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x="18288000" cy="10287000"/>
  <p:notesSz cx="6858000" cy="9144000"/>
  <p:embeddedFontLst>
    <p:embeddedFont>
      <p:font typeface="Archivo Black" panose="020B0604020202020204" charset="0"/>
      <p:regular r:id="rId46"/>
    </p:embeddedFont>
    <p:embeddedFont>
      <p:font typeface="Auto Pro 3" panose="020B0604020202020204" charset="0"/>
      <p:regular r:id="rId47"/>
    </p:embeddedFont>
    <p:embeddedFont>
      <p:font typeface="Canva Sans" panose="020B0604020202020204" charset="0"/>
      <p:regular r:id="rId48"/>
    </p:embeddedFont>
    <p:embeddedFont>
      <p:font typeface="Canva Sans Bold" panose="020B0604020202020204" charset="0"/>
      <p:regular r:id="rId49"/>
      <p:bold r:id="rId50"/>
    </p:embeddedFont>
    <p:embeddedFont>
      <p:font typeface="Canva Sans Bold Italics" panose="020B0604020202020204" charset="0"/>
      <p:regular r:id="rId51"/>
      <p:bold r:id="rId52"/>
      <p:italic r:id="rId53"/>
      <p:boldItalic r:id="rId54"/>
    </p:embeddedFont>
    <p:embeddedFont>
      <p:font typeface="Canva Sans Italics" panose="020B0604020202020204" charset="0"/>
      <p:regular r:id="rId55"/>
      <p:italic r:id="rId56"/>
    </p:embeddedFont>
    <p:embeddedFont>
      <p:font typeface="Intro Rust" panose="020B0604020202020204" charset="0"/>
      <p:regular r:id="rId57"/>
    </p:embeddedFont>
    <p:embeddedFont>
      <p:font typeface="Kermit" panose="020F0503040000060003" pitchFamily="34" charset="0"/>
      <p:regular r:id="rId58"/>
      <p:bold r:id="rId59"/>
      <p:italic r:id="rId60"/>
      <p:boldItalic r:id="rId61"/>
    </p:embeddedFont>
    <p:embeddedFont>
      <p:font typeface="Marykate" panose="020B0604020202020204" charset="0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DFC278-EFF9-4397-B995-EE2257AF43A7}" v="1" dt="2025-10-13T12:04:31.6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86753" autoAdjust="0"/>
  </p:normalViewPr>
  <p:slideViewPr>
    <p:cSldViewPr>
      <p:cViewPr varScale="1">
        <p:scale>
          <a:sx n="62" d="100"/>
          <a:sy n="62" d="100"/>
        </p:scale>
        <p:origin x="942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8.fntdata"/><Relationship Id="rId58" Type="http://schemas.openxmlformats.org/officeDocument/2006/relationships/font" Target="fonts/font13.fntdata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4.fntdata"/><Relationship Id="rId57" Type="http://schemas.openxmlformats.org/officeDocument/2006/relationships/font" Target="fonts/font12.fntdata"/><Relationship Id="rId61" Type="http://schemas.openxmlformats.org/officeDocument/2006/relationships/font" Target="fonts/font1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7.fntdata"/><Relationship Id="rId60" Type="http://schemas.openxmlformats.org/officeDocument/2006/relationships/font" Target="fonts/font15.fntdata"/><Relationship Id="rId65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1.fntdata"/><Relationship Id="rId59" Type="http://schemas.openxmlformats.org/officeDocument/2006/relationships/font" Target="fonts/font14.fntdata"/><Relationship Id="rId67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9.fntdata"/><Relationship Id="rId62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12" Type="http://schemas.openxmlformats.org/officeDocument/2006/relationships/image" Target="../media/image9.sv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sv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sv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39.jpe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4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4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60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4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7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40.png"/><Relationship Id="rId4" Type="http://schemas.openxmlformats.org/officeDocument/2006/relationships/image" Target="../media/image6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dla.no/nn/r/norsk-yf/sarpreg-ved-norsk/7b7fb5110f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49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Relationship Id="rId9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11.png"/><Relationship Id="rId7" Type="http://schemas.openxmlformats.org/officeDocument/2006/relationships/image" Target="../media/image6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3" Type="http://schemas.openxmlformats.org/officeDocument/2006/relationships/image" Target="../media/image7.svg"/><Relationship Id="rId7" Type="http://schemas.openxmlformats.org/officeDocument/2006/relationships/image" Target="../media/image2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sv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2.svg"/><Relationship Id="rId7" Type="http://schemas.openxmlformats.org/officeDocument/2006/relationships/image" Target="../media/image3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4" name="Freeform 4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65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72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6788670" y="5092729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344473" y="7474252"/>
            <a:ext cx="11581901" cy="2123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343"/>
              </a:lnSpc>
              <a:spcBef>
                <a:spcPct val="0"/>
              </a:spcBef>
            </a:pPr>
            <a:r>
              <a:rPr lang="nn-NO" sz="12387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endParaRPr lang="nn-NO" sz="12387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pic>
        <p:nvPicPr>
          <p:cNvPr id="11" name="Picture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cmd cmd="playFrom(0.0)">
              <p:cBhvr>
                <p:cTn id="2"/>
                <p:tgtEl>
                  <p:spTgt spid="11"/>
                </p:tgtEl>
              </p:cBhvr>
            </p:cmd>
            <p:audio>
              <p:cMediaNode vol="100000" showWhenStopped="0">
                <p:cTn id="3"/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72237" y="3094127"/>
            <a:ext cx="6313977" cy="16969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772937" y="-199729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956564" y="-1932594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5805021" y="3946214"/>
            <a:ext cx="4942258" cy="6340786"/>
          </a:xfrm>
          <a:custGeom>
            <a:avLst/>
            <a:gdLst/>
            <a:ahLst/>
            <a:cxnLst/>
            <a:rect l="l" t="t" r="r" b="b"/>
            <a:pathLst>
              <a:path w="4942258" h="6340786">
                <a:moveTo>
                  <a:pt x="0" y="0"/>
                </a:moveTo>
                <a:lnTo>
                  <a:pt x="4942257" y="0"/>
                </a:lnTo>
                <a:lnTo>
                  <a:pt x="4942257" y="6340786"/>
                </a:lnTo>
                <a:lnTo>
                  <a:pt x="0" y="63407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872186" y="3423308"/>
            <a:ext cx="5489366" cy="4597390"/>
            <a:chOff x="0" y="0"/>
            <a:chExt cx="1445759" cy="12108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445759" cy="1210835"/>
            </a:xfrm>
            <a:custGeom>
              <a:avLst/>
              <a:gdLst/>
              <a:ahLst/>
              <a:cxnLst/>
              <a:rect l="l" t="t" r="r" b="b"/>
              <a:pathLst>
                <a:path w="1445759" h="1210835">
                  <a:moveTo>
                    <a:pt x="71928" y="0"/>
                  </a:moveTo>
                  <a:lnTo>
                    <a:pt x="1373831" y="0"/>
                  </a:lnTo>
                  <a:cubicBezTo>
                    <a:pt x="1413556" y="0"/>
                    <a:pt x="1445759" y="32203"/>
                    <a:pt x="1445759" y="71928"/>
                  </a:cubicBezTo>
                  <a:lnTo>
                    <a:pt x="1445759" y="1138907"/>
                  </a:lnTo>
                  <a:cubicBezTo>
                    <a:pt x="1445759" y="1178632"/>
                    <a:pt x="1413556" y="1210835"/>
                    <a:pt x="1373831" y="1210835"/>
                  </a:cubicBezTo>
                  <a:lnTo>
                    <a:pt x="71928" y="1210835"/>
                  </a:lnTo>
                  <a:cubicBezTo>
                    <a:pt x="32203" y="1210835"/>
                    <a:pt x="0" y="1178632"/>
                    <a:pt x="0" y="1138907"/>
                  </a:cubicBezTo>
                  <a:lnTo>
                    <a:pt x="0" y="71928"/>
                  </a:lnTo>
                  <a:cubicBezTo>
                    <a:pt x="0" y="32203"/>
                    <a:pt x="32203" y="0"/>
                    <a:pt x="71928" y="0"/>
                  </a:cubicBezTo>
                  <a:close/>
                </a:path>
              </a:pathLst>
            </a:custGeom>
            <a:solidFill>
              <a:srgbClr val="12586C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445759" cy="1267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905"/>
                </a:lnSpc>
              </a:pPr>
              <a:r>
                <a:rPr lang="nn-NO" sz="2789" noProof="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Ivar Aasen har fått tak i ei sjeldan maskin som inneheld eit lydopptak av eit framandt språk. Han har høyrt at dette skal vere frå </a:t>
              </a:r>
              <a:r>
                <a:rPr lang="nn-NO" sz="2789" noProof="0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Laputia</a:t>
              </a:r>
              <a:r>
                <a:rPr lang="nn-NO" sz="2789" noProof="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. Slik kan språk i </a:t>
              </a:r>
              <a:r>
                <a:rPr lang="nn-NO" sz="2789" noProof="0" dirty="0" err="1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Laputia</a:t>
              </a:r>
              <a:r>
                <a:rPr lang="nn-NO" sz="2789" noProof="0" dirty="0">
                  <a:solidFill>
                    <a:srgbClr val="FFFFFF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høyrast ut! Men rykta seier at det finst svært mange språk i dette landet.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6564372" y="4468522"/>
            <a:ext cx="3134538" cy="2397409"/>
          </a:xfrm>
          <a:custGeom>
            <a:avLst/>
            <a:gdLst/>
            <a:ahLst/>
            <a:cxnLst/>
            <a:rect l="l" t="t" r="r" b="b"/>
            <a:pathLst>
              <a:path w="3134538" h="2397409">
                <a:moveTo>
                  <a:pt x="0" y="0"/>
                </a:moveTo>
                <a:lnTo>
                  <a:pt x="3134538" y="0"/>
                </a:lnTo>
                <a:lnTo>
                  <a:pt x="3134538" y="2397409"/>
                </a:lnTo>
                <a:lnTo>
                  <a:pt x="0" y="239740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872237" y="2459839"/>
            <a:ext cx="8020461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Språka på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</p:txBody>
      </p:sp>
      <p:sp>
        <p:nvSpPr>
          <p:cNvPr id="12" name="Freeform 12"/>
          <p:cNvSpPr/>
          <p:nvPr/>
        </p:nvSpPr>
        <p:spPr>
          <a:xfrm rot="-4189063">
            <a:off x="-1680802" y="8609993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pic>
        <p:nvPicPr>
          <p:cNvPr id="13" name="Torvdalsveien 44-kopi.m4a">
            <a:hlinkClick r:id="" action="ppaction://media"/>
            <a:extLst>
              <a:ext uri="{FF2B5EF4-FFF2-40B4-BE49-F238E27FC236}">
                <a16:creationId xmlns:a16="http://schemas.microsoft.com/office/drawing/2014/main" id="{61921549-C453-422B-73F0-0B7F9AEDF5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50054" y="8648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2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3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5496380" y="2372980"/>
            <a:ext cx="11291581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1237564">
            <a:off x="14630051" y="630302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6" y="0"/>
                </a:lnTo>
                <a:lnTo>
                  <a:pt x="6671546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678113" y="-176087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-3164307" y="-294246"/>
            <a:ext cx="8660688" cy="10875492"/>
            <a:chOff x="0" y="0"/>
            <a:chExt cx="5060659" cy="6354826"/>
          </a:xfrm>
        </p:grpSpPr>
        <p:sp>
          <p:nvSpPr>
            <p:cNvPr id="6" name="Freeform 6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385824" y="998748"/>
            <a:ext cx="12791620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endParaRPr lang="nn-NO" noProof="0" dirty="0"/>
          </a:p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Kva slags alfabet har språket i </a:t>
            </a:r>
            <a:r>
              <a:rPr lang="nn-NO" sz="5059" spc="-27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96380" y="2690429"/>
            <a:ext cx="11869097" cy="7023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1) Gjennom møtet med folkegruppa i </a:t>
            </a:r>
            <a:r>
              <a:rPr lang="nn-NO" sz="2000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har dokker fått danna dokker eit bilete av lydane og alfabetet som ligg til grunn for skriftspråket deira.</a:t>
            </a:r>
          </a:p>
          <a:p>
            <a:pPr algn="l">
              <a:lnSpc>
                <a:spcPts val="2800"/>
              </a:lnSpc>
            </a:pPr>
            <a:endParaRPr lang="nn-NO" sz="2000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2) No skal dokker skrive ned alfabetet til språket. Først må dokker bestemme dokker for kva slags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språkfamilie 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det høyrer til, eller om det skal vere eit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språkisolat.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Kanskje høyrer </a:t>
            </a:r>
            <a:r>
              <a:rPr lang="nn-NO" sz="2000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laputiansk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til eit heilt nytt og ukjent språktre? Grunngi valet dokker tek, godt.</a:t>
            </a:r>
          </a:p>
          <a:p>
            <a:pPr algn="l">
              <a:lnSpc>
                <a:spcPts val="2800"/>
              </a:lnSpc>
            </a:pPr>
            <a:endParaRPr lang="nn-NO" sz="2000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3) Eit alfabet er eit system av skriftteikn som hovudsakleg blir brukte til å representere dei enkelte lydane (fonema) i eit språk. Teikna følgjer som regel ei fast rekkjefølgje, og dei fleste står for anten ein konsonant eller ein vokal. Nokre alfabet er likevel avgrensa til teikn for konsonantar.</a:t>
            </a:r>
          </a:p>
          <a:p>
            <a:pPr algn="l">
              <a:lnSpc>
                <a:spcPts val="2800"/>
              </a:lnSpc>
            </a:pPr>
            <a:endParaRPr lang="nn-NO" sz="2000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Avgjer kor: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mange teikn det skal vere i alfabetet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kva slags teikn eller symbol som skal vere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vokalar 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og / eller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konsonantar</a:t>
            </a:r>
          </a:p>
          <a:p>
            <a:pPr marL="431801" lvl="1" indent="-215900" algn="l">
              <a:lnSpc>
                <a:spcPts val="2800"/>
              </a:lnSpc>
              <a:buFont typeface="Arial"/>
              <a:buChar char="•"/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kva slags særmerkte </a:t>
            </a:r>
            <a:r>
              <a:rPr lang="nn-NO" sz="200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fonem</a:t>
            </a: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som skal finnast i språket</a:t>
            </a:r>
          </a:p>
          <a:p>
            <a:pPr algn="l">
              <a:lnSpc>
                <a:spcPts val="2800"/>
              </a:lnSpc>
            </a:pPr>
            <a:endParaRPr lang="nn-NO" sz="2000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r>
              <a:rPr lang="nn-NO" sz="23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Skriv alfabetet inn i ein presentasjon, og marker vokalane og konsonantane i alfabetet. Spel inn eit utval av lydane på vokalane og konsonantane, og legg dei til kvar enkelt bokstav/skriftteikn/symbol i presentasjonen.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3982" y="250031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2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1499330" y="3219925"/>
            <a:ext cx="8020461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146705" y="-167278"/>
            <a:ext cx="9819029" cy="10929065"/>
            <a:chOff x="0" y="0"/>
            <a:chExt cx="5707101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047716" cy="7025767"/>
            </a:xfrm>
            <a:custGeom>
              <a:avLst/>
              <a:gdLst/>
              <a:ahLst/>
              <a:cxnLst/>
              <a:rect l="l" t="t" r="r" b="b"/>
              <a:pathLst>
                <a:path w="6047716" h="7025767">
                  <a:moveTo>
                    <a:pt x="5819452" y="6923913"/>
                  </a:moveTo>
                  <a:cubicBezTo>
                    <a:pt x="4373131" y="6946011"/>
                    <a:pt x="2834095" y="6924929"/>
                    <a:pt x="1395471" y="6933946"/>
                  </a:cubicBezTo>
                  <a:cubicBezTo>
                    <a:pt x="1094357" y="6926707"/>
                    <a:pt x="768813" y="6947408"/>
                    <a:pt x="454874" y="6934708"/>
                  </a:cubicBezTo>
                  <a:cubicBezTo>
                    <a:pt x="384268" y="6926961"/>
                    <a:pt x="0" y="7025767"/>
                    <a:pt x="248309" y="6679565"/>
                  </a:cubicBezTo>
                  <a:cubicBezTo>
                    <a:pt x="335650" y="6624066"/>
                    <a:pt x="236093" y="6527927"/>
                    <a:pt x="265777" y="6440297"/>
                  </a:cubicBezTo>
                  <a:cubicBezTo>
                    <a:pt x="375351" y="6325997"/>
                    <a:pt x="248675" y="6154420"/>
                    <a:pt x="178192" y="5980684"/>
                  </a:cubicBezTo>
                  <a:cubicBezTo>
                    <a:pt x="172328" y="5836285"/>
                    <a:pt x="287032" y="5720080"/>
                    <a:pt x="216304" y="5566283"/>
                  </a:cubicBezTo>
                  <a:cubicBezTo>
                    <a:pt x="222778" y="5493258"/>
                    <a:pt x="218992" y="5364861"/>
                    <a:pt x="153883" y="5303520"/>
                  </a:cubicBezTo>
                  <a:cubicBezTo>
                    <a:pt x="60960" y="5252847"/>
                    <a:pt x="264678" y="5097907"/>
                    <a:pt x="237315" y="4958969"/>
                  </a:cubicBezTo>
                  <a:cubicBezTo>
                    <a:pt x="245377" y="4830953"/>
                    <a:pt x="235605" y="4682617"/>
                    <a:pt x="211052" y="4531233"/>
                  </a:cubicBezTo>
                  <a:cubicBezTo>
                    <a:pt x="217281" y="4479290"/>
                    <a:pt x="244766" y="4431538"/>
                    <a:pt x="233895" y="4381627"/>
                  </a:cubicBezTo>
                  <a:cubicBezTo>
                    <a:pt x="237559" y="4308856"/>
                    <a:pt x="326366" y="4236085"/>
                    <a:pt x="260891" y="4175125"/>
                  </a:cubicBezTo>
                  <a:cubicBezTo>
                    <a:pt x="249530" y="4164838"/>
                    <a:pt x="262723" y="4147439"/>
                    <a:pt x="277015" y="4128770"/>
                  </a:cubicBezTo>
                  <a:cubicBezTo>
                    <a:pt x="266877" y="4119118"/>
                    <a:pt x="183689" y="3975735"/>
                    <a:pt x="220335" y="3916807"/>
                  </a:cubicBezTo>
                  <a:cubicBezTo>
                    <a:pt x="218259" y="3853180"/>
                    <a:pt x="291552" y="3860546"/>
                    <a:pt x="220580" y="3721735"/>
                  </a:cubicBezTo>
                  <a:cubicBezTo>
                    <a:pt x="173428" y="3708019"/>
                    <a:pt x="323801" y="3537712"/>
                    <a:pt x="388177" y="3410585"/>
                  </a:cubicBezTo>
                  <a:cubicBezTo>
                    <a:pt x="369365" y="3338195"/>
                    <a:pt x="417128" y="3276092"/>
                    <a:pt x="437283" y="3202940"/>
                  </a:cubicBezTo>
                  <a:cubicBezTo>
                    <a:pt x="458783" y="3096514"/>
                    <a:pt x="437039" y="3031236"/>
                    <a:pt x="548567" y="2936113"/>
                  </a:cubicBezTo>
                  <a:cubicBezTo>
                    <a:pt x="581305" y="2862453"/>
                    <a:pt x="498361" y="2778633"/>
                    <a:pt x="539894" y="2666238"/>
                  </a:cubicBezTo>
                  <a:cubicBezTo>
                    <a:pt x="521815" y="2651125"/>
                    <a:pt x="572754" y="2634107"/>
                    <a:pt x="540016" y="2608453"/>
                  </a:cubicBezTo>
                  <a:cubicBezTo>
                    <a:pt x="525480" y="2588133"/>
                    <a:pt x="496284" y="2592324"/>
                    <a:pt x="524625" y="2549906"/>
                  </a:cubicBezTo>
                  <a:cubicBezTo>
                    <a:pt x="514486" y="2532888"/>
                    <a:pt x="557362" y="2410587"/>
                    <a:pt x="534641" y="2322068"/>
                  </a:cubicBezTo>
                  <a:cubicBezTo>
                    <a:pt x="530732" y="2311400"/>
                    <a:pt x="594986" y="2273427"/>
                    <a:pt x="569456" y="2247265"/>
                  </a:cubicBezTo>
                  <a:cubicBezTo>
                    <a:pt x="598284" y="2186432"/>
                    <a:pt x="503980" y="2149983"/>
                    <a:pt x="583870" y="2010791"/>
                  </a:cubicBezTo>
                  <a:cubicBezTo>
                    <a:pt x="537695" y="1976120"/>
                    <a:pt x="554675" y="1934718"/>
                    <a:pt x="550644" y="1894078"/>
                  </a:cubicBezTo>
                  <a:cubicBezTo>
                    <a:pt x="604514" y="1828038"/>
                    <a:pt x="625891" y="1689481"/>
                    <a:pt x="745970" y="1441196"/>
                  </a:cubicBezTo>
                  <a:cubicBezTo>
                    <a:pt x="809491" y="1354836"/>
                    <a:pt x="801673" y="1225042"/>
                    <a:pt x="882906" y="1005078"/>
                  </a:cubicBezTo>
                  <a:cubicBezTo>
                    <a:pt x="857864" y="977011"/>
                    <a:pt x="988449" y="986790"/>
                    <a:pt x="1076767" y="806831"/>
                  </a:cubicBezTo>
                  <a:cubicBezTo>
                    <a:pt x="1061864" y="738886"/>
                    <a:pt x="1160444" y="676021"/>
                    <a:pt x="1118789" y="599567"/>
                  </a:cubicBezTo>
                  <a:cubicBezTo>
                    <a:pt x="1515305" y="609219"/>
                    <a:pt x="1997086" y="598805"/>
                    <a:pt x="2479600" y="601599"/>
                  </a:cubicBezTo>
                  <a:cubicBezTo>
                    <a:pt x="3455133" y="605282"/>
                    <a:pt x="4360427" y="602742"/>
                    <a:pt x="5322890" y="601853"/>
                  </a:cubicBezTo>
                  <a:cubicBezTo>
                    <a:pt x="6047715" y="693420"/>
                    <a:pt x="5776819" y="0"/>
                    <a:pt x="5837530" y="2884424"/>
                  </a:cubicBezTo>
                  <a:cubicBezTo>
                    <a:pt x="5804793" y="4200398"/>
                    <a:pt x="5857215" y="5679694"/>
                    <a:pt x="5819452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4170126">
            <a:off x="-998144" y="-2950456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499330" y="720090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1028700" y="3467575"/>
            <a:ext cx="9118005" cy="4986041"/>
            <a:chOff x="0" y="0"/>
            <a:chExt cx="2401450" cy="131319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401450" cy="1313196"/>
            </a:xfrm>
            <a:custGeom>
              <a:avLst/>
              <a:gdLst/>
              <a:ahLst/>
              <a:cxnLst/>
              <a:rect l="l" t="t" r="r" b="b"/>
              <a:pathLst>
                <a:path w="2401450" h="1313196">
                  <a:moveTo>
                    <a:pt x="43303" y="0"/>
                  </a:moveTo>
                  <a:lnTo>
                    <a:pt x="2358147" y="0"/>
                  </a:lnTo>
                  <a:cubicBezTo>
                    <a:pt x="2382063" y="0"/>
                    <a:pt x="2401450" y="19387"/>
                    <a:pt x="2401450" y="43303"/>
                  </a:cubicBezTo>
                  <a:lnTo>
                    <a:pt x="2401450" y="1269893"/>
                  </a:lnTo>
                  <a:cubicBezTo>
                    <a:pt x="2401450" y="1281378"/>
                    <a:pt x="2396888" y="1292392"/>
                    <a:pt x="2388767" y="1300513"/>
                  </a:cubicBezTo>
                  <a:cubicBezTo>
                    <a:pt x="2380646" y="1308634"/>
                    <a:pt x="2369632" y="1313196"/>
                    <a:pt x="2358147" y="1313196"/>
                  </a:cubicBezTo>
                  <a:lnTo>
                    <a:pt x="43303" y="1313196"/>
                  </a:lnTo>
                  <a:cubicBezTo>
                    <a:pt x="31818" y="1313196"/>
                    <a:pt x="20804" y="1308634"/>
                    <a:pt x="12683" y="1300513"/>
                  </a:cubicBezTo>
                  <a:cubicBezTo>
                    <a:pt x="4562" y="1292392"/>
                    <a:pt x="0" y="1281378"/>
                    <a:pt x="0" y="1269893"/>
                  </a:cubicBezTo>
                  <a:lnTo>
                    <a:pt x="0" y="43303"/>
                  </a:lnTo>
                  <a:cubicBezTo>
                    <a:pt x="0" y="31818"/>
                    <a:pt x="4562" y="20804"/>
                    <a:pt x="12683" y="12683"/>
                  </a:cubicBezTo>
                  <a:cubicBezTo>
                    <a:pt x="20804" y="4562"/>
                    <a:pt x="31818" y="0"/>
                    <a:pt x="43303" y="0"/>
                  </a:cubicBezTo>
                  <a:close/>
                </a:path>
              </a:pathLst>
            </a:custGeom>
            <a:solidFill>
              <a:srgbClr val="7E7339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401450" cy="13608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99330" y="1373610"/>
            <a:ext cx="7756230" cy="1598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3"/>
              </a:lnSpc>
            </a:pPr>
            <a:endParaRPr lang="nn-NO" noProof="0" dirty="0"/>
          </a:p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Kva kallar menneska i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 tinga rundt seg?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37919" y="4011903"/>
            <a:ext cx="8407515" cy="39187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Etter å ha kartlagt alfabetet, er dei første undersøkingane dokker skal gjere, å finne ut namnet på fem ting som er sentrale for folkegruppa. Det kan vere ting i naturen eller ting som </a:t>
            </a:r>
            <a:r>
              <a:rPr lang="nn-NO" sz="2470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laputianarane</a:t>
            </a: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brukar i kvardagen .​</a:t>
            </a:r>
          </a:p>
          <a:p>
            <a:pPr algn="l">
              <a:lnSpc>
                <a:spcPts val="3458"/>
              </a:lnSpc>
            </a:pPr>
            <a:endParaRPr lang="nn-NO" sz="2470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Teikn, </a:t>
            </a:r>
            <a:r>
              <a:rPr lang="nn-NO" sz="2470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datagenerer</a:t>
            </a: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eller  finn bilete av tinga, og skriv ordet med utgangspunkt i alfabetet dokker har utforma. Før orda inn i presentasjonen dokkar.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998" y="145132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3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965566" y="2239965"/>
            <a:ext cx="7679824" cy="1905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6466494" y="-205740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920810" y="845675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>
            <a:off x="1484070" y="1398070"/>
            <a:ext cx="7481496" cy="7490860"/>
          </a:xfrm>
          <a:custGeom>
            <a:avLst/>
            <a:gdLst/>
            <a:ahLst/>
            <a:cxnLst/>
            <a:rect l="l" t="t" r="r" b="b"/>
            <a:pathLst>
              <a:path w="7481496" h="7490860">
                <a:moveTo>
                  <a:pt x="0" y="0"/>
                </a:moveTo>
                <a:lnTo>
                  <a:pt x="7481496" y="0"/>
                </a:lnTo>
                <a:lnTo>
                  <a:pt x="7481496" y="7490860"/>
                </a:lnTo>
                <a:lnTo>
                  <a:pt x="0" y="749086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294192" y="3871026"/>
            <a:ext cx="9307365" cy="6643132"/>
          </a:xfrm>
          <a:custGeom>
            <a:avLst/>
            <a:gdLst/>
            <a:ahLst/>
            <a:cxnLst/>
            <a:rect l="l" t="t" r="r" b="b"/>
            <a:pathLst>
              <a:path w="9307365" h="6643132">
                <a:moveTo>
                  <a:pt x="0" y="0"/>
                </a:moveTo>
                <a:lnTo>
                  <a:pt x="9307366" y="0"/>
                </a:lnTo>
                <a:lnTo>
                  <a:pt x="9307366" y="6643132"/>
                </a:lnTo>
                <a:lnTo>
                  <a:pt x="0" y="664313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8938263" y="1392783"/>
            <a:ext cx="8321037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Kjønn og artiklar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798068" y="2588932"/>
            <a:ext cx="8666970" cy="8707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nn-NO" sz="24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Ord på ting – substantiv – har ofte kjønn. På norsk har vi tre kjønn, og desse artiklane (småorda) viser kjønnet: </a:t>
            </a:r>
            <a:r>
              <a:rPr lang="nn-NO" sz="2499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ei, ein </a:t>
            </a:r>
            <a:r>
              <a:rPr lang="nn-NO" sz="24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og </a:t>
            </a:r>
            <a:r>
              <a:rPr lang="nn-NO" sz="2499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eit.​</a:t>
            </a:r>
          </a:p>
          <a:p>
            <a:pPr algn="l">
              <a:lnSpc>
                <a:spcPts val="3499"/>
              </a:lnSpc>
            </a:pPr>
            <a:endParaRPr lang="nn-NO" sz="2499" i="1" noProof="0" dirty="0">
              <a:solidFill>
                <a:srgbClr val="FFFFFF"/>
              </a:solidFill>
              <a:latin typeface="Canva Sans Italics"/>
              <a:ea typeface="Canva Sans Italics"/>
              <a:cs typeface="Canva Sans Italics"/>
              <a:sym typeface="Canva Sans Italics"/>
            </a:endParaRP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nn-NO" sz="24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På engelsk har vi berre éin ubunden artikkel: a/an (utan grammatisk kjønn).</a:t>
            </a:r>
          </a:p>
          <a:p>
            <a:pPr algn="l">
              <a:lnSpc>
                <a:spcPts val="3499"/>
              </a:lnSpc>
            </a:pPr>
            <a:endParaRPr lang="nn-NO" sz="24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39748" lvl="1" indent="-269874" algn="l">
              <a:lnSpc>
                <a:spcPts val="3499"/>
              </a:lnSpc>
              <a:buFont typeface="Arial"/>
              <a:buChar char="•"/>
            </a:pPr>
            <a:r>
              <a:rPr lang="nn-NO" sz="24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På fransk finst det derimot fleire artiklar, og dei bøyer seg etter kjønn (hankjønn/hokjønn) og tal (eintal/fleirtal):</a:t>
            </a:r>
          </a:p>
          <a:p>
            <a:pPr algn="l">
              <a:lnSpc>
                <a:spcPts val="3499"/>
              </a:lnSpc>
            </a:pPr>
            <a:endParaRPr lang="nn-NO" sz="24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499"/>
              </a:lnSpc>
            </a:pPr>
            <a:r>
              <a:rPr lang="nn-NO" sz="24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Finn ut korleis det er på </a:t>
            </a:r>
            <a:r>
              <a:rPr lang="nn-NO" sz="2499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Laputia</a:t>
            </a:r>
            <a:r>
              <a:rPr lang="nn-NO" sz="24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! ​</a:t>
            </a:r>
          </a:p>
          <a:p>
            <a:pPr algn="l">
              <a:lnSpc>
                <a:spcPts val="3499"/>
              </a:lnSpc>
            </a:pPr>
            <a:endParaRPr lang="nn-NO" sz="2499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499"/>
              </a:lnSpc>
            </a:pPr>
            <a:r>
              <a:rPr lang="nn-NO" sz="24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Skriv orda dokker har funne, saman med artikkelen som høyrer til, og før dei inn i presentasjonen. Forklar kor mange grammatiske kjønn som finst i språket, og kva artiklane er.  </a:t>
            </a:r>
          </a:p>
          <a:p>
            <a:pPr algn="l">
              <a:lnSpc>
                <a:spcPts val="2800"/>
              </a:lnSpc>
            </a:pPr>
            <a:endParaRPr lang="nn-NO" sz="2499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800"/>
              </a:lnSpc>
            </a:pPr>
            <a:endParaRPr lang="nn-NO" sz="2499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800"/>
              </a:lnSpc>
            </a:pPr>
            <a:endParaRPr lang="nn-NO" sz="2499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08632" y="2929995"/>
            <a:ext cx="8429269" cy="3508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40"/>
              </a:lnSpc>
            </a:pPr>
            <a:r>
              <a:rPr lang="nn-NO" sz="4957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Ein hest</a:t>
            </a:r>
          </a:p>
          <a:p>
            <a:pPr algn="ctr">
              <a:lnSpc>
                <a:spcPts val="6940"/>
              </a:lnSpc>
            </a:pPr>
            <a:r>
              <a:rPr lang="nn-NO" sz="4957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A horse</a:t>
            </a:r>
          </a:p>
          <a:p>
            <a:pPr algn="ctr">
              <a:lnSpc>
                <a:spcPts val="6940"/>
              </a:lnSpc>
            </a:pPr>
            <a:r>
              <a:rPr lang="nn-NO" sz="4957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Un </a:t>
            </a:r>
            <a:r>
              <a:rPr lang="nn-NO" sz="4957" noProof="0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caballo</a:t>
            </a:r>
            <a:endParaRPr lang="nn-NO" sz="4957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ctr">
              <a:lnSpc>
                <a:spcPts val="6940"/>
              </a:lnSpc>
            </a:pPr>
            <a:r>
              <a:rPr lang="nn-NO" sz="4957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Un </a:t>
            </a:r>
            <a:r>
              <a:rPr lang="nn-NO" sz="4957" noProof="0" dirty="0" err="1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cheval</a:t>
            </a:r>
            <a:endParaRPr lang="nn-NO" sz="4957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5373982" y="250031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4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3810551" y="2215206"/>
            <a:ext cx="10566385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4189063">
            <a:off x="-3386644" y="-1812039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-1499330" y="8019311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2990645" y="2434281"/>
            <a:ext cx="12164469" cy="4676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nn-NO" sz="30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Ivar Aasen er svært interessert i språket som system, og vil ha tilbakemelding på korleis dei ulike språka på </a:t>
            </a:r>
            <a:r>
              <a:rPr lang="nn-NO" sz="3099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30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bøyer substantiva sine. </a:t>
            </a:r>
          </a:p>
          <a:p>
            <a:pPr algn="l">
              <a:lnSpc>
                <a:spcPts val="3359"/>
              </a:lnSpc>
            </a:pPr>
            <a:endParaRPr lang="nn-NO" sz="30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Språkforskargruppa di har allereie kartlagt kor mange grammatiske kjønn det </a:t>
            </a:r>
            <a:r>
              <a:rPr lang="nn-NO" sz="2400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språket har, så no gjeld det å skrive ned dei ulike bøyingsformene.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Under ser dokker korleis hokjønnsord, hankjønnsord og inkjekjønnsord vert bøygde på nynorsk. ​Snakk kort saman om kva som kjenneteiknar dei ulike bøyingsformene på nynorsk. </a:t>
            </a:r>
            <a:r>
              <a:rPr lang="nn-NO" sz="2400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Bruk faglege omgrep </a:t>
            </a: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som </a:t>
            </a:r>
            <a:r>
              <a:rPr lang="nn-NO" sz="2400" i="1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artikkel, kjønn, bunden form eintal/fleirtal</a:t>
            </a: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, </a:t>
            </a:r>
            <a:r>
              <a:rPr lang="nn-NO" sz="2400" i="1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ubunden form eintal/fleirtal </a:t>
            </a:r>
            <a:r>
              <a:rPr lang="nn-NO" sz="2400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og</a:t>
            </a:r>
            <a:r>
              <a:rPr lang="nn-NO" sz="2400" i="1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endingar </a:t>
            </a:r>
            <a:r>
              <a:rPr lang="nn-NO" sz="2400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 samtalen.</a:t>
            </a:r>
          </a:p>
        </p:txBody>
      </p:sp>
      <p:sp>
        <p:nvSpPr>
          <p:cNvPr id="6" name="Freeform 6"/>
          <p:cNvSpPr/>
          <p:nvPr/>
        </p:nvSpPr>
        <p:spPr>
          <a:xfrm>
            <a:off x="2340934" y="7222181"/>
            <a:ext cx="13463890" cy="2221542"/>
          </a:xfrm>
          <a:custGeom>
            <a:avLst/>
            <a:gdLst/>
            <a:ahLst/>
            <a:cxnLst/>
            <a:rect l="l" t="t" r="r" b="b"/>
            <a:pathLst>
              <a:path w="13463890" h="2221542">
                <a:moveTo>
                  <a:pt x="0" y="0"/>
                </a:moveTo>
                <a:lnTo>
                  <a:pt x="13463890" y="0"/>
                </a:lnTo>
                <a:lnTo>
                  <a:pt x="13463890" y="2221542"/>
                </a:lnTo>
                <a:lnTo>
                  <a:pt x="0" y="22215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14978440" y="5977075"/>
            <a:ext cx="3536882" cy="4537726"/>
          </a:xfrm>
          <a:custGeom>
            <a:avLst/>
            <a:gdLst/>
            <a:ahLst/>
            <a:cxnLst/>
            <a:rect l="l" t="t" r="r" b="b"/>
            <a:pathLst>
              <a:path w="3536882" h="4537726">
                <a:moveTo>
                  <a:pt x="0" y="0"/>
                </a:moveTo>
                <a:lnTo>
                  <a:pt x="3536882" y="0"/>
                </a:lnTo>
                <a:lnTo>
                  <a:pt x="3536882" y="4537726"/>
                </a:lnTo>
                <a:lnTo>
                  <a:pt x="0" y="4537726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4292350" y="841331"/>
            <a:ext cx="9476141" cy="1202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Korleis bøyer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laputinarane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 substantiva sine?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373982" y="250031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5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510261" y="-121182"/>
            <a:ext cx="10085384" cy="11001769"/>
            <a:chOff x="-8128" y="-15494"/>
            <a:chExt cx="5893145" cy="6428613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288863" y="1561976"/>
            <a:ext cx="5562689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13774" y="2593323"/>
            <a:ext cx="6112867" cy="7668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Bøy tre ord i kvart av dei grammatiske kjønna i det </a:t>
            </a:r>
            <a:r>
              <a:rPr lang="nn-NO" sz="2699" noProof="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språket, og marker bøyingsendingane med feit skrift.</a:t>
            </a:r>
          </a:p>
          <a:p>
            <a:pPr algn="l">
              <a:lnSpc>
                <a:spcPts val="3779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Lim inn bøyingsskjemaet i presentasjonen dokkar, og spel inn ein informasjonsfilm til Ivar Aasen der dokker, ved hjelp av fagspråk, forklarar kva som kjenneteiknar bøyingsmønsteret i det </a:t>
            </a:r>
            <a:r>
              <a:rPr lang="nn-NO" sz="2699" noProof="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språket, og korleis det er likt – eller skil seg frå dei nynorske bøyingsmåtane. Gjer Aasen stolt!</a:t>
            </a:r>
          </a:p>
          <a:p>
            <a:pPr algn="l">
              <a:lnSpc>
                <a:spcPts val="2800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4" name="Freeform 4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6788670" y="5092729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344473" y="7550452"/>
            <a:ext cx="11581901" cy="491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44"/>
              </a:lnSpc>
              <a:spcBef>
                <a:spcPct val="0"/>
              </a:spcBef>
            </a:pPr>
            <a:r>
              <a:rPr lang="nn-NO" sz="838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endParaRPr lang="nn-NO" sz="838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10484"/>
              </a:lnSpc>
              <a:spcBef>
                <a:spcPct val="0"/>
              </a:spcBef>
            </a:pPr>
            <a:r>
              <a:rPr lang="nn-NO" sz="7489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Del 3</a:t>
            </a:r>
          </a:p>
          <a:p>
            <a:pPr algn="l">
              <a:lnSpc>
                <a:spcPts val="17343"/>
              </a:lnSpc>
              <a:spcBef>
                <a:spcPct val="0"/>
              </a:spcBef>
            </a:pPr>
            <a:endParaRPr lang="nn-NO" sz="7489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496351" y="-94666"/>
            <a:ext cx="8660688" cy="10875492"/>
            <a:chOff x="0" y="0"/>
            <a:chExt cx="5060659" cy="6354826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288863" y="1561976"/>
            <a:ext cx="5562689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7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013774" y="2593323"/>
            <a:ext cx="6112867" cy="606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På eit område er det gøymt 9 gåter. Svaret skal bli eit aktivitetsord, eller det vi kallar eit verb. ​</a:t>
            </a:r>
          </a:p>
          <a:p>
            <a:pPr algn="l">
              <a:lnSpc>
                <a:spcPts val="3779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Dokker skal ta bilete av dokker sjølve der dokker gjer aktiviteten. ​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Og på eigne kort skal dokker skrive opp det </a:t>
            </a:r>
            <a:r>
              <a:rPr lang="nn-NO" sz="2699" noProof="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ordet for denne aktiviteten, og det norske ordet. </a:t>
            </a:r>
          </a:p>
          <a:p>
            <a:pPr algn="l">
              <a:lnSpc>
                <a:spcPts val="2800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700072" y="3168033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6207572" y="-965817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-438410" y="-294246"/>
            <a:ext cx="8660688" cy="10875492"/>
            <a:chOff x="0" y="0"/>
            <a:chExt cx="5060659" cy="6354826"/>
          </a:xfrm>
        </p:grpSpPr>
        <p:sp>
          <p:nvSpPr>
            <p:cNvPr id="5" name="Freeform 5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700072" y="2302328"/>
            <a:ext cx="6093558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Konkurransetid!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700072" y="3736346"/>
            <a:ext cx="7835533" cy="4878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Ein på gruppa les opp dei </a:t>
            </a:r>
            <a:r>
              <a:rPr lang="nn-NO" sz="23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orda, og dei andre på gruppa må gjere aktiviteten så raskt som mogleg! ​</a:t>
            </a:r>
          </a:p>
          <a:p>
            <a:pPr algn="l">
              <a:lnSpc>
                <a:spcPts val="3359"/>
              </a:lnSpc>
            </a:pP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Det kan vere lurt å byrje med to–tre ord, og heller ta med fleire når dokker har lært dei første. </a:t>
            </a:r>
          </a:p>
          <a:p>
            <a:pPr algn="l">
              <a:lnSpc>
                <a:spcPts val="3359"/>
              </a:lnSpc>
            </a:pPr>
            <a:endParaRPr lang="nn-NO" sz="23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359"/>
              </a:lnSpc>
            </a:pP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Arranger ein konkurranse i klassen der gruppene får poeng for kvar gong dei gjer rett aktivitet. Til slutt kan dokker kåre den gruppa som er best til å hugse og utføre dei </a:t>
            </a:r>
            <a:r>
              <a:rPr lang="nn-NO" sz="23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3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orda. </a:t>
            </a:r>
          </a:p>
          <a:p>
            <a:pPr algn="l">
              <a:lnSpc>
                <a:spcPts val="2800"/>
              </a:lnSpc>
            </a:pPr>
            <a:endParaRPr lang="nn-NO" sz="23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endParaRPr lang="nn-NO" sz="23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5373982" y="250031"/>
            <a:ext cx="2591842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8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663327" y="224057"/>
            <a:ext cx="9846855" cy="21753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6579"/>
              </a:lnSpc>
            </a:pPr>
            <a:r>
              <a:rPr lang="nn-NO" sz="4699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Men plutseleg kjem eit sendebod med eit brev frå Ivar Aasen!</a:t>
            </a:r>
          </a:p>
          <a:p>
            <a:pPr algn="l">
              <a:lnSpc>
                <a:spcPts val="3359"/>
              </a:lnSpc>
            </a:pPr>
            <a:endParaRPr lang="nn-NO" sz="4699" b="1" noProof="0" dirty="0">
              <a:solidFill>
                <a:srgbClr val="453D17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995086" y="-196893"/>
            <a:ext cx="9261034" cy="10875492"/>
            <a:chOff x="0" y="0"/>
            <a:chExt cx="5411457" cy="6354826"/>
          </a:xfrm>
        </p:grpSpPr>
        <p:sp>
          <p:nvSpPr>
            <p:cNvPr id="4" name="Freeform 4"/>
            <p:cNvSpPr/>
            <p:nvPr/>
          </p:nvSpPr>
          <p:spPr>
            <a:xfrm>
              <a:off x="-8128" y="-15494"/>
              <a:ext cx="6243942" cy="6428613"/>
            </a:xfrm>
            <a:custGeom>
              <a:avLst/>
              <a:gdLst/>
              <a:ahLst/>
              <a:cxnLst/>
              <a:rect l="l" t="t" r="r" b="b"/>
              <a:pathLst>
                <a:path w="6243942" h="6428613">
                  <a:moveTo>
                    <a:pt x="1953481" y="6351651"/>
                  </a:moveTo>
                  <a:cubicBezTo>
                    <a:pt x="1348529" y="6327775"/>
                    <a:pt x="592186" y="6428613"/>
                    <a:pt x="10816" y="6315202"/>
                  </a:cubicBezTo>
                  <a:cubicBezTo>
                    <a:pt x="28411" y="4220591"/>
                    <a:pt x="0" y="2131441"/>
                    <a:pt x="10327" y="33909"/>
                  </a:cubicBezTo>
                  <a:cubicBezTo>
                    <a:pt x="1473894" y="18923"/>
                    <a:pt x="3079932" y="0"/>
                    <a:pt x="4530668" y="36576"/>
                  </a:cubicBezTo>
                  <a:cubicBezTo>
                    <a:pt x="4527247" y="269748"/>
                    <a:pt x="4679127" y="555752"/>
                    <a:pt x="4809135" y="1024890"/>
                  </a:cubicBezTo>
                  <a:cubicBezTo>
                    <a:pt x="4874016" y="1450340"/>
                    <a:pt x="4828318" y="1983613"/>
                    <a:pt x="4961014" y="2395093"/>
                  </a:cubicBezTo>
                  <a:cubicBezTo>
                    <a:pt x="4925824" y="2433447"/>
                    <a:pt x="5037504" y="2533650"/>
                    <a:pt x="5043369" y="2606294"/>
                  </a:cubicBezTo>
                  <a:cubicBezTo>
                    <a:pt x="5023819" y="2797937"/>
                    <a:pt x="5120469" y="2871978"/>
                    <a:pt x="5145151" y="3146044"/>
                  </a:cubicBezTo>
                  <a:cubicBezTo>
                    <a:pt x="5175087" y="3134360"/>
                    <a:pt x="5131344" y="3297936"/>
                    <a:pt x="5155782" y="3464179"/>
                  </a:cubicBezTo>
                  <a:cubicBezTo>
                    <a:pt x="5163113" y="3580003"/>
                    <a:pt x="5238136" y="3753231"/>
                    <a:pt x="5240336" y="3869563"/>
                  </a:cubicBezTo>
                  <a:cubicBezTo>
                    <a:pt x="5224574" y="4118229"/>
                    <a:pt x="5244979" y="4418330"/>
                    <a:pt x="5222618" y="4713351"/>
                  </a:cubicBezTo>
                  <a:cubicBezTo>
                    <a:pt x="5261352" y="4858131"/>
                    <a:pt x="5338941" y="5101717"/>
                    <a:pt x="5391482" y="5491480"/>
                  </a:cubicBezTo>
                  <a:cubicBezTo>
                    <a:pt x="5391726" y="5699887"/>
                    <a:pt x="5328066" y="5837428"/>
                    <a:pt x="5419097" y="6181598"/>
                  </a:cubicBezTo>
                  <a:cubicBezTo>
                    <a:pt x="5284079" y="6407658"/>
                    <a:pt x="6243942" y="6366510"/>
                    <a:pt x="1953481" y="6351651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7" name="Freeform 7"/>
          <p:cNvSpPr/>
          <p:nvPr/>
        </p:nvSpPr>
        <p:spPr>
          <a:xfrm rot="5400000">
            <a:off x="4807794" y="3130852"/>
            <a:ext cx="9270706" cy="7024903"/>
          </a:xfrm>
          <a:custGeom>
            <a:avLst/>
            <a:gdLst/>
            <a:ahLst/>
            <a:cxnLst/>
            <a:rect l="l" t="t" r="r" b="b"/>
            <a:pathLst>
              <a:path w="9270706" h="7024903">
                <a:moveTo>
                  <a:pt x="0" y="0"/>
                </a:moveTo>
                <a:lnTo>
                  <a:pt x="9270706" y="0"/>
                </a:lnTo>
                <a:lnTo>
                  <a:pt x="9270706" y="7024903"/>
                </a:lnTo>
                <a:lnTo>
                  <a:pt x="0" y="702490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11887200" y="5240853"/>
            <a:ext cx="4671253" cy="5680840"/>
          </a:xfrm>
          <a:custGeom>
            <a:avLst/>
            <a:gdLst/>
            <a:ahLst/>
            <a:cxnLst/>
            <a:rect l="l" t="t" r="r" b="b"/>
            <a:pathLst>
              <a:path w="4671253" h="5680840">
                <a:moveTo>
                  <a:pt x="0" y="0"/>
                </a:moveTo>
                <a:lnTo>
                  <a:pt x="4671253" y="0"/>
                </a:lnTo>
                <a:lnTo>
                  <a:pt x="4671253" y="5680841"/>
                </a:lnTo>
                <a:lnTo>
                  <a:pt x="0" y="5680841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2748" b="-2748"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6601201" y="2210337"/>
            <a:ext cx="5700117" cy="8030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nn-NO" sz="4000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Vyrde språkassistentar!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Det står om tid. Send meg snarast eit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bøyingsskjema med ti ulike verb.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Statsråden vil sjå resultat av ekspedisjonen, elles får vi ikkje pengar til heimreisa! </a:t>
            </a:r>
          </a:p>
          <a:p>
            <a:pPr algn="ctr">
              <a:lnSpc>
                <a:spcPts val="3219"/>
              </a:lnSpc>
            </a:pPr>
            <a:endParaRPr lang="nn-NO" sz="2299" noProof="0" dirty="0">
              <a:solidFill>
                <a:srgbClr val="453D17"/>
              </a:solidFill>
              <a:latin typeface="Kermit" panose="020F0503040000060003" pitchFamily="34" charset="0"/>
              <a:ea typeface="Auto Pro 2"/>
              <a:cs typeface="Auto Pro 2"/>
              <a:sym typeface="Auto Pro 2"/>
            </a:endParaRP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OBS: Pass på at dokker får med både fem 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sterke og svake verb i bøyingsskjemaet.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Forklar kva som skil bøyinga av dei </a:t>
            </a:r>
            <a:r>
              <a:rPr lang="nn-NO" sz="2299" noProof="0" dirty="0" err="1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laputianske</a:t>
            </a: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 verba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 frå dei nynorske svake 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og sterke verba.</a:t>
            </a:r>
          </a:p>
          <a:p>
            <a:pPr algn="ctr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Bruk fagspråk om verbbøying i forklaringa dokkar!  </a:t>
            </a:r>
          </a:p>
          <a:p>
            <a:pPr algn="ctr">
              <a:lnSpc>
                <a:spcPts val="3779"/>
              </a:lnSpc>
            </a:pPr>
            <a:endParaRPr lang="nn-NO" sz="2299" noProof="0" dirty="0">
              <a:solidFill>
                <a:srgbClr val="453D17"/>
              </a:solidFill>
              <a:latin typeface="Kermit" panose="020F0503040000060003" pitchFamily="34" charset="0"/>
              <a:ea typeface="Auto Pro 2"/>
              <a:cs typeface="Auto Pro 2"/>
              <a:sym typeface="Auto Pro 2"/>
            </a:endParaRPr>
          </a:p>
          <a:p>
            <a:pPr algn="ctr">
              <a:lnSpc>
                <a:spcPts val="3779"/>
              </a:lnSpc>
            </a:pPr>
            <a:r>
              <a:rPr lang="nn-NO" sz="26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Alt godt! </a:t>
            </a:r>
          </a:p>
          <a:p>
            <a:pPr algn="ctr">
              <a:lnSpc>
                <a:spcPts val="3779"/>
              </a:lnSpc>
            </a:pPr>
            <a:r>
              <a:rPr lang="nn-NO" sz="2699" noProof="0" dirty="0">
                <a:solidFill>
                  <a:srgbClr val="453D17"/>
                </a:solidFill>
                <a:latin typeface="Kermit" panose="020F0503040000060003" pitchFamily="34" charset="0"/>
                <a:ea typeface="Auto Pro 2"/>
                <a:cs typeface="Auto Pro 2"/>
                <a:sym typeface="Auto Pro 2"/>
              </a:rPr>
              <a:t>Beste helsing Ivar Aasen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0" y="233582"/>
            <a:ext cx="2913311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9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44541" y="3562781"/>
            <a:ext cx="5716530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928853" y="0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710263" y="757408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5524266" y="269005"/>
            <a:ext cx="8099197" cy="10391056"/>
          </a:xfrm>
          <a:custGeom>
            <a:avLst/>
            <a:gdLst/>
            <a:ahLst/>
            <a:cxnLst/>
            <a:rect l="l" t="t" r="r" b="b"/>
            <a:pathLst>
              <a:path w="8099197" h="10391056">
                <a:moveTo>
                  <a:pt x="0" y="0"/>
                </a:moveTo>
                <a:lnTo>
                  <a:pt x="8099197" y="0"/>
                </a:lnTo>
                <a:lnTo>
                  <a:pt x="8099197" y="10391055"/>
                </a:lnTo>
                <a:lnTo>
                  <a:pt x="0" y="1039105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11489689" y="636127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0" y="0"/>
                </a:lnTo>
                <a:lnTo>
                  <a:pt x="541421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028700" y="2138537"/>
            <a:ext cx="7158906" cy="1271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Bli ein språkforskar!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4541" y="3668395"/>
            <a:ext cx="5871722" cy="5718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Etter å ha kartlagt alle dialektene i Noreg har Ivar Aasen fått eit nytt oppdrag. Han skal reise til eit fjernt land, </a:t>
            </a:r>
            <a:r>
              <a:rPr lang="nn-NO" sz="2299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, for å kartlegge dei mange språka der. ​</a:t>
            </a:r>
          </a:p>
          <a:p>
            <a:pPr algn="l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Men alderen tyngjer, og no treng Ivar Aasen hjelp. Han vil sende ut fire lag som skal rapportere direkte til han sjølv. ​</a:t>
            </a:r>
          </a:p>
          <a:p>
            <a:pPr algn="l">
              <a:lnSpc>
                <a:spcPts val="3219"/>
              </a:lnSpc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Men Ivar vil berre ha dei beste! Så alle søkjarane må løyse ei gåte. Gåta er ei melding, men ho er vanskeleg å tyde, og ein får berre eitt hjelpemiddel. Hjelpemiddelet er gøymt i klasserommet ein stad.</a:t>
            </a:r>
          </a:p>
          <a:p>
            <a:pPr algn="l">
              <a:lnSpc>
                <a:spcPts val="3219"/>
              </a:lnSpc>
            </a:pPr>
            <a:endParaRPr lang="nn-NO" sz="22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28308" y="1938512"/>
            <a:ext cx="4283273" cy="147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nn-NO" sz="2799" noProof="0" dirty="0">
                <a:solidFill>
                  <a:srgbClr val="453D17"/>
                </a:solidFill>
                <a:latin typeface="Kermit" panose="020F0503040000060003" pitchFamily="34" charset="0"/>
                <a:ea typeface="Auto Pro 1"/>
                <a:cs typeface="Auto Pro 1"/>
                <a:sym typeface="Auto Pro 1"/>
              </a:rPr>
              <a:t>Eg er på leit etter medhjelparar med språkleg teft!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771437" y="2494915"/>
            <a:ext cx="7199442" cy="5290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79"/>
              </a:lnSpc>
            </a:pPr>
            <a:r>
              <a:rPr lang="nn-NO" sz="3699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For at Aasen skal forstå bøyingsskjemaet, må det produserast ein forklaringsfilm som kan leggjast ved. I filmen skal dokker ta utgangspunkt i skjemaet og svare på spørsmåla. Hugs å bruke fagspråk!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-5443420" y="-51152"/>
            <a:ext cx="9261034" cy="10875492"/>
            <a:chOff x="0" y="0"/>
            <a:chExt cx="5411457" cy="6354826"/>
          </a:xfrm>
        </p:grpSpPr>
        <p:sp>
          <p:nvSpPr>
            <p:cNvPr id="4" name="Freeform 4"/>
            <p:cNvSpPr/>
            <p:nvPr/>
          </p:nvSpPr>
          <p:spPr>
            <a:xfrm>
              <a:off x="-8128" y="-15494"/>
              <a:ext cx="6243942" cy="6428613"/>
            </a:xfrm>
            <a:custGeom>
              <a:avLst/>
              <a:gdLst/>
              <a:ahLst/>
              <a:cxnLst/>
              <a:rect l="l" t="t" r="r" b="b"/>
              <a:pathLst>
                <a:path w="6243942" h="6428613">
                  <a:moveTo>
                    <a:pt x="1953481" y="6351651"/>
                  </a:moveTo>
                  <a:cubicBezTo>
                    <a:pt x="1348529" y="6327775"/>
                    <a:pt x="592186" y="6428613"/>
                    <a:pt x="10816" y="6315202"/>
                  </a:cubicBezTo>
                  <a:cubicBezTo>
                    <a:pt x="28411" y="4220591"/>
                    <a:pt x="0" y="2131441"/>
                    <a:pt x="10327" y="33909"/>
                  </a:cubicBezTo>
                  <a:cubicBezTo>
                    <a:pt x="1473894" y="18923"/>
                    <a:pt x="3079932" y="0"/>
                    <a:pt x="4530668" y="36576"/>
                  </a:cubicBezTo>
                  <a:cubicBezTo>
                    <a:pt x="4527247" y="269748"/>
                    <a:pt x="4679127" y="555752"/>
                    <a:pt x="4809135" y="1024890"/>
                  </a:cubicBezTo>
                  <a:cubicBezTo>
                    <a:pt x="4874016" y="1450340"/>
                    <a:pt x="4828318" y="1983613"/>
                    <a:pt x="4961014" y="2395093"/>
                  </a:cubicBezTo>
                  <a:cubicBezTo>
                    <a:pt x="4925824" y="2433447"/>
                    <a:pt x="5037504" y="2533650"/>
                    <a:pt x="5043369" y="2606294"/>
                  </a:cubicBezTo>
                  <a:cubicBezTo>
                    <a:pt x="5023819" y="2797937"/>
                    <a:pt x="5120469" y="2871978"/>
                    <a:pt x="5145151" y="3146044"/>
                  </a:cubicBezTo>
                  <a:cubicBezTo>
                    <a:pt x="5175087" y="3134360"/>
                    <a:pt x="5131344" y="3297936"/>
                    <a:pt x="5155782" y="3464179"/>
                  </a:cubicBezTo>
                  <a:cubicBezTo>
                    <a:pt x="5163113" y="3580003"/>
                    <a:pt x="5238136" y="3753231"/>
                    <a:pt x="5240336" y="3869563"/>
                  </a:cubicBezTo>
                  <a:cubicBezTo>
                    <a:pt x="5224574" y="4118229"/>
                    <a:pt x="5244979" y="4418330"/>
                    <a:pt x="5222618" y="4713351"/>
                  </a:cubicBezTo>
                  <a:cubicBezTo>
                    <a:pt x="5261352" y="4858131"/>
                    <a:pt x="5338941" y="5101717"/>
                    <a:pt x="5391482" y="5491480"/>
                  </a:cubicBezTo>
                  <a:cubicBezTo>
                    <a:pt x="5391726" y="5699887"/>
                    <a:pt x="5328066" y="5837428"/>
                    <a:pt x="5419097" y="6181598"/>
                  </a:cubicBezTo>
                  <a:cubicBezTo>
                    <a:pt x="5284079" y="6407658"/>
                    <a:pt x="6243942" y="6366510"/>
                    <a:pt x="1953481" y="6351651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4" name="Freeform 4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7459032" y="6991121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344473" y="7550452"/>
            <a:ext cx="11581901" cy="491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44"/>
              </a:lnSpc>
              <a:spcBef>
                <a:spcPct val="0"/>
              </a:spcBef>
            </a:pPr>
            <a:r>
              <a:rPr lang="nn-NO" sz="838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endParaRPr lang="nn-NO" sz="838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10484"/>
              </a:lnSpc>
              <a:spcBef>
                <a:spcPct val="0"/>
              </a:spcBef>
            </a:pPr>
            <a:r>
              <a:rPr lang="nn-NO" sz="7489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Del 4</a:t>
            </a:r>
          </a:p>
          <a:p>
            <a:pPr algn="l">
              <a:lnSpc>
                <a:spcPts val="17343"/>
              </a:lnSpc>
              <a:spcBef>
                <a:spcPct val="0"/>
              </a:spcBef>
            </a:pPr>
            <a:endParaRPr lang="nn-NO" sz="7489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865402" y="2514443"/>
            <a:ext cx="8020461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10146705" y="-167278"/>
            <a:ext cx="9819029" cy="10929065"/>
            <a:chOff x="0" y="0"/>
            <a:chExt cx="5707101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047716" cy="7025767"/>
            </a:xfrm>
            <a:custGeom>
              <a:avLst/>
              <a:gdLst/>
              <a:ahLst/>
              <a:cxnLst/>
              <a:rect l="l" t="t" r="r" b="b"/>
              <a:pathLst>
                <a:path w="6047716" h="7025767">
                  <a:moveTo>
                    <a:pt x="5819452" y="6923913"/>
                  </a:moveTo>
                  <a:cubicBezTo>
                    <a:pt x="4373131" y="6946011"/>
                    <a:pt x="2834095" y="6924929"/>
                    <a:pt x="1395471" y="6933946"/>
                  </a:cubicBezTo>
                  <a:cubicBezTo>
                    <a:pt x="1094357" y="6926707"/>
                    <a:pt x="768813" y="6947408"/>
                    <a:pt x="454874" y="6934708"/>
                  </a:cubicBezTo>
                  <a:cubicBezTo>
                    <a:pt x="384268" y="6926961"/>
                    <a:pt x="0" y="7025767"/>
                    <a:pt x="248309" y="6679565"/>
                  </a:cubicBezTo>
                  <a:cubicBezTo>
                    <a:pt x="335650" y="6624066"/>
                    <a:pt x="236093" y="6527927"/>
                    <a:pt x="265777" y="6440297"/>
                  </a:cubicBezTo>
                  <a:cubicBezTo>
                    <a:pt x="375351" y="6325997"/>
                    <a:pt x="248675" y="6154420"/>
                    <a:pt x="178192" y="5980684"/>
                  </a:cubicBezTo>
                  <a:cubicBezTo>
                    <a:pt x="172328" y="5836285"/>
                    <a:pt x="287032" y="5720080"/>
                    <a:pt x="216304" y="5566283"/>
                  </a:cubicBezTo>
                  <a:cubicBezTo>
                    <a:pt x="222778" y="5493258"/>
                    <a:pt x="218992" y="5364861"/>
                    <a:pt x="153883" y="5303520"/>
                  </a:cubicBezTo>
                  <a:cubicBezTo>
                    <a:pt x="60960" y="5252847"/>
                    <a:pt x="264678" y="5097907"/>
                    <a:pt x="237315" y="4958969"/>
                  </a:cubicBezTo>
                  <a:cubicBezTo>
                    <a:pt x="245377" y="4830953"/>
                    <a:pt x="235605" y="4682617"/>
                    <a:pt x="211052" y="4531233"/>
                  </a:cubicBezTo>
                  <a:cubicBezTo>
                    <a:pt x="217281" y="4479290"/>
                    <a:pt x="244766" y="4431538"/>
                    <a:pt x="233895" y="4381627"/>
                  </a:cubicBezTo>
                  <a:cubicBezTo>
                    <a:pt x="237559" y="4308856"/>
                    <a:pt x="326366" y="4236085"/>
                    <a:pt x="260891" y="4175125"/>
                  </a:cubicBezTo>
                  <a:cubicBezTo>
                    <a:pt x="249530" y="4164838"/>
                    <a:pt x="262723" y="4147439"/>
                    <a:pt x="277015" y="4128770"/>
                  </a:cubicBezTo>
                  <a:cubicBezTo>
                    <a:pt x="266877" y="4119118"/>
                    <a:pt x="183689" y="3975735"/>
                    <a:pt x="220335" y="3916807"/>
                  </a:cubicBezTo>
                  <a:cubicBezTo>
                    <a:pt x="218259" y="3853180"/>
                    <a:pt x="291552" y="3860546"/>
                    <a:pt x="220580" y="3721735"/>
                  </a:cubicBezTo>
                  <a:cubicBezTo>
                    <a:pt x="173428" y="3708019"/>
                    <a:pt x="323801" y="3537712"/>
                    <a:pt x="388177" y="3410585"/>
                  </a:cubicBezTo>
                  <a:cubicBezTo>
                    <a:pt x="369365" y="3338195"/>
                    <a:pt x="417128" y="3276092"/>
                    <a:pt x="437283" y="3202940"/>
                  </a:cubicBezTo>
                  <a:cubicBezTo>
                    <a:pt x="458783" y="3096514"/>
                    <a:pt x="437039" y="3031236"/>
                    <a:pt x="548567" y="2936113"/>
                  </a:cubicBezTo>
                  <a:cubicBezTo>
                    <a:pt x="581305" y="2862453"/>
                    <a:pt x="498361" y="2778633"/>
                    <a:pt x="539894" y="2666238"/>
                  </a:cubicBezTo>
                  <a:cubicBezTo>
                    <a:pt x="521815" y="2651125"/>
                    <a:pt x="572754" y="2634107"/>
                    <a:pt x="540016" y="2608453"/>
                  </a:cubicBezTo>
                  <a:cubicBezTo>
                    <a:pt x="525480" y="2588133"/>
                    <a:pt x="496284" y="2592324"/>
                    <a:pt x="524625" y="2549906"/>
                  </a:cubicBezTo>
                  <a:cubicBezTo>
                    <a:pt x="514486" y="2532888"/>
                    <a:pt x="557362" y="2410587"/>
                    <a:pt x="534641" y="2322068"/>
                  </a:cubicBezTo>
                  <a:cubicBezTo>
                    <a:pt x="530732" y="2311400"/>
                    <a:pt x="594986" y="2273427"/>
                    <a:pt x="569456" y="2247265"/>
                  </a:cubicBezTo>
                  <a:cubicBezTo>
                    <a:pt x="598284" y="2186432"/>
                    <a:pt x="503980" y="2149983"/>
                    <a:pt x="583870" y="2010791"/>
                  </a:cubicBezTo>
                  <a:cubicBezTo>
                    <a:pt x="537695" y="1976120"/>
                    <a:pt x="554675" y="1934718"/>
                    <a:pt x="550644" y="1894078"/>
                  </a:cubicBezTo>
                  <a:cubicBezTo>
                    <a:pt x="604514" y="1828038"/>
                    <a:pt x="625891" y="1689481"/>
                    <a:pt x="745970" y="1441196"/>
                  </a:cubicBezTo>
                  <a:cubicBezTo>
                    <a:pt x="809491" y="1354836"/>
                    <a:pt x="801673" y="1225042"/>
                    <a:pt x="882906" y="1005078"/>
                  </a:cubicBezTo>
                  <a:cubicBezTo>
                    <a:pt x="857864" y="977011"/>
                    <a:pt x="988449" y="986790"/>
                    <a:pt x="1076767" y="806831"/>
                  </a:cubicBezTo>
                  <a:cubicBezTo>
                    <a:pt x="1061864" y="738886"/>
                    <a:pt x="1160444" y="676021"/>
                    <a:pt x="1118789" y="599567"/>
                  </a:cubicBezTo>
                  <a:cubicBezTo>
                    <a:pt x="1515305" y="609219"/>
                    <a:pt x="1997086" y="598805"/>
                    <a:pt x="2479600" y="601599"/>
                  </a:cubicBezTo>
                  <a:cubicBezTo>
                    <a:pt x="3455133" y="605282"/>
                    <a:pt x="4360427" y="602742"/>
                    <a:pt x="5322890" y="601853"/>
                  </a:cubicBezTo>
                  <a:cubicBezTo>
                    <a:pt x="6047715" y="693420"/>
                    <a:pt x="5776819" y="0"/>
                    <a:pt x="5837530" y="2884424"/>
                  </a:cubicBezTo>
                  <a:cubicBezTo>
                    <a:pt x="5804793" y="4200398"/>
                    <a:pt x="5857215" y="5679694"/>
                    <a:pt x="5819452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560742" y="845361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671737" y="2688748"/>
            <a:ext cx="9474968" cy="7173003"/>
            <a:chOff x="0" y="0"/>
            <a:chExt cx="2495465" cy="188918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495465" cy="1889186"/>
            </a:xfrm>
            <a:custGeom>
              <a:avLst/>
              <a:gdLst/>
              <a:ahLst/>
              <a:cxnLst/>
              <a:rect l="l" t="t" r="r" b="b"/>
              <a:pathLst>
                <a:path w="2495465" h="1889186">
                  <a:moveTo>
                    <a:pt x="41672" y="0"/>
                  </a:moveTo>
                  <a:lnTo>
                    <a:pt x="2453793" y="0"/>
                  </a:lnTo>
                  <a:cubicBezTo>
                    <a:pt x="2464845" y="0"/>
                    <a:pt x="2475445" y="4390"/>
                    <a:pt x="2483260" y="12205"/>
                  </a:cubicBezTo>
                  <a:cubicBezTo>
                    <a:pt x="2491074" y="20020"/>
                    <a:pt x="2495465" y="30620"/>
                    <a:pt x="2495465" y="41672"/>
                  </a:cubicBezTo>
                  <a:lnTo>
                    <a:pt x="2495465" y="1847514"/>
                  </a:lnTo>
                  <a:cubicBezTo>
                    <a:pt x="2495465" y="1858566"/>
                    <a:pt x="2491074" y="1869166"/>
                    <a:pt x="2483260" y="1876981"/>
                  </a:cubicBezTo>
                  <a:cubicBezTo>
                    <a:pt x="2475445" y="1884795"/>
                    <a:pt x="2464845" y="1889186"/>
                    <a:pt x="2453793" y="1889186"/>
                  </a:cubicBezTo>
                  <a:lnTo>
                    <a:pt x="41672" y="1889186"/>
                  </a:lnTo>
                  <a:cubicBezTo>
                    <a:pt x="30620" y="1889186"/>
                    <a:pt x="20020" y="1884795"/>
                    <a:pt x="12205" y="1876981"/>
                  </a:cubicBezTo>
                  <a:cubicBezTo>
                    <a:pt x="4390" y="1869166"/>
                    <a:pt x="0" y="1858566"/>
                    <a:pt x="0" y="1847514"/>
                  </a:cubicBezTo>
                  <a:lnTo>
                    <a:pt x="0" y="41672"/>
                  </a:lnTo>
                  <a:cubicBezTo>
                    <a:pt x="0" y="30620"/>
                    <a:pt x="4390" y="20020"/>
                    <a:pt x="12205" y="12205"/>
                  </a:cubicBezTo>
                  <a:cubicBezTo>
                    <a:pt x="20020" y="4390"/>
                    <a:pt x="30620" y="0"/>
                    <a:pt x="41672" y="0"/>
                  </a:cubicBezTo>
                  <a:close/>
                </a:path>
              </a:pathLst>
            </a:custGeom>
            <a:solidFill>
              <a:srgbClr val="7E7339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2495465" cy="193681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97517" y="936280"/>
            <a:ext cx="7756230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Korleis ser det eigentleg ut i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51321" y="3249301"/>
            <a:ext cx="8715801" cy="6881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Ivar Aasen er også svært interessert i natur og landskap. Han vil gjerne vite korleis det ser ut i områda dokker har reist til.</a:t>
            </a:r>
          </a:p>
          <a:p>
            <a:pPr algn="l">
              <a:lnSpc>
                <a:spcPts val="4858"/>
              </a:lnSpc>
            </a:pPr>
            <a:r>
              <a:rPr lang="nn-NO" sz="3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Oppdrag</a:t>
            </a:r>
          </a:p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Lag eit lydopptak direkte frå </a:t>
            </a:r>
            <a:r>
              <a:rPr lang="nn-NO" sz="2470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Laputia</a:t>
            </a: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, der dokker bruker adjektiv til å fortelje korleis det ser ut rundt dokker. </a:t>
            </a:r>
          </a:p>
          <a:p>
            <a:pPr marL="533323" lvl="1" indent="-266661" algn="l">
              <a:lnSpc>
                <a:spcPts val="3458"/>
              </a:lnSpc>
              <a:buFont typeface="Arial"/>
              <a:buChar char="•"/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Bruk lydkulisser som kan gjere lydopptaket meir levande.  Sjå til dømes her: https://pixabay.com/no/sound-effects/</a:t>
            </a:r>
          </a:p>
          <a:p>
            <a:pPr algn="l">
              <a:lnSpc>
                <a:spcPts val="3458"/>
              </a:lnSpc>
            </a:pPr>
            <a:endParaRPr lang="nn-NO" sz="2470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3458"/>
              </a:lnSpc>
            </a:pP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På dei neste lysbileta kjem det bilete frå dei ulike himmelretningane på </a:t>
            </a:r>
            <a:r>
              <a:rPr lang="nn-NO" sz="2470" b="1" noProof="0" dirty="0" err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Laputia</a:t>
            </a:r>
            <a:r>
              <a:rPr lang="nn-NO" sz="2470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. Bruk bileta når dokker skal lage lydopptaket – eller lag eigne bilete.</a:t>
            </a:r>
          </a:p>
          <a:p>
            <a:pPr algn="l">
              <a:lnSpc>
                <a:spcPts val="3458"/>
              </a:lnSpc>
            </a:pPr>
            <a:endParaRPr lang="nn-NO" sz="2470" b="1" noProof="0" dirty="0">
              <a:solidFill>
                <a:srgbClr val="FFFFFF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227833" y="250031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10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6242324" y="3593332"/>
            <a:ext cx="5568676" cy="226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77"/>
              </a:lnSpc>
            </a:pPr>
            <a:r>
              <a:rPr lang="nn-NO" sz="13198" noProof="0" dirty="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nord</a:t>
            </a:r>
          </a:p>
        </p:txBody>
      </p:sp>
      <p:sp>
        <p:nvSpPr>
          <p:cNvPr id="4" name="Freeform 4"/>
          <p:cNvSpPr/>
          <p:nvPr/>
        </p:nvSpPr>
        <p:spPr>
          <a:xfrm>
            <a:off x="7266106" y="1921691"/>
            <a:ext cx="2164645" cy="2097000"/>
          </a:xfrm>
          <a:custGeom>
            <a:avLst/>
            <a:gdLst/>
            <a:ahLst/>
            <a:cxnLst/>
            <a:rect l="l" t="t" r="r" b="b"/>
            <a:pathLst>
              <a:path w="2164645" h="2097000">
                <a:moveTo>
                  <a:pt x="0" y="0"/>
                </a:moveTo>
                <a:lnTo>
                  <a:pt x="2164645" y="0"/>
                </a:lnTo>
                <a:lnTo>
                  <a:pt x="2164645" y="2097000"/>
                </a:lnTo>
                <a:lnTo>
                  <a:pt x="0" y="2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6942114" y="3593332"/>
            <a:ext cx="4411686" cy="226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77"/>
              </a:lnSpc>
            </a:pPr>
            <a:r>
              <a:rPr lang="nn-NO" sz="13198" noProof="0" dirty="0">
                <a:solidFill>
                  <a:srgbClr val="000000"/>
                </a:solidFill>
                <a:latin typeface="Intro Rust"/>
                <a:ea typeface="Intro Rust"/>
                <a:cs typeface="Intro Rust"/>
                <a:sym typeface="Intro Rust"/>
              </a:rPr>
              <a:t>sør</a:t>
            </a:r>
          </a:p>
        </p:txBody>
      </p:sp>
      <p:sp>
        <p:nvSpPr>
          <p:cNvPr id="4" name="Freeform 4"/>
          <p:cNvSpPr/>
          <p:nvPr/>
        </p:nvSpPr>
        <p:spPr>
          <a:xfrm>
            <a:off x="7795585" y="5858415"/>
            <a:ext cx="2164645" cy="2097000"/>
          </a:xfrm>
          <a:custGeom>
            <a:avLst/>
            <a:gdLst/>
            <a:ahLst/>
            <a:cxnLst/>
            <a:rect l="l" t="t" r="r" b="b"/>
            <a:pathLst>
              <a:path w="2164645" h="2097000">
                <a:moveTo>
                  <a:pt x="0" y="0"/>
                </a:moveTo>
                <a:lnTo>
                  <a:pt x="2164645" y="0"/>
                </a:lnTo>
                <a:lnTo>
                  <a:pt x="2164645" y="2097000"/>
                </a:lnTo>
                <a:lnTo>
                  <a:pt x="0" y="2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6766672" y="4236271"/>
            <a:ext cx="4663328" cy="226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77"/>
              </a:lnSpc>
            </a:pPr>
            <a:r>
              <a:rPr lang="nn-NO" sz="13198" noProof="0" dirty="0" err="1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VEst</a:t>
            </a:r>
            <a:endParaRPr lang="nn-NO" sz="13198" noProof="0" dirty="0">
              <a:solidFill>
                <a:srgbClr val="FFFFFF"/>
              </a:solidFill>
              <a:latin typeface="Intro Rust"/>
              <a:ea typeface="Intro Rust"/>
              <a:cs typeface="Intro Rust"/>
              <a:sym typeface="Intro Rust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353973" y="4448900"/>
            <a:ext cx="2164645" cy="2097000"/>
          </a:xfrm>
          <a:custGeom>
            <a:avLst/>
            <a:gdLst/>
            <a:ahLst/>
            <a:cxnLst/>
            <a:rect l="l" t="t" r="r" b="b"/>
            <a:pathLst>
              <a:path w="2164645" h="2097000">
                <a:moveTo>
                  <a:pt x="0" y="0"/>
                </a:moveTo>
                <a:lnTo>
                  <a:pt x="2164644" y="0"/>
                </a:lnTo>
                <a:lnTo>
                  <a:pt x="2164644" y="2097000"/>
                </a:lnTo>
                <a:lnTo>
                  <a:pt x="0" y="2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1350658" y="4095000"/>
            <a:ext cx="2164645" cy="2097000"/>
          </a:xfrm>
          <a:custGeom>
            <a:avLst/>
            <a:gdLst/>
            <a:ahLst/>
            <a:cxnLst/>
            <a:rect l="l" t="t" r="r" b="b"/>
            <a:pathLst>
              <a:path w="2164645" h="2097000">
                <a:moveTo>
                  <a:pt x="0" y="0"/>
                </a:moveTo>
                <a:lnTo>
                  <a:pt x="2164645" y="0"/>
                </a:lnTo>
                <a:lnTo>
                  <a:pt x="2164645" y="2097000"/>
                </a:lnTo>
                <a:lnTo>
                  <a:pt x="0" y="209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TextBox 4"/>
          <p:cNvSpPr txBox="1"/>
          <p:nvPr/>
        </p:nvSpPr>
        <p:spPr>
          <a:xfrm>
            <a:off x="6248400" y="3593332"/>
            <a:ext cx="4648821" cy="22650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477"/>
              </a:lnSpc>
            </a:pPr>
            <a:r>
              <a:rPr lang="nn-NO" sz="13198" noProof="0" dirty="0">
                <a:solidFill>
                  <a:srgbClr val="FFFFFF"/>
                </a:solidFill>
                <a:latin typeface="Intro Rust"/>
                <a:ea typeface="Intro Rust"/>
                <a:cs typeface="Intro Rust"/>
                <a:sym typeface="Intro Rust"/>
              </a:rPr>
              <a:t>AUST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230910" y="2161120"/>
            <a:ext cx="15253667" cy="6248510"/>
            <a:chOff x="0" y="0"/>
            <a:chExt cx="4017427" cy="16456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17427" cy="1645698"/>
            </a:xfrm>
            <a:custGeom>
              <a:avLst/>
              <a:gdLst/>
              <a:ahLst/>
              <a:cxnLst/>
              <a:rect l="l" t="t" r="r" b="b"/>
              <a:pathLst>
                <a:path w="4017427" h="1645698">
                  <a:moveTo>
                    <a:pt x="25885" y="0"/>
                  </a:moveTo>
                  <a:lnTo>
                    <a:pt x="3991542" y="0"/>
                  </a:lnTo>
                  <a:cubicBezTo>
                    <a:pt x="3998407" y="0"/>
                    <a:pt x="4004991" y="2727"/>
                    <a:pt x="4009846" y="7581"/>
                  </a:cubicBezTo>
                  <a:cubicBezTo>
                    <a:pt x="4014700" y="12436"/>
                    <a:pt x="4017427" y="19020"/>
                    <a:pt x="4017427" y="25885"/>
                  </a:cubicBezTo>
                  <a:lnTo>
                    <a:pt x="4017427" y="1619813"/>
                  </a:lnTo>
                  <a:cubicBezTo>
                    <a:pt x="4017427" y="1634109"/>
                    <a:pt x="4005838" y="1645698"/>
                    <a:pt x="3991542" y="1645698"/>
                  </a:cubicBezTo>
                  <a:lnTo>
                    <a:pt x="25885" y="1645698"/>
                  </a:lnTo>
                  <a:cubicBezTo>
                    <a:pt x="19020" y="1645698"/>
                    <a:pt x="12436" y="1642971"/>
                    <a:pt x="7581" y="1638117"/>
                  </a:cubicBezTo>
                  <a:cubicBezTo>
                    <a:pt x="2727" y="1633262"/>
                    <a:pt x="0" y="1626678"/>
                    <a:pt x="0" y="1619813"/>
                  </a:cubicBezTo>
                  <a:lnTo>
                    <a:pt x="0" y="25885"/>
                  </a:lnTo>
                  <a:cubicBezTo>
                    <a:pt x="0" y="19020"/>
                    <a:pt x="2727" y="12436"/>
                    <a:pt x="7581" y="7581"/>
                  </a:cubicBezTo>
                  <a:cubicBezTo>
                    <a:pt x="12436" y="2727"/>
                    <a:pt x="19020" y="0"/>
                    <a:pt x="25885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017427" cy="1693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1162050"/>
            <a:ext cx="15658086" cy="63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Tips til spennande adjektiv ein kan skildre med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91785" y="2432637"/>
            <a:ext cx="14337209" cy="5648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nn-NO" sz="31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Skjelvande – noko som ristar eller dirrar lett, ofte brukt om rørsler eller stemningar​</a:t>
            </a: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nn-NO" sz="31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Glitrande – skinande og lysande, kan brukast både bokstaveleg og metaforisk​</a:t>
            </a:r>
          </a:p>
          <a:p>
            <a:pPr marL="690871" lvl="1" indent="-345435" algn="l">
              <a:lnSpc>
                <a:spcPts val="4479"/>
              </a:lnSpc>
              <a:buFont typeface="Arial"/>
              <a:buChar char="•"/>
            </a:pPr>
            <a:r>
              <a:rPr lang="nn-NO" sz="31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Taggete  – har skarpe kantar 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Susande – noko som lagar ein svak lyd eller har ei flytande rørsle​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Kvitglødande – sterkt lysande, som glødande metall eller intens energi​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Tåkete – uklart, både visuelt og i overført tyding​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Spraglete – fargerik og ujamn i mønster, ofte brukt om klede eller natur​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Svimlande – noko som gir kjensla av høgd, fart eller overveldande inntrykk​</a:t>
            </a:r>
          </a:p>
          <a:p>
            <a:pPr marL="712460" lvl="1" indent="-356230" algn="l">
              <a:lnSpc>
                <a:spcPts val="4619"/>
              </a:lnSpc>
              <a:buFont typeface="Arial"/>
              <a:buChar char="•"/>
            </a:pPr>
            <a:r>
              <a:rPr lang="nn-NO" sz="3299" noProof="0" dirty="0" err="1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Knirkete</a:t>
            </a:r>
            <a:r>
              <a:rPr lang="nn-NO" sz="3299" noProof="0" dirty="0">
                <a:solidFill>
                  <a:srgbClr val="FFFFFF"/>
                </a:solidFill>
                <a:latin typeface="Auto Pro 3"/>
                <a:ea typeface="Auto Pro 3"/>
                <a:cs typeface="Auto Pro 3"/>
                <a:sym typeface="Auto Pro 3"/>
              </a:rPr>
              <a:t> – med små lydar, ofte brukt om gamle ting eller rørsler</a:t>
            </a:r>
          </a:p>
          <a:p>
            <a:pPr algn="l">
              <a:lnSpc>
                <a:spcPts val="3919"/>
              </a:lnSpc>
            </a:pPr>
            <a:endParaRPr lang="nn-NO" sz="3299" noProof="0" dirty="0">
              <a:solidFill>
                <a:srgbClr val="FFFFFF"/>
              </a:solidFill>
              <a:latin typeface="Auto Pro 3"/>
              <a:ea typeface="Auto Pro 3"/>
              <a:cs typeface="Auto Pro 3"/>
              <a:sym typeface="Auto Pro 3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164" b="16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229600" y="364503"/>
            <a:ext cx="9067800" cy="38247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339"/>
              </a:lnSpc>
            </a:pPr>
            <a:r>
              <a:rPr lang="nn-NO" sz="30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Ein mørk kveld kjem ein </a:t>
            </a:r>
            <a:r>
              <a:rPr lang="nn-NO" sz="30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bodbringar</a:t>
            </a:r>
            <a:r>
              <a:rPr lang="nn-NO" sz="30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frå </a:t>
            </a:r>
            <a:r>
              <a:rPr lang="nn-NO" sz="30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30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. Han ber med seg ei urovekkjande melding: jorda ristar, supersoniske lydar skjer gjennom lufta, og enorme lysglimt lyser opp nattehimmelen. Alt tyder på at noko ukjent frå det ytre rommet er på veg. Kva kan dei gjere?</a:t>
            </a:r>
          </a:p>
          <a:p>
            <a:pPr algn="ctr">
              <a:lnSpc>
                <a:spcPts val="4339"/>
              </a:lnSpc>
            </a:pPr>
            <a:endParaRPr lang="nn-NO" sz="30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496351" y="-94666"/>
            <a:ext cx="8660688" cy="10875492"/>
            <a:chOff x="0" y="0"/>
            <a:chExt cx="5060659" cy="6354826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6850772" y="1666030"/>
            <a:ext cx="5562689" cy="107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03"/>
              </a:lnSpc>
            </a:pPr>
            <a:r>
              <a:rPr lang="nn-NO" sz="4559" spc="-250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11, skriveoppgåve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0772" y="3083636"/>
            <a:ext cx="6112867" cy="5941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</a:pPr>
            <a:r>
              <a:rPr lang="nn-NO" sz="30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Lat sendebodet setje seg ned og fortelje i detalj kva som har hendt fram til no. Oppmod han til å skildre kva han har sett, høyrt og kjent på vegen. Lat han fortelje om ristingane i grunnen, lysglimta på himmelen og dei øyredøyvande lydane. Få også å fram kva slags tankar og reaksjonar som oppstår hjå deg som lyttar.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461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723050" y="3931361"/>
            <a:ext cx="6273032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1237564">
            <a:off x="14630051" y="630302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6" y="0"/>
                </a:lnTo>
                <a:lnTo>
                  <a:pt x="6671546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207572" y="-965817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-4937232">
            <a:off x="-1260538" y="-2513577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634474" y="710200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1022767" y="1784227"/>
            <a:ext cx="6348208" cy="6022659"/>
          </a:xfrm>
          <a:custGeom>
            <a:avLst/>
            <a:gdLst/>
            <a:ahLst/>
            <a:cxnLst/>
            <a:rect l="l" t="t" r="r" b="b"/>
            <a:pathLst>
              <a:path w="6348208" h="6022659">
                <a:moveTo>
                  <a:pt x="0" y="0"/>
                </a:moveTo>
                <a:lnTo>
                  <a:pt x="6348209" y="0"/>
                </a:lnTo>
                <a:lnTo>
                  <a:pt x="6348209" y="6022659"/>
                </a:lnTo>
                <a:lnTo>
                  <a:pt x="0" y="60226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 rot="5400000">
            <a:off x="10355211" y="6225630"/>
            <a:ext cx="2300651" cy="3566901"/>
          </a:xfrm>
          <a:custGeom>
            <a:avLst/>
            <a:gdLst/>
            <a:ahLst/>
            <a:cxnLst/>
            <a:rect l="l" t="t" r="r" b="b"/>
            <a:pathLst>
              <a:path w="2300651" h="3566901">
                <a:moveTo>
                  <a:pt x="0" y="0"/>
                </a:moveTo>
                <a:lnTo>
                  <a:pt x="2300651" y="0"/>
                </a:lnTo>
                <a:lnTo>
                  <a:pt x="2300651" y="3566901"/>
                </a:lnTo>
                <a:lnTo>
                  <a:pt x="0" y="356690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8723050" y="1917577"/>
            <a:ext cx="7131796" cy="1784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Nøkkel som kan henge ein stad i klasserommet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723050" y="4665814"/>
            <a:ext cx="6764129" cy="1526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9"/>
              </a:lnSpc>
            </a:pPr>
            <a:r>
              <a:rPr lang="nn-NO" sz="2899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Ta bort dette lysbiletet før du syner det til elevane! På neste side kjem sjølve gåta.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3D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365172" y="3005392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1237564">
            <a:off x="14630051" y="630302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6" y="0"/>
                </a:lnTo>
                <a:lnTo>
                  <a:pt x="6671546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596985" y="-1435753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-4937232">
            <a:off x="4892077" y="-1431504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5950503" y="771136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-438410" y="-294246"/>
            <a:ext cx="8660688" cy="10875492"/>
            <a:chOff x="0" y="0"/>
            <a:chExt cx="5060659" cy="6354826"/>
          </a:xfrm>
        </p:grpSpPr>
        <p:sp>
          <p:nvSpPr>
            <p:cNvPr id="8" name="Freeform 8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365172" y="1469895"/>
            <a:ext cx="5562689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Laputianske</a:t>
            </a: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 adjektiv!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56886" y="3464636"/>
            <a:ext cx="6537487" cy="4462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Vel ut sju adjektiv frå den norske teksten som skildrar det </a:t>
            </a:r>
            <a:r>
              <a:rPr lang="nn-NO" sz="28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laputianarane</a:t>
            </a: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har opplevd. </a:t>
            </a:r>
          </a:p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Finn på </a:t>
            </a:r>
            <a:r>
              <a:rPr lang="nn-NO" sz="28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ord som tyder omtrent det same som dei norske adjektiva. ​</a:t>
            </a:r>
          </a:p>
          <a:p>
            <a:pPr marL="626106" lvl="1" indent="-313053" algn="l">
              <a:lnSpc>
                <a:spcPts val="4059"/>
              </a:lnSpc>
              <a:buFont typeface="Arial"/>
              <a:buChar char="•"/>
            </a:pPr>
            <a:r>
              <a:rPr lang="nn-NO" sz="28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Lag deretter ei ordliste med adjektiva i alfabetisk rekkefylgje .</a:t>
            </a:r>
          </a:p>
          <a:p>
            <a:pPr algn="l">
              <a:lnSpc>
                <a:spcPts val="2800"/>
              </a:lnSpc>
            </a:pPr>
            <a:endParaRPr lang="nn-NO" sz="28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5227833" y="250031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12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7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222277" y="2698097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6596985" y="-1435753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5950503" y="771136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-438410" y="-294246"/>
            <a:ext cx="8660688" cy="10875492"/>
            <a:chOff x="0" y="0"/>
            <a:chExt cx="5060659" cy="6354826"/>
          </a:xfrm>
        </p:grpSpPr>
        <p:sp>
          <p:nvSpPr>
            <p:cNvPr id="6" name="Freeform 6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7" name="Freeform 7"/>
          <p:cNvSpPr/>
          <p:nvPr/>
        </p:nvSpPr>
        <p:spPr>
          <a:xfrm>
            <a:off x="14324972" y="5722057"/>
            <a:ext cx="4544026" cy="5829866"/>
          </a:xfrm>
          <a:custGeom>
            <a:avLst/>
            <a:gdLst/>
            <a:ahLst/>
            <a:cxnLst/>
            <a:rect l="l" t="t" r="r" b="b"/>
            <a:pathLst>
              <a:path w="4544026" h="5829866">
                <a:moveTo>
                  <a:pt x="0" y="0"/>
                </a:moveTo>
                <a:lnTo>
                  <a:pt x="4544027" y="0"/>
                </a:lnTo>
                <a:lnTo>
                  <a:pt x="4544027" y="5829866"/>
                </a:lnTo>
                <a:lnTo>
                  <a:pt x="0" y="582986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8749838" y="6475028"/>
            <a:ext cx="5575135" cy="3533242"/>
          </a:xfrm>
          <a:custGeom>
            <a:avLst/>
            <a:gdLst/>
            <a:ahLst/>
            <a:cxnLst/>
            <a:rect l="l" t="t" r="r" b="b"/>
            <a:pathLst>
              <a:path w="5575135" h="3533242">
                <a:moveTo>
                  <a:pt x="0" y="0"/>
                </a:moveTo>
                <a:lnTo>
                  <a:pt x="5575134" y="0"/>
                </a:lnTo>
                <a:lnTo>
                  <a:pt x="5575134" y="3533242"/>
                </a:lnTo>
                <a:lnTo>
                  <a:pt x="0" y="3533242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8216293" y="1329867"/>
            <a:ext cx="7087893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Korleis løyser dokker situasjonen?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216293" y="3009801"/>
            <a:ext cx="8231813" cy="39039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nn-NO" sz="25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Kva kan dokker og </a:t>
            </a:r>
            <a:r>
              <a:rPr lang="nn-NO" sz="25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laputianarane</a:t>
            </a:r>
            <a:r>
              <a:rPr lang="nn-NO" sz="25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gjere i  krisesituasjonen som har oppstått? Ivar Aasen er skeptisk til alt som ikkje kan forklarast naturleg, og han ber dokker leite etter rasjonelle forklaringar på det folket i </a:t>
            </a:r>
            <a:r>
              <a:rPr lang="nn-NO" sz="25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25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har opplevd. Deretter skal dokker sende forklaringa tilbake til han i form av eit telegram.</a:t>
            </a:r>
          </a:p>
          <a:p>
            <a:pPr algn="l">
              <a:lnSpc>
                <a:spcPts val="2800"/>
              </a:lnSpc>
            </a:pPr>
            <a:endParaRPr lang="nn-NO" sz="25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00"/>
              </a:lnSpc>
            </a:pPr>
            <a:r>
              <a:rPr lang="nn-NO" sz="2000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27833" y="250031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13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05885" y="0"/>
            <a:ext cx="10208443" cy="10929065"/>
            <a:chOff x="0" y="0"/>
            <a:chExt cx="5933440" cy="6352286"/>
          </a:xfrm>
        </p:grpSpPr>
        <p:sp>
          <p:nvSpPr>
            <p:cNvPr id="3" name="Freeform 3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3562" y="4028440"/>
            <a:ext cx="301625" cy="30162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63562" y="4764299"/>
            <a:ext cx="301625" cy="30162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63562" y="5533142"/>
            <a:ext cx="301625" cy="30162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63562" y="6216052"/>
            <a:ext cx="301625" cy="30162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-70221" y="732792"/>
            <a:ext cx="9631804" cy="772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4"/>
              </a:lnSpc>
            </a:pPr>
            <a:r>
              <a:rPr lang="nn-NO" sz="6283" spc="-345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Archivo Black"/>
                <a:ea typeface="Archivo Black"/>
                <a:cs typeface="Archivo Black"/>
                <a:sym typeface="Archivo Black"/>
              </a:rPr>
              <a:t>Bygg setningane!</a:t>
            </a:r>
          </a:p>
        </p:txBody>
      </p:sp>
      <p:sp>
        <p:nvSpPr>
          <p:cNvPr id="19" name="Freeform 19"/>
          <p:cNvSpPr/>
          <p:nvPr/>
        </p:nvSpPr>
        <p:spPr>
          <a:xfrm>
            <a:off x="12992850" y="7586258"/>
            <a:ext cx="2391876" cy="3068713"/>
          </a:xfrm>
          <a:custGeom>
            <a:avLst/>
            <a:gdLst/>
            <a:ahLst/>
            <a:cxnLst/>
            <a:rect l="l" t="t" r="r" b="b"/>
            <a:pathLst>
              <a:path w="2391876" h="3068713">
                <a:moveTo>
                  <a:pt x="0" y="0"/>
                </a:moveTo>
                <a:lnTo>
                  <a:pt x="2391875" y="0"/>
                </a:lnTo>
                <a:lnTo>
                  <a:pt x="2391875" y="3068713"/>
                </a:lnTo>
                <a:lnTo>
                  <a:pt x="0" y="306871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295400" y="1254125"/>
            <a:ext cx="10075999" cy="8721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5"/>
              </a:lnSpc>
            </a:pPr>
            <a:endParaRPr lang="nn-NO" noProof="0" dirty="0"/>
          </a:p>
          <a:p>
            <a:pPr algn="l">
              <a:lnSpc>
                <a:spcPts val="3175"/>
              </a:lnSpc>
            </a:pPr>
            <a:r>
              <a:rPr lang="nn-NO" sz="22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Ivar Aasen vil gjerne vite korleis ein byggjer opp setningane i </a:t>
            </a:r>
            <a:r>
              <a:rPr lang="nn-NO" sz="2268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22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.  Korleis ein plasserer orda og setningsledda i ei setning, seier noko om korleis ein kan skape meining i eit språk, og er difor viktig å ha kontroll på, fortel han.</a:t>
            </a:r>
          </a:p>
          <a:p>
            <a:pPr algn="l">
              <a:lnSpc>
                <a:spcPts val="2895"/>
              </a:lnSpc>
            </a:pPr>
            <a:endParaRPr lang="nn-NO" sz="2268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95"/>
              </a:lnSpc>
            </a:pPr>
            <a:r>
              <a:rPr lang="nn-NO" sz="2068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Oppdrag 14: 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Undersøk korleis setningsbygginga i </a:t>
            </a:r>
            <a:r>
              <a:rPr lang="nn-NO" sz="2068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laputiansk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skil seg frå norsk.</a:t>
            </a:r>
          </a:p>
          <a:p>
            <a:pPr algn="l">
              <a:lnSpc>
                <a:spcPts val="2895"/>
              </a:lnSpc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 norsk må ein ha eit subjekt og eit verbal, og verbalet kjem vanlegvis som nummer 2 i setninga (SV). Objektet blir plassert til slutt i setninga. </a:t>
            </a:r>
          </a:p>
          <a:p>
            <a:pPr algn="l">
              <a:lnSpc>
                <a:spcPts val="2895"/>
              </a:lnSpc>
            </a:pPr>
            <a:endParaRPr lang="nn-NO" sz="2068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2895"/>
              </a:lnSpc>
            </a:pPr>
            <a:r>
              <a:rPr lang="nn-NO" sz="2068" b="1" noProof="0" dirty="0">
                <a:solidFill>
                  <a:srgbClr val="453D17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Døme: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Ivar (subjekt) elskar (verbal) språk (objekt). Norsk er difor eit såkalla SVO-språk, men det er det ikkje alle språk som er. Sjå til dømes her: 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  <a:hlinkClick r:id="rId4"/>
              </a:rPr>
              <a:t>https://ndla.no/nn/r/norsk-yf/sarpreg-ved-norsk/7b7fb5110f</a:t>
            </a:r>
            <a:endParaRPr lang="nn-NO" sz="2068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ctr">
              <a:lnSpc>
                <a:spcPts val="2895"/>
              </a:lnSpc>
            </a:pPr>
            <a:endParaRPr lang="nn-NO" sz="2068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Korleis er det i </a:t>
            </a:r>
            <a:r>
              <a:rPr lang="nn-NO" sz="2068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laputiansk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?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Brukar dei subjekt?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Kvar står verbalet i setninga?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Kvar står objektet? 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Er det samsvarsbøying mellom subjekt og verbal?</a:t>
            </a:r>
          </a:p>
          <a:p>
            <a:pPr marL="446570" lvl="1" indent="-223285" algn="l">
              <a:lnSpc>
                <a:spcPts val="2895"/>
              </a:lnSpc>
              <a:buFont typeface="Arial"/>
              <a:buChar char="•"/>
            </a:pP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Gjer ei samanlikning av det norske språket og det </a:t>
            </a:r>
            <a:r>
              <a:rPr lang="nn-NO" sz="2068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laputianske</a:t>
            </a:r>
            <a:r>
              <a:rPr lang="nn-NO" sz="2068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. Kva er likt, og kva er ulikt? Bruk ein tabell for å systematisere arbeidet. Kartleggingsarbeidet dokker gjer her, vil bli ein viktig del av «boka om språket» som skal presenterast under seminaret.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29930" y="44739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14 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496351" y="-94666"/>
            <a:ext cx="8660688" cy="10875492"/>
            <a:chOff x="0" y="0"/>
            <a:chExt cx="5060659" cy="6354826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6850772" y="1675555"/>
            <a:ext cx="5562689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15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0772" y="2440015"/>
            <a:ext cx="6112867" cy="7052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Ivar Aasen er svært imponert over arbeidet dokkar, og trur språkkartlegginga kjem godt i hamn.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No er alt klart for det neste oppdraget. 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Ivar Aasen laga fleire tekstar med det nye språket sitt, nynorsk. ​No vil han at dokker skal bruke det språket dokker har samla inn, til å lage ein tekst. 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Dokker kan velje mellom eit intervju, eller eit dikt. Og Ivar Aasen er klar over at det må vere litt enkelt. </a:t>
            </a:r>
          </a:p>
          <a:p>
            <a:pPr algn="l">
              <a:lnSpc>
                <a:spcPts val="3079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562" y="4028440"/>
            <a:ext cx="301625" cy="3016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3562" y="4764299"/>
            <a:ext cx="301625" cy="30162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63562" y="5533142"/>
            <a:ext cx="301625" cy="3016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3562" y="6216052"/>
            <a:ext cx="301625" cy="3016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18026409" cy="12010095"/>
          </a:xfrm>
          <a:custGeom>
            <a:avLst/>
            <a:gdLst/>
            <a:ahLst/>
            <a:cxnLst/>
            <a:rect l="l" t="t" r="r" b="b"/>
            <a:pathLst>
              <a:path w="18026409" h="12010095">
                <a:moveTo>
                  <a:pt x="0" y="0"/>
                </a:moveTo>
                <a:lnTo>
                  <a:pt x="18026409" y="0"/>
                </a:lnTo>
                <a:lnTo>
                  <a:pt x="18026409" y="12010095"/>
                </a:lnTo>
                <a:lnTo>
                  <a:pt x="0" y="1201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15" name="Group 15"/>
          <p:cNvGrpSpPr/>
          <p:nvPr/>
        </p:nvGrpSpPr>
        <p:grpSpPr>
          <a:xfrm>
            <a:off x="1263361" y="2243874"/>
            <a:ext cx="8844564" cy="6248510"/>
            <a:chOff x="0" y="0"/>
            <a:chExt cx="2329432" cy="1645698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329432" cy="1645698"/>
            </a:xfrm>
            <a:custGeom>
              <a:avLst/>
              <a:gdLst/>
              <a:ahLst/>
              <a:cxnLst/>
              <a:rect l="l" t="t" r="r" b="b"/>
              <a:pathLst>
                <a:path w="2329432" h="1645698">
                  <a:moveTo>
                    <a:pt x="44642" y="0"/>
                  </a:moveTo>
                  <a:lnTo>
                    <a:pt x="2284791" y="0"/>
                  </a:lnTo>
                  <a:cubicBezTo>
                    <a:pt x="2296630" y="0"/>
                    <a:pt x="2307985" y="4703"/>
                    <a:pt x="2316357" y="13075"/>
                  </a:cubicBezTo>
                  <a:cubicBezTo>
                    <a:pt x="2324729" y="21447"/>
                    <a:pt x="2329432" y="32802"/>
                    <a:pt x="2329432" y="44642"/>
                  </a:cubicBezTo>
                  <a:lnTo>
                    <a:pt x="2329432" y="1601056"/>
                  </a:lnTo>
                  <a:cubicBezTo>
                    <a:pt x="2329432" y="1612896"/>
                    <a:pt x="2324729" y="1624251"/>
                    <a:pt x="2316357" y="1632623"/>
                  </a:cubicBezTo>
                  <a:cubicBezTo>
                    <a:pt x="2307985" y="1640995"/>
                    <a:pt x="2296630" y="1645698"/>
                    <a:pt x="2284791" y="1645698"/>
                  </a:cubicBezTo>
                  <a:lnTo>
                    <a:pt x="44642" y="1645698"/>
                  </a:lnTo>
                  <a:cubicBezTo>
                    <a:pt x="32802" y="1645698"/>
                    <a:pt x="21447" y="1640995"/>
                    <a:pt x="13075" y="1632623"/>
                  </a:cubicBezTo>
                  <a:cubicBezTo>
                    <a:pt x="4703" y="1624251"/>
                    <a:pt x="0" y="1612896"/>
                    <a:pt x="0" y="1601056"/>
                  </a:cubicBezTo>
                  <a:lnTo>
                    <a:pt x="0" y="44642"/>
                  </a:lnTo>
                  <a:cubicBezTo>
                    <a:pt x="0" y="32802"/>
                    <a:pt x="4703" y="21447"/>
                    <a:pt x="13075" y="13075"/>
                  </a:cubicBezTo>
                  <a:cubicBezTo>
                    <a:pt x="21447" y="4703"/>
                    <a:pt x="32802" y="0"/>
                    <a:pt x="44642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2329432" cy="169332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82258" y="2280814"/>
            <a:ext cx="8189961" cy="6320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Det viser seg at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laputianarane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ofte skriv dikt på denne måten: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Eit substantiv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To adjektiv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To verb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Substantiv + verb ​</a:t>
            </a:r>
          </a:p>
          <a:p>
            <a:pPr marL="604513" lvl="1" indent="-302256" algn="l">
              <a:lnSpc>
                <a:spcPts val="3919"/>
              </a:lnSpc>
              <a:buAutoNum type="arabicPeriod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Noko som har med naturen å gjere ​</a:t>
            </a:r>
          </a:p>
          <a:p>
            <a:pPr algn="l">
              <a:lnSpc>
                <a:spcPts val="3919"/>
              </a:lnSpc>
            </a:pPr>
            <a:endParaRPr lang="nn-NO" sz="2799" noProof="0" dirty="0">
              <a:solidFill>
                <a:srgbClr val="FFFFFF"/>
              </a:solidFill>
              <a:latin typeface="Canva Sans" panose="020B0604020202020204" charset="0"/>
              <a:ea typeface="Auto Pro 3"/>
              <a:cs typeface="Auto Pro 3"/>
              <a:sym typeface="Auto Pro 3"/>
            </a:endParaRP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Her må dokker nok finne opp fleire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laputianske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ord! Skriv det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laputianske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diktet inn i ein presentasjon, og legg på musikk medan dokker les det inn på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laputiansk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.</a:t>
            </a:r>
          </a:p>
          <a:p>
            <a:pPr algn="ctr">
              <a:lnSpc>
                <a:spcPts val="2239"/>
              </a:lnSpc>
            </a:pPr>
            <a:endParaRPr lang="nn-NO" sz="2799" noProof="0" dirty="0">
              <a:solidFill>
                <a:srgbClr val="FFFFFF"/>
              </a:solidFill>
              <a:latin typeface="Canva Sans" panose="020B0604020202020204" charset="0"/>
              <a:ea typeface="Auto Pro 3"/>
              <a:cs typeface="Auto Pro 3"/>
              <a:sym typeface="Auto Pro 3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990050" y="1051033"/>
            <a:ext cx="7756230" cy="87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Dikt på </a:t>
            </a:r>
            <a:r>
              <a:rPr lang="nn-NO" sz="5059" spc="-27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laputiansk</a:t>
            </a:r>
            <a:endParaRPr lang="nn-NO" sz="5059" spc="-27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0715967" y="2787032"/>
            <a:ext cx="6039743" cy="4453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Kniven ​</a:t>
            </a:r>
          </a:p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Skarp, blank ​</a:t>
            </a:r>
          </a:p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Snittar og blenkjer ​</a:t>
            </a:r>
          </a:p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Blodet renn ​</a:t>
            </a:r>
          </a:p>
          <a:p>
            <a:pPr algn="l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Haustvinden bles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63562" y="4028440"/>
            <a:ext cx="301625" cy="30162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63562" y="4764299"/>
            <a:ext cx="301625" cy="30162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63562" y="5533142"/>
            <a:ext cx="301625" cy="30162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63562" y="6216052"/>
            <a:ext cx="301625" cy="30162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18026409" cy="12010095"/>
          </a:xfrm>
          <a:custGeom>
            <a:avLst/>
            <a:gdLst/>
            <a:ahLst/>
            <a:cxnLst/>
            <a:rect l="l" t="t" r="r" b="b"/>
            <a:pathLst>
              <a:path w="18026409" h="12010095">
                <a:moveTo>
                  <a:pt x="0" y="0"/>
                </a:moveTo>
                <a:lnTo>
                  <a:pt x="18026409" y="0"/>
                </a:lnTo>
                <a:lnTo>
                  <a:pt x="18026409" y="12010095"/>
                </a:lnTo>
                <a:lnTo>
                  <a:pt x="0" y="1201009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15" name="Group 15"/>
          <p:cNvGrpSpPr/>
          <p:nvPr/>
        </p:nvGrpSpPr>
        <p:grpSpPr>
          <a:xfrm>
            <a:off x="1263361" y="2243874"/>
            <a:ext cx="14718223" cy="5631938"/>
            <a:chOff x="0" y="0"/>
            <a:chExt cx="3876404" cy="1483309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76404" cy="1483309"/>
            </a:xfrm>
            <a:custGeom>
              <a:avLst/>
              <a:gdLst/>
              <a:ahLst/>
              <a:cxnLst/>
              <a:rect l="l" t="t" r="r" b="b"/>
              <a:pathLst>
                <a:path w="3876404" h="1483309">
                  <a:moveTo>
                    <a:pt x="26826" y="0"/>
                  </a:moveTo>
                  <a:lnTo>
                    <a:pt x="3849578" y="0"/>
                  </a:lnTo>
                  <a:cubicBezTo>
                    <a:pt x="3864394" y="0"/>
                    <a:pt x="3876404" y="12011"/>
                    <a:pt x="3876404" y="26826"/>
                  </a:cubicBezTo>
                  <a:lnTo>
                    <a:pt x="3876404" y="1456482"/>
                  </a:lnTo>
                  <a:cubicBezTo>
                    <a:pt x="3876404" y="1471298"/>
                    <a:pt x="3864394" y="1483309"/>
                    <a:pt x="3849578" y="1483309"/>
                  </a:cubicBezTo>
                  <a:lnTo>
                    <a:pt x="26826" y="1483309"/>
                  </a:lnTo>
                  <a:cubicBezTo>
                    <a:pt x="12011" y="1483309"/>
                    <a:pt x="0" y="1471298"/>
                    <a:pt x="0" y="1456482"/>
                  </a:cubicBezTo>
                  <a:lnTo>
                    <a:pt x="0" y="26826"/>
                  </a:lnTo>
                  <a:cubicBezTo>
                    <a:pt x="0" y="12011"/>
                    <a:pt x="12011" y="0"/>
                    <a:pt x="26826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76404" cy="15309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482258" y="2679276"/>
            <a:ext cx="14499326" cy="48204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Dokker bestemmer dokker for å lage eit intervju med ein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laputianar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. Då må ein lage spørjeord på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laputiansk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, og kanskje nokre andre småord som </a:t>
            </a:r>
            <a:r>
              <a:rPr lang="nn-NO" sz="2799" noProof="0" dirty="0">
                <a:solidFill>
                  <a:srgbClr val="FFFFFF"/>
                </a:solidFill>
                <a:latin typeface="Canva Sans Italics" panose="020B0604020202020204" charset="0"/>
                <a:ea typeface="Auto Pro 3"/>
                <a:cs typeface="Auto Pro 3"/>
                <a:sym typeface="Auto Pro 3"/>
              </a:rPr>
              <a:t>du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og </a:t>
            </a:r>
            <a:r>
              <a:rPr lang="nn-NO" sz="2799" noProof="0" dirty="0">
                <a:solidFill>
                  <a:srgbClr val="FFFFFF"/>
                </a:solidFill>
                <a:latin typeface="Canva Sans Italics" panose="020B0604020202020204" charset="0"/>
                <a:ea typeface="Auto Pro 3"/>
                <a:cs typeface="Auto Pro 3"/>
                <a:sym typeface="Auto Pro 3"/>
              </a:rPr>
              <a:t>eg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. Eit anna alternativ er å bruke nynorske ord for småorda som manglar. Det treng ikkje vere så mange spørsmål. Her er eit døme – på norsk: ​</a:t>
            </a: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Kva heiter du? Eg heiter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Writ</a:t>
            </a:r>
            <a:r>
              <a:rPr lang="nn-NO" sz="2799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.</a:t>
            </a:r>
            <a:endParaRPr lang="nn-NO" sz="2799" noProof="0" dirty="0">
              <a:solidFill>
                <a:srgbClr val="FFFFFF"/>
              </a:solidFill>
              <a:latin typeface="Canva Sans" panose="020B0604020202020204" charset="0"/>
              <a:ea typeface="Auto Pro 3"/>
              <a:cs typeface="Auto Pro 3"/>
              <a:sym typeface="Auto Pro 3"/>
            </a:endParaRP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Kvar bur du? Eg bur i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Bringx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, ein landsby i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norddelen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av </a:t>
            </a:r>
            <a:r>
              <a:rPr lang="nn-NO" sz="2799" noProof="0" dirty="0" err="1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Laputia</a:t>
            </a: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 .</a:t>
            </a: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Kor gamal er du? Eg er 17 år​.</a:t>
            </a: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Kva arbeider du med? Eg arbeider med hestar. ​</a:t>
            </a:r>
          </a:p>
          <a:p>
            <a:pPr marL="604513" lvl="1" indent="-302256" algn="l">
              <a:lnSpc>
                <a:spcPts val="3919"/>
              </a:lnSpc>
              <a:buFont typeface="Arial"/>
              <a:buChar char="•"/>
            </a:pPr>
            <a:r>
              <a:rPr lang="nn-NO" sz="2799" noProof="0" dirty="0">
                <a:solidFill>
                  <a:srgbClr val="FFFFFF"/>
                </a:solidFill>
                <a:latin typeface="Canva Sans" panose="020B0604020202020204" charset="0"/>
                <a:ea typeface="Auto Pro 3"/>
                <a:cs typeface="Auto Pro 3"/>
                <a:sym typeface="Auto Pro 3"/>
              </a:rPr>
              <a:t>Kva mat likar du? Eg likar brød med smør. </a:t>
            </a:r>
          </a:p>
          <a:p>
            <a:pPr algn="ctr">
              <a:lnSpc>
                <a:spcPts val="2239"/>
              </a:lnSpc>
            </a:pPr>
            <a:endParaRPr lang="nn-NO" sz="2799" noProof="0" dirty="0">
              <a:solidFill>
                <a:srgbClr val="FFFFFF"/>
              </a:solidFill>
              <a:latin typeface="Canva Sans" panose="020B0604020202020204" charset="0"/>
              <a:ea typeface="Auto Pro 3"/>
              <a:cs typeface="Auto Pro 3"/>
              <a:sym typeface="Auto Pro 3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4762892" y="1034808"/>
            <a:ext cx="7756230" cy="871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83"/>
              </a:lnSpc>
              <a:spcBef>
                <a:spcPct val="0"/>
              </a:spcBef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Intervju på </a:t>
            </a:r>
            <a:r>
              <a:rPr lang="nn-NO" sz="5059" spc="-27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laputiansk</a:t>
            </a: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6" name="Freeform 6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7" name="Freeform 7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7459032" y="6991121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344473" y="7550452"/>
            <a:ext cx="11581901" cy="4917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44"/>
              </a:lnSpc>
              <a:spcBef>
                <a:spcPct val="0"/>
              </a:spcBef>
            </a:pPr>
            <a:r>
              <a:rPr lang="nn-NO" sz="838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endParaRPr lang="nn-NO" sz="838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10484"/>
              </a:lnSpc>
              <a:spcBef>
                <a:spcPct val="0"/>
              </a:spcBef>
            </a:pPr>
            <a:r>
              <a:rPr lang="nn-NO" sz="7489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Del 5</a:t>
            </a:r>
          </a:p>
          <a:p>
            <a:pPr algn="l">
              <a:lnSpc>
                <a:spcPts val="17343"/>
              </a:lnSpc>
              <a:spcBef>
                <a:spcPct val="0"/>
              </a:spcBef>
            </a:pPr>
            <a:endParaRPr lang="nn-NO" sz="7489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44541" y="3562781"/>
            <a:ext cx="7051005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928853" y="0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710263" y="757408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11362839" y="554371"/>
            <a:ext cx="5414211" cy="4114800"/>
          </a:xfrm>
          <a:custGeom>
            <a:avLst/>
            <a:gdLst/>
            <a:ahLst/>
            <a:cxnLst/>
            <a:rect l="l" t="t" r="r" b="b"/>
            <a:pathLst>
              <a:path w="5414211" h="4114800">
                <a:moveTo>
                  <a:pt x="0" y="0"/>
                </a:moveTo>
                <a:lnTo>
                  <a:pt x="5414211" y="0"/>
                </a:lnTo>
                <a:lnTo>
                  <a:pt x="541421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6853448" y="1665953"/>
            <a:ext cx="5870516" cy="8842313"/>
          </a:xfrm>
          <a:custGeom>
            <a:avLst/>
            <a:gdLst/>
            <a:ahLst/>
            <a:cxnLst/>
            <a:rect l="l" t="t" r="r" b="b"/>
            <a:pathLst>
              <a:path w="5870516" h="8842313">
                <a:moveTo>
                  <a:pt x="0" y="0"/>
                </a:moveTo>
                <a:lnTo>
                  <a:pt x="5870516" y="0"/>
                </a:lnTo>
                <a:lnTo>
                  <a:pt x="5870516" y="8842314"/>
                </a:lnTo>
                <a:lnTo>
                  <a:pt x="0" y="88423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36640" y="2560402"/>
            <a:ext cx="7158906" cy="66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Seminaret ventar!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44541" y="3668395"/>
            <a:ext cx="5871722" cy="4897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Ivar Aasen er så fornøgd med innsatsen! 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Han gler seg til seminaret der alle språkassistentane skal vise fram oppdagingane sine! 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Det er litt trist å reise frå </a:t>
            </a:r>
            <a:r>
              <a:rPr lang="nn-NO" sz="2299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 og alle dokker har blitt kjende med, men dokker kjem sjølvsagt tilbake! ​</a:t>
            </a:r>
          </a:p>
          <a:p>
            <a:pPr marL="496569" lvl="1" indent="-248284" algn="l">
              <a:lnSpc>
                <a:spcPts val="3219"/>
              </a:lnSpc>
              <a:buFont typeface="Arial"/>
              <a:buChar char="•"/>
            </a:pPr>
            <a:r>
              <a:rPr lang="nn-NO" sz="22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No må dokker gjere alt klart til seminaret i Språkvitskapleg avdeling ved Universitetet.</a:t>
            </a:r>
          </a:p>
          <a:p>
            <a:pPr algn="l">
              <a:lnSpc>
                <a:spcPts val="3219"/>
              </a:lnSpc>
            </a:pPr>
            <a:endParaRPr lang="nn-NO" sz="22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928307" y="1671969"/>
            <a:ext cx="4283273" cy="197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nn-NO" sz="2799" noProof="0" dirty="0">
                <a:solidFill>
                  <a:srgbClr val="453D17"/>
                </a:solidFill>
                <a:latin typeface="Kermit" panose="020F0503040000060003" pitchFamily="34" charset="0"/>
                <a:ea typeface="Auto Pro 1"/>
                <a:cs typeface="Auto Pro 1"/>
                <a:sym typeface="Auto Pro 1"/>
              </a:rPr>
              <a:t>Takk for innsatsen! Eg er svært godt nøgd med arbeidet dokker har utført.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434182" y="3439971"/>
            <a:ext cx="7051005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928853" y="0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710263" y="757408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326281" y="2562398"/>
            <a:ext cx="7158906" cy="66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Seminaret ventar!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608513"/>
            <a:ext cx="6785875" cy="7181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nn-NO" sz="29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🎙️ Lydopptak – Presenter alfabetet og språket dokker har laga.</a:t>
            </a:r>
          </a:p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nn-NO" sz="29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📘 </a:t>
            </a:r>
            <a:r>
              <a:rPr lang="nn-NO" sz="2999" i="1" noProof="0" dirty="0" err="1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Laputia</a:t>
            </a:r>
            <a:r>
              <a:rPr lang="nn-NO" sz="2999" i="1" noProof="0" dirty="0">
                <a:solidFill>
                  <a:srgbClr val="453D17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 – boka om språket</a:t>
            </a:r>
            <a:r>
              <a:rPr lang="nn-NO" sz="29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, presenter arbeidet med ordklasser, bøyingsmønster, setningsbygnad og eigne ord.</a:t>
            </a:r>
          </a:p>
          <a:p>
            <a:pPr marL="647695" lvl="1" indent="-323848" algn="l">
              <a:lnSpc>
                <a:spcPts val="4199"/>
              </a:lnSpc>
              <a:buFont typeface="Arial"/>
              <a:buChar char="•"/>
            </a:pPr>
            <a:r>
              <a:rPr lang="nn-NO" sz="29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🎭 Framføring – Les opp dikta eller intervjua (kan vere rollespel).​</a:t>
            </a:r>
          </a:p>
          <a:p>
            <a:pPr algn="l">
              <a:lnSpc>
                <a:spcPts val="3779"/>
              </a:lnSpc>
            </a:pPr>
            <a:endParaRPr lang="nn-NO" sz="29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79"/>
              </a:lnSpc>
            </a:pPr>
            <a:endParaRPr lang="nn-NO" sz="29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219"/>
              </a:lnSpc>
            </a:pPr>
            <a:endParaRPr lang="nn-NO" sz="29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219"/>
              </a:lnSpc>
            </a:pPr>
            <a:endParaRPr lang="nn-NO" sz="29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5227833" y="250031"/>
            <a:ext cx="2884140" cy="64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3"/>
              </a:lnSpc>
              <a:spcBef>
                <a:spcPct val="0"/>
              </a:spcBef>
            </a:pPr>
            <a:r>
              <a:rPr lang="nn-NO" sz="3759" spc="-206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16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 flipV="1">
            <a:off x="1172091" y="2676809"/>
            <a:ext cx="9295157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928853" y="0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710263" y="7574088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1028700" y="2838734"/>
            <a:ext cx="9033066" cy="3865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nn-NO" sz="26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«Den som ikkje kjenner framande språk, veit ingenting om sitt eige.» Sitatet er henta frå J.W. Goethe. Diskuter det to hundre år gamle sitatet saman i språkforskargruppa di, og presenter ei felles tolking for klassa. På kva slags vis er sitatet relevant for arbeidet med å lage </a:t>
            </a:r>
            <a:r>
              <a:rPr lang="nn-NO" sz="2699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2699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-språket?</a:t>
            </a:r>
          </a:p>
          <a:p>
            <a:pPr algn="l">
              <a:lnSpc>
                <a:spcPts val="3779"/>
              </a:lnSpc>
            </a:pPr>
            <a:endParaRPr lang="nn-NO" sz="26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779"/>
              </a:lnSpc>
            </a:pPr>
            <a:endParaRPr lang="nn-NO" sz="2699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4497766" y="225152"/>
            <a:ext cx="3471337" cy="10061848"/>
          </a:xfrm>
          <a:custGeom>
            <a:avLst/>
            <a:gdLst/>
            <a:ahLst/>
            <a:cxnLst/>
            <a:rect l="l" t="t" r="r" b="b"/>
            <a:pathLst>
              <a:path w="3471337" h="10061848">
                <a:moveTo>
                  <a:pt x="0" y="0"/>
                </a:moveTo>
                <a:lnTo>
                  <a:pt x="3471337" y="0"/>
                </a:lnTo>
                <a:lnTo>
                  <a:pt x="3471337" y="10061848"/>
                </a:lnTo>
                <a:lnTo>
                  <a:pt x="0" y="100618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208219" y="1805853"/>
            <a:ext cx="8731451" cy="66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Avsluttande refleksjon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AutoShape 3"/>
          <p:cNvSpPr/>
          <p:nvPr/>
        </p:nvSpPr>
        <p:spPr>
          <a:xfrm flipH="1">
            <a:off x="9279552" y="3931361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 rot="-1237564">
            <a:off x="15017078" y="7385094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6" y="0"/>
                </a:lnTo>
                <a:lnTo>
                  <a:pt x="6671546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>
            <a:off x="16207572" y="-965817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 rot="-4937232">
            <a:off x="-1447175" y="-2911772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-1499330" y="802994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3493371" y="2864744"/>
            <a:ext cx="11301259" cy="4972554"/>
          </a:xfrm>
          <a:custGeom>
            <a:avLst/>
            <a:gdLst/>
            <a:ahLst/>
            <a:cxnLst/>
            <a:rect l="l" t="t" r="r" b="b"/>
            <a:pathLst>
              <a:path w="11301259" h="4972554">
                <a:moveTo>
                  <a:pt x="0" y="0"/>
                </a:moveTo>
                <a:lnTo>
                  <a:pt x="11301258" y="0"/>
                </a:lnTo>
                <a:lnTo>
                  <a:pt x="11301258" y="4972554"/>
                </a:lnTo>
                <a:lnTo>
                  <a:pt x="0" y="49725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662834" y="1918176"/>
            <a:ext cx="7131796" cy="8252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93"/>
              </a:lnSpc>
            </a:pPr>
            <a:r>
              <a:rPr lang="nn-NO" sz="6659" spc="-366" noProof="0" dirty="0">
                <a:solidFill>
                  <a:srgbClr val="FFF4DB"/>
                </a:solidFill>
                <a:latin typeface="Archivo Black"/>
                <a:ea typeface="Archivo Black"/>
                <a:cs typeface="Archivo Black"/>
                <a:sym typeface="Archivo Black"/>
              </a:rPr>
              <a:t>Gåta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189063">
            <a:off x="-2891045" y="-1617805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3888836" y="1447626"/>
            <a:ext cx="14399164" cy="661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23"/>
              </a:lnSpc>
            </a:pPr>
            <a:r>
              <a:rPr lang="nn-NO" sz="5359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Tekstrefleksjonsoppgåve</a:t>
            </a:r>
          </a:p>
        </p:txBody>
      </p:sp>
      <p:sp>
        <p:nvSpPr>
          <p:cNvPr id="4" name="Freeform 4"/>
          <p:cNvSpPr/>
          <p:nvPr/>
        </p:nvSpPr>
        <p:spPr>
          <a:xfrm>
            <a:off x="0" y="4435880"/>
            <a:ext cx="18288000" cy="8229600"/>
          </a:xfrm>
          <a:custGeom>
            <a:avLst/>
            <a:gdLst/>
            <a:ahLst/>
            <a:cxnLst/>
            <a:rect l="l" t="t" r="r" b="b"/>
            <a:pathLst>
              <a:path w="18288000" h="8229600">
                <a:moveTo>
                  <a:pt x="0" y="0"/>
                </a:moveTo>
                <a:lnTo>
                  <a:pt x="18288000" y="0"/>
                </a:lnTo>
                <a:lnTo>
                  <a:pt x="18288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TextBox 5"/>
          <p:cNvSpPr txBox="1"/>
          <p:nvPr/>
        </p:nvSpPr>
        <p:spPr>
          <a:xfrm>
            <a:off x="3888836" y="687785"/>
            <a:ext cx="9572670" cy="5915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45"/>
              </a:lnSpc>
            </a:pPr>
            <a:endParaRPr lang="nn-NO" noProof="0" dirty="0"/>
          </a:p>
          <a:p>
            <a:pPr algn="l">
              <a:lnSpc>
                <a:spcPts val="4845"/>
              </a:lnSpc>
            </a:pPr>
            <a:endParaRPr lang="nn-NO" noProof="0" dirty="0"/>
          </a:p>
          <a:p>
            <a:pPr algn="l">
              <a:lnSpc>
                <a:spcPts val="4845"/>
              </a:lnSpc>
            </a:pPr>
            <a:endParaRPr lang="nn-NO" noProof="0" dirty="0"/>
          </a:p>
          <a:p>
            <a:pPr algn="l">
              <a:lnSpc>
                <a:spcPts val="3955"/>
              </a:lnSpc>
            </a:pPr>
            <a:r>
              <a:rPr lang="nn-NO" sz="2825" b="1" dirty="0">
                <a:solidFill>
                  <a:srgbClr val="453D17"/>
                </a:solidFill>
                <a:latin typeface="Canva Sans Bold"/>
                <a:ea typeface="Canva Sans"/>
                <a:cs typeface="Canva Sans"/>
                <a:sym typeface="Canva Sans Bold"/>
              </a:rPr>
              <a:t>«</a:t>
            </a:r>
            <a:r>
              <a:rPr lang="nn-NO" sz="2825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Om vi ikkje har ord og kunnskap til å forklare kva som kjenneteiknar språket vårt, mistar vi eit viktig verktøy for å kunne samanlikne og lære språk.»</a:t>
            </a:r>
          </a:p>
          <a:p>
            <a:pPr algn="l">
              <a:lnSpc>
                <a:spcPts val="3955"/>
              </a:lnSpc>
            </a:pPr>
            <a:endParaRPr lang="nn-NO" sz="2825" noProof="0" dirty="0">
              <a:solidFill>
                <a:srgbClr val="453D17"/>
              </a:solidFill>
              <a:latin typeface="Canva Sans"/>
              <a:ea typeface="Canva Sans"/>
              <a:cs typeface="Canva Sans"/>
              <a:sym typeface="Canva Sans"/>
            </a:endParaRPr>
          </a:p>
          <a:p>
            <a:pPr algn="l">
              <a:lnSpc>
                <a:spcPts val="3955"/>
              </a:lnSpc>
            </a:pPr>
            <a:r>
              <a:rPr lang="nn-NO" sz="2825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Ta utgangspunkt i erfaringane du har gjort deg i arbeidet med å lage </a:t>
            </a:r>
            <a:r>
              <a:rPr lang="nn-NO" sz="2825" noProof="0" dirty="0" err="1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2825" noProof="0" dirty="0">
                <a:solidFill>
                  <a:srgbClr val="453D17"/>
                </a:solidFill>
                <a:latin typeface="Canva Sans"/>
                <a:ea typeface="Canva Sans"/>
                <a:cs typeface="Canva Sans"/>
                <a:sym typeface="Canva Sans"/>
              </a:rPr>
              <a:t>-språket, og reflekter rundt påstanden skriftleg. Bruk femavsnittsmetoden når du skriv.</a:t>
            </a:r>
          </a:p>
        </p:txBody>
      </p:sp>
      <p:sp>
        <p:nvSpPr>
          <p:cNvPr id="6" name="AutoShape 6"/>
          <p:cNvSpPr/>
          <p:nvPr/>
        </p:nvSpPr>
        <p:spPr>
          <a:xfrm flipH="1" flipV="1">
            <a:off x="3551760" y="2109031"/>
            <a:ext cx="9796096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>
            <a:off x="7579464" y="7693764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2" y="0"/>
                </a:lnTo>
                <a:lnTo>
                  <a:pt x="3129072" y="3129072"/>
                </a:lnTo>
                <a:lnTo>
                  <a:pt x="0" y="312907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-1125286" y="957178"/>
            <a:ext cx="19236381" cy="8896826"/>
          </a:xfrm>
          <a:custGeom>
            <a:avLst/>
            <a:gdLst/>
            <a:ahLst/>
            <a:cxnLst/>
            <a:rect l="l" t="t" r="r" b="b"/>
            <a:pathLst>
              <a:path w="19236381" h="8896826">
                <a:moveTo>
                  <a:pt x="0" y="0"/>
                </a:moveTo>
                <a:lnTo>
                  <a:pt x="19236381" y="0"/>
                </a:lnTo>
                <a:lnTo>
                  <a:pt x="19236381" y="8896826"/>
                </a:lnTo>
                <a:lnTo>
                  <a:pt x="0" y="8896826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2984412" y="4294674"/>
            <a:ext cx="12319177" cy="2221833"/>
          </a:xfrm>
          <a:custGeom>
            <a:avLst/>
            <a:gdLst/>
            <a:ahLst/>
            <a:cxnLst/>
            <a:rect l="l" t="t" r="r" b="b"/>
            <a:pathLst>
              <a:path w="12319177" h="2221833">
                <a:moveTo>
                  <a:pt x="0" y="0"/>
                </a:moveTo>
                <a:lnTo>
                  <a:pt x="12319176" y="0"/>
                </a:lnTo>
                <a:lnTo>
                  <a:pt x="12319176" y="2221833"/>
                </a:lnTo>
                <a:lnTo>
                  <a:pt x="0" y="222183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8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2918496" y="1755024"/>
            <a:ext cx="6712029" cy="85317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>
            <a:off x="17066840" y="-2758403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-1499330" y="7711360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>
            <a:off x="14796678" y="0"/>
            <a:ext cx="2603546" cy="4114800"/>
          </a:xfrm>
          <a:custGeom>
            <a:avLst/>
            <a:gdLst/>
            <a:ahLst/>
            <a:cxnLst/>
            <a:rect l="l" t="t" r="r" b="b"/>
            <a:pathLst>
              <a:path w="2603546" h="4114800">
                <a:moveTo>
                  <a:pt x="0" y="0"/>
                </a:moveTo>
                <a:lnTo>
                  <a:pt x="2603547" y="0"/>
                </a:lnTo>
                <a:lnTo>
                  <a:pt x="26035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2787319" y="1897490"/>
            <a:ext cx="6462907" cy="8229600"/>
          </a:xfrm>
          <a:custGeom>
            <a:avLst/>
            <a:gdLst/>
            <a:ahLst/>
            <a:cxnLst/>
            <a:rect l="l" t="t" r="r" b="b"/>
            <a:pathLst>
              <a:path w="6462907" h="8229600">
                <a:moveTo>
                  <a:pt x="0" y="0"/>
                </a:moveTo>
                <a:lnTo>
                  <a:pt x="6462907" y="0"/>
                </a:lnTo>
                <a:lnTo>
                  <a:pt x="646290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9826128" y="3619500"/>
            <a:ext cx="3851002" cy="3824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1"/>
              </a:lnSpc>
            </a:pPr>
            <a:r>
              <a:rPr lang="nn-NO" sz="3093" b="1" i="1" noProof="0" dirty="0">
                <a:solidFill>
                  <a:srgbClr val="FFFFFF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Heldige deg!</a:t>
            </a:r>
          </a:p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Om du søkjer på dette skjemaet, </a:t>
            </a:r>
          </a:p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blir du registrert som språkassistent </a:t>
            </a:r>
          </a:p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og får ei gratis </a:t>
            </a:r>
          </a:p>
          <a:p>
            <a:pPr algn="l">
              <a:lnSpc>
                <a:spcPts val="4331"/>
              </a:lnSpc>
              <a:spcBef>
                <a:spcPct val="0"/>
              </a:spcBef>
            </a:pP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reise til </a:t>
            </a:r>
            <a:r>
              <a:rPr lang="nn-NO" sz="3093" i="1" noProof="0" dirty="0" err="1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Laputia</a:t>
            </a:r>
            <a:r>
              <a:rPr lang="nn-NO" sz="3093" i="1" noProof="0" dirty="0">
                <a:solidFill>
                  <a:srgbClr val="FFFFFF"/>
                </a:solidFill>
                <a:latin typeface="Canva Sans Italics"/>
                <a:ea typeface="Canva Sans Italics"/>
                <a:cs typeface="Canva Sans Italics"/>
                <a:sym typeface="Canva Sans Italics"/>
              </a:rPr>
              <a:t>!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501729" y="2103605"/>
            <a:ext cx="8123564" cy="8453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Namn: ​</a:t>
            </a:r>
          </a:p>
          <a:p>
            <a:pPr algn="l">
              <a:lnSpc>
                <a:spcPts val="46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Fødselsdato: ​</a:t>
            </a:r>
          </a:p>
          <a:p>
            <a:pPr algn="l">
              <a:lnSpc>
                <a:spcPts val="46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Spesielle eigenskapar som </a:t>
            </a: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gjer deg veleigna til jobben: ​</a:t>
            </a:r>
          </a:p>
          <a:p>
            <a:pPr algn="l">
              <a:lnSpc>
                <a:spcPts val="46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Spesielle ting du vil ha med </a:t>
            </a: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på reisa:</a:t>
            </a: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 ​</a:t>
            </a: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Matynske:​</a:t>
            </a:r>
          </a:p>
          <a:p>
            <a:pPr algn="l">
              <a:lnSpc>
                <a:spcPts val="46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  <a:p>
            <a:pPr algn="l">
              <a:lnSpc>
                <a:spcPts val="4632"/>
              </a:lnSpc>
            </a:pPr>
            <a:r>
              <a:rPr lang="nn-NO" sz="3308" noProof="0" dirty="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Favorittspråk: </a:t>
            </a:r>
          </a:p>
          <a:p>
            <a:pPr algn="ctr">
              <a:lnSpc>
                <a:spcPts val="7432"/>
              </a:lnSpc>
            </a:pPr>
            <a:endParaRPr lang="nn-NO" sz="3308" noProof="0" dirty="0">
              <a:solidFill>
                <a:srgbClr val="000000"/>
              </a:solidFill>
              <a:latin typeface="Marykate"/>
              <a:ea typeface="Marykate"/>
              <a:cs typeface="Marykate"/>
              <a:sym typeface="Marykate"/>
            </a:endParaRPr>
          </a:p>
        </p:txBody>
      </p:sp>
      <p:sp>
        <p:nvSpPr>
          <p:cNvPr id="9" name="Freeform 9"/>
          <p:cNvSpPr/>
          <p:nvPr/>
        </p:nvSpPr>
        <p:spPr>
          <a:xfrm rot="6024399">
            <a:off x="4490404" y="6171683"/>
            <a:ext cx="7315200" cy="384048"/>
          </a:xfrm>
          <a:custGeom>
            <a:avLst/>
            <a:gdLst/>
            <a:ahLst/>
            <a:cxnLst/>
            <a:rect l="l" t="t" r="r" b="b"/>
            <a:pathLst>
              <a:path w="7315200" h="384048">
                <a:moveTo>
                  <a:pt x="0" y="0"/>
                </a:moveTo>
                <a:lnTo>
                  <a:pt x="7315200" y="0"/>
                </a:lnTo>
                <a:lnTo>
                  <a:pt x="7315200" y="384048"/>
                </a:lnTo>
                <a:lnTo>
                  <a:pt x="0" y="38404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Freeform 10"/>
          <p:cNvSpPr/>
          <p:nvPr/>
        </p:nvSpPr>
        <p:spPr>
          <a:xfrm>
            <a:off x="13948953" y="5381219"/>
            <a:ext cx="2925072" cy="4905781"/>
          </a:xfrm>
          <a:custGeom>
            <a:avLst/>
            <a:gdLst/>
            <a:ahLst/>
            <a:cxnLst/>
            <a:rect l="l" t="t" r="r" b="b"/>
            <a:pathLst>
              <a:path w="2925072" h="4905781">
                <a:moveTo>
                  <a:pt x="0" y="0"/>
                </a:moveTo>
                <a:lnTo>
                  <a:pt x="2925072" y="0"/>
                </a:lnTo>
                <a:lnTo>
                  <a:pt x="2925072" y="4905781"/>
                </a:lnTo>
                <a:lnTo>
                  <a:pt x="0" y="490578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1" name="TextBox 11"/>
          <p:cNvSpPr txBox="1"/>
          <p:nvPr/>
        </p:nvSpPr>
        <p:spPr>
          <a:xfrm>
            <a:off x="3015849" y="490799"/>
            <a:ext cx="7741657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Søk som språkassistent!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127204" y="-1014945"/>
            <a:ext cx="10794467" cy="12087784"/>
            <a:chOff x="-130429" y="-589915"/>
            <a:chExt cx="6274054" cy="7025767"/>
          </a:xfrm>
        </p:grpSpPr>
        <p:sp>
          <p:nvSpPr>
            <p:cNvPr id="3" name="Freeform 3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763562" y="4028440"/>
            <a:ext cx="301625" cy="301625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63562" y="4764299"/>
            <a:ext cx="301625" cy="301625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63562" y="5533142"/>
            <a:ext cx="301625" cy="301625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63562" y="6216052"/>
            <a:ext cx="301625" cy="30162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28351" y="521520"/>
            <a:ext cx="7756230" cy="2392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Ivar Aasen har også fått eit kart over </a:t>
            </a:r>
            <a:r>
              <a:rPr lang="nn-NO" sz="5059" spc="-278" noProof="0" dirty="0" err="1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, men han veit ikkje om det stemmer.</a:t>
            </a:r>
          </a:p>
        </p:txBody>
      </p:sp>
      <p:sp>
        <p:nvSpPr>
          <p:cNvPr id="20" name="Freeform 20"/>
          <p:cNvSpPr/>
          <p:nvPr/>
        </p:nvSpPr>
        <p:spPr>
          <a:xfrm>
            <a:off x="9938571" y="7586258"/>
            <a:ext cx="2391876" cy="3068713"/>
          </a:xfrm>
          <a:custGeom>
            <a:avLst/>
            <a:gdLst/>
            <a:ahLst/>
            <a:cxnLst/>
            <a:rect l="l" t="t" r="r" b="b"/>
            <a:pathLst>
              <a:path w="2391876" h="3068713">
                <a:moveTo>
                  <a:pt x="0" y="0"/>
                </a:moveTo>
                <a:lnTo>
                  <a:pt x="2391875" y="0"/>
                </a:lnTo>
                <a:lnTo>
                  <a:pt x="2391875" y="3068713"/>
                </a:lnTo>
                <a:lnTo>
                  <a:pt x="0" y="3068713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pic>
        <p:nvPicPr>
          <p:cNvPr id="22" name="Bilde 21" descr="Et bilde som inneholder tegning, sketch, grafikk, tegnefilm&#10;&#10;KI-generert innhold kan være feil.">
            <a:extLst>
              <a:ext uri="{FF2B5EF4-FFF2-40B4-BE49-F238E27FC236}">
                <a16:creationId xmlns:a16="http://schemas.microsoft.com/office/drawing/2014/main" id="{1B835091-0D32-6163-AE74-178C07194F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350" y="3143866"/>
            <a:ext cx="9125745" cy="611443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8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-1791696" y="7219922"/>
            <a:ext cx="9290892" cy="4076756"/>
            <a:chOff x="0" y="0"/>
            <a:chExt cx="12387855" cy="5435674"/>
          </a:xfrm>
        </p:grpSpPr>
        <p:sp>
          <p:nvSpPr>
            <p:cNvPr id="4" name="Freeform 4"/>
            <p:cNvSpPr/>
            <p:nvPr/>
          </p:nvSpPr>
          <p:spPr>
            <a:xfrm flipH="1">
              <a:off x="1237754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1150101" cy="5435674"/>
            </a:xfrm>
            <a:custGeom>
              <a:avLst/>
              <a:gdLst/>
              <a:ahLst/>
              <a:cxnLst/>
              <a:rect l="l" t="t" r="r" b="b"/>
              <a:pathLst>
                <a:path w="11150101" h="5435674">
                  <a:moveTo>
                    <a:pt x="11150101" y="0"/>
                  </a:moveTo>
                  <a:lnTo>
                    <a:pt x="0" y="0"/>
                  </a:lnTo>
                  <a:lnTo>
                    <a:pt x="0" y="5435674"/>
                  </a:lnTo>
                  <a:lnTo>
                    <a:pt x="11150101" y="5435674"/>
                  </a:lnTo>
                  <a:lnTo>
                    <a:pt x="11150101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6" name="Freeform 6"/>
          <p:cNvSpPr/>
          <p:nvPr/>
        </p:nvSpPr>
        <p:spPr>
          <a:xfrm rot="-1237564">
            <a:off x="14123259" y="6342153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6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7" name="Freeform 7"/>
          <p:cNvSpPr/>
          <p:nvPr/>
        </p:nvSpPr>
        <p:spPr>
          <a:xfrm rot="-4937232">
            <a:off x="-1417761" y="-1892068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1" y="0"/>
                </a:lnTo>
                <a:lnTo>
                  <a:pt x="4566611" y="4744531"/>
                </a:lnTo>
                <a:lnTo>
                  <a:pt x="0" y="47445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8" name="Freeform 8"/>
          <p:cNvSpPr/>
          <p:nvPr/>
        </p:nvSpPr>
        <p:spPr>
          <a:xfrm>
            <a:off x="-1791696" y="273366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1" y="0"/>
                </a:lnTo>
                <a:lnTo>
                  <a:pt x="299866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Freeform 9"/>
          <p:cNvSpPr/>
          <p:nvPr/>
        </p:nvSpPr>
        <p:spPr>
          <a:xfrm>
            <a:off x="16788670" y="5092729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10" name="TextBox 10"/>
          <p:cNvSpPr txBox="1"/>
          <p:nvPr/>
        </p:nvSpPr>
        <p:spPr>
          <a:xfrm>
            <a:off x="263345" y="7255861"/>
            <a:ext cx="11581901" cy="30311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823"/>
              </a:lnSpc>
            </a:pPr>
            <a:r>
              <a:rPr lang="nn-NO" sz="10588" noProof="0" dirty="0" err="1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Laputia</a:t>
            </a:r>
            <a:endParaRPr lang="nn-NO" sz="10588" noProof="0" dirty="0">
              <a:solidFill>
                <a:srgbClr val="FFFFFF"/>
              </a:solidFill>
              <a:latin typeface="Archivo Black"/>
              <a:ea typeface="Archivo Black"/>
              <a:cs typeface="Archivo Black"/>
              <a:sym typeface="Archivo Black"/>
            </a:endParaRPr>
          </a:p>
          <a:p>
            <a:pPr algn="l">
              <a:lnSpc>
                <a:spcPts val="9084"/>
              </a:lnSpc>
              <a:spcBef>
                <a:spcPct val="0"/>
              </a:spcBef>
            </a:pPr>
            <a:r>
              <a:rPr lang="nn-NO" sz="6489" noProof="0" dirty="0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rPr>
              <a:t>Del 2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1037542" y="2154687"/>
            <a:ext cx="6183886" cy="0"/>
          </a:xfrm>
          <a:prstGeom prst="line">
            <a:avLst/>
          </a:prstGeom>
          <a:ln w="38100" cap="flat">
            <a:solidFill>
              <a:srgbClr val="494017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9463702" y="-414263"/>
            <a:ext cx="10208443" cy="10929065"/>
            <a:chOff x="0" y="0"/>
            <a:chExt cx="5933440" cy="6352286"/>
          </a:xfrm>
        </p:grpSpPr>
        <p:sp>
          <p:nvSpPr>
            <p:cNvPr id="4" name="Freeform 4"/>
            <p:cNvSpPr/>
            <p:nvPr/>
          </p:nvSpPr>
          <p:spPr>
            <a:xfrm>
              <a:off x="-130429" y="-589915"/>
              <a:ext cx="6274054" cy="7025767"/>
            </a:xfrm>
            <a:custGeom>
              <a:avLst/>
              <a:gdLst/>
              <a:ahLst/>
              <a:cxnLst/>
              <a:rect l="l" t="t" r="r" b="b"/>
              <a:pathLst>
                <a:path w="6274054" h="7025767">
                  <a:moveTo>
                    <a:pt x="6045073" y="6923913"/>
                  </a:moveTo>
                  <a:cubicBezTo>
                    <a:pt x="4541393" y="6946011"/>
                    <a:pt x="2941320" y="6924929"/>
                    <a:pt x="1445641" y="6933946"/>
                  </a:cubicBezTo>
                  <a:cubicBezTo>
                    <a:pt x="1132586" y="6926707"/>
                    <a:pt x="794131" y="6947408"/>
                    <a:pt x="467741" y="6934708"/>
                  </a:cubicBezTo>
                  <a:cubicBezTo>
                    <a:pt x="394335" y="6926961"/>
                    <a:pt x="0" y="7025767"/>
                    <a:pt x="252984" y="6679565"/>
                  </a:cubicBezTo>
                  <a:cubicBezTo>
                    <a:pt x="343789" y="6624066"/>
                    <a:pt x="240284" y="6527927"/>
                    <a:pt x="271145" y="6440297"/>
                  </a:cubicBezTo>
                  <a:cubicBezTo>
                    <a:pt x="385064" y="6325997"/>
                    <a:pt x="253365" y="6154420"/>
                    <a:pt x="180086" y="5980684"/>
                  </a:cubicBezTo>
                  <a:cubicBezTo>
                    <a:pt x="173990" y="5836285"/>
                    <a:pt x="293243" y="5720080"/>
                    <a:pt x="219710" y="5566283"/>
                  </a:cubicBezTo>
                  <a:cubicBezTo>
                    <a:pt x="226441" y="5493258"/>
                    <a:pt x="222504" y="5364861"/>
                    <a:pt x="154813" y="5303520"/>
                  </a:cubicBezTo>
                  <a:cubicBezTo>
                    <a:pt x="60960" y="5252847"/>
                    <a:pt x="270002" y="5097907"/>
                    <a:pt x="241554" y="4958969"/>
                  </a:cubicBezTo>
                  <a:cubicBezTo>
                    <a:pt x="249936" y="4830953"/>
                    <a:pt x="239776" y="4682617"/>
                    <a:pt x="214249" y="4531233"/>
                  </a:cubicBezTo>
                  <a:cubicBezTo>
                    <a:pt x="220726" y="4479290"/>
                    <a:pt x="249301" y="4431538"/>
                    <a:pt x="237998" y="4381627"/>
                  </a:cubicBezTo>
                  <a:cubicBezTo>
                    <a:pt x="241808" y="4308856"/>
                    <a:pt x="334137" y="4236085"/>
                    <a:pt x="266065" y="4175125"/>
                  </a:cubicBezTo>
                  <a:cubicBezTo>
                    <a:pt x="254254" y="4164838"/>
                    <a:pt x="267970" y="4147439"/>
                    <a:pt x="282829" y="4128770"/>
                  </a:cubicBezTo>
                  <a:cubicBezTo>
                    <a:pt x="272288" y="4119118"/>
                    <a:pt x="185801" y="3975735"/>
                    <a:pt x="223901" y="3916807"/>
                  </a:cubicBezTo>
                  <a:cubicBezTo>
                    <a:pt x="221742" y="3853180"/>
                    <a:pt x="297942" y="3860546"/>
                    <a:pt x="224155" y="3721735"/>
                  </a:cubicBezTo>
                  <a:cubicBezTo>
                    <a:pt x="175133" y="3708019"/>
                    <a:pt x="331470" y="3537712"/>
                    <a:pt x="398399" y="3410585"/>
                  </a:cubicBezTo>
                  <a:cubicBezTo>
                    <a:pt x="378841" y="3338195"/>
                    <a:pt x="428498" y="3276092"/>
                    <a:pt x="449453" y="3202940"/>
                  </a:cubicBezTo>
                  <a:cubicBezTo>
                    <a:pt x="471805" y="3096514"/>
                    <a:pt x="449199" y="3031236"/>
                    <a:pt x="565150" y="2936113"/>
                  </a:cubicBezTo>
                  <a:cubicBezTo>
                    <a:pt x="599186" y="2862453"/>
                    <a:pt x="512953" y="2778633"/>
                    <a:pt x="556133" y="2666238"/>
                  </a:cubicBezTo>
                  <a:cubicBezTo>
                    <a:pt x="537337" y="2651125"/>
                    <a:pt x="590296" y="2634107"/>
                    <a:pt x="556260" y="2608453"/>
                  </a:cubicBezTo>
                  <a:cubicBezTo>
                    <a:pt x="541147" y="2588133"/>
                    <a:pt x="510794" y="2592324"/>
                    <a:pt x="540258" y="2549906"/>
                  </a:cubicBezTo>
                  <a:cubicBezTo>
                    <a:pt x="529717" y="2532888"/>
                    <a:pt x="574294" y="2410587"/>
                    <a:pt x="550672" y="2322068"/>
                  </a:cubicBezTo>
                  <a:cubicBezTo>
                    <a:pt x="546608" y="2311400"/>
                    <a:pt x="613410" y="2273427"/>
                    <a:pt x="586867" y="2247265"/>
                  </a:cubicBezTo>
                  <a:cubicBezTo>
                    <a:pt x="616839" y="2186432"/>
                    <a:pt x="518795" y="2149983"/>
                    <a:pt x="601853" y="2010791"/>
                  </a:cubicBezTo>
                  <a:cubicBezTo>
                    <a:pt x="553847" y="1976120"/>
                    <a:pt x="571500" y="1934718"/>
                    <a:pt x="567309" y="1894078"/>
                  </a:cubicBezTo>
                  <a:cubicBezTo>
                    <a:pt x="623316" y="1828038"/>
                    <a:pt x="645541" y="1689481"/>
                    <a:pt x="770382" y="1441196"/>
                  </a:cubicBezTo>
                  <a:cubicBezTo>
                    <a:pt x="836422" y="1354836"/>
                    <a:pt x="828294" y="1225042"/>
                    <a:pt x="912749" y="1005078"/>
                  </a:cubicBezTo>
                  <a:cubicBezTo>
                    <a:pt x="886714" y="977011"/>
                    <a:pt x="1022477" y="986790"/>
                    <a:pt x="1114298" y="806831"/>
                  </a:cubicBezTo>
                  <a:cubicBezTo>
                    <a:pt x="1098804" y="738886"/>
                    <a:pt x="1201293" y="676021"/>
                    <a:pt x="1157986" y="599567"/>
                  </a:cubicBezTo>
                  <a:cubicBezTo>
                    <a:pt x="1570228" y="609219"/>
                    <a:pt x="2071116" y="598805"/>
                    <a:pt x="2572766" y="601599"/>
                  </a:cubicBezTo>
                  <a:cubicBezTo>
                    <a:pt x="3586988" y="605282"/>
                    <a:pt x="4528185" y="602742"/>
                    <a:pt x="5528818" y="601853"/>
                  </a:cubicBezTo>
                  <a:cubicBezTo>
                    <a:pt x="6274054" y="693420"/>
                    <a:pt x="6000750" y="0"/>
                    <a:pt x="6063869" y="2884424"/>
                  </a:cubicBezTo>
                  <a:cubicBezTo>
                    <a:pt x="6029833" y="4200398"/>
                    <a:pt x="6083554" y="5679694"/>
                    <a:pt x="6045073" y="6923913"/>
                  </a:cubicBezTo>
                  <a:close/>
                </a:path>
              </a:pathLst>
            </a:cu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5" name="Freeform 5"/>
          <p:cNvSpPr/>
          <p:nvPr/>
        </p:nvSpPr>
        <p:spPr>
          <a:xfrm rot="-4189063">
            <a:off x="-3386644" y="-1812039"/>
            <a:ext cx="4566610" cy="4744530"/>
          </a:xfrm>
          <a:custGeom>
            <a:avLst/>
            <a:gdLst/>
            <a:ahLst/>
            <a:cxnLst/>
            <a:rect l="l" t="t" r="r" b="b"/>
            <a:pathLst>
              <a:path w="4566610" h="4744530">
                <a:moveTo>
                  <a:pt x="0" y="0"/>
                </a:moveTo>
                <a:lnTo>
                  <a:pt x="4566610" y="0"/>
                </a:lnTo>
                <a:lnTo>
                  <a:pt x="4566610" y="4744530"/>
                </a:lnTo>
                <a:lnTo>
                  <a:pt x="0" y="4744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6" name="Freeform 6"/>
          <p:cNvSpPr/>
          <p:nvPr/>
        </p:nvSpPr>
        <p:spPr>
          <a:xfrm>
            <a:off x="-1839336" y="8457401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7" name="Group 7"/>
          <p:cNvGrpSpPr/>
          <p:nvPr/>
        </p:nvGrpSpPr>
        <p:grpSpPr>
          <a:xfrm>
            <a:off x="992326" y="8178601"/>
            <a:ext cx="8151674" cy="1787479"/>
            <a:chOff x="0" y="0"/>
            <a:chExt cx="2146943" cy="4707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46943" cy="470776"/>
            </a:xfrm>
            <a:custGeom>
              <a:avLst/>
              <a:gdLst/>
              <a:ahLst/>
              <a:cxnLst/>
              <a:rect l="l" t="t" r="r" b="b"/>
              <a:pathLst>
                <a:path w="2146943" h="470776">
                  <a:moveTo>
                    <a:pt x="48436" y="0"/>
                  </a:moveTo>
                  <a:lnTo>
                    <a:pt x="2098507" y="0"/>
                  </a:lnTo>
                  <a:cubicBezTo>
                    <a:pt x="2125257" y="0"/>
                    <a:pt x="2146943" y="21686"/>
                    <a:pt x="2146943" y="48436"/>
                  </a:cubicBezTo>
                  <a:lnTo>
                    <a:pt x="2146943" y="422340"/>
                  </a:lnTo>
                  <a:cubicBezTo>
                    <a:pt x="2146943" y="449091"/>
                    <a:pt x="2125257" y="470776"/>
                    <a:pt x="2098507" y="470776"/>
                  </a:cubicBezTo>
                  <a:lnTo>
                    <a:pt x="48436" y="470776"/>
                  </a:lnTo>
                  <a:cubicBezTo>
                    <a:pt x="21686" y="470776"/>
                    <a:pt x="0" y="449091"/>
                    <a:pt x="0" y="422340"/>
                  </a:cubicBezTo>
                  <a:lnTo>
                    <a:pt x="0" y="48436"/>
                  </a:lnTo>
                  <a:cubicBezTo>
                    <a:pt x="0" y="21686"/>
                    <a:pt x="21686" y="0"/>
                    <a:pt x="48436" y="0"/>
                  </a:cubicBezTo>
                  <a:close/>
                </a:path>
              </a:pathLst>
            </a:custGeom>
            <a:solidFill>
              <a:srgbClr val="7E7339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2146943" cy="5184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37542" y="2382629"/>
            <a:ext cx="8297704" cy="1735147"/>
            <a:chOff x="0" y="0"/>
            <a:chExt cx="2185404" cy="4569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85404" cy="456994"/>
            </a:xfrm>
            <a:custGeom>
              <a:avLst/>
              <a:gdLst/>
              <a:ahLst/>
              <a:cxnLst/>
              <a:rect l="l" t="t" r="r" b="b"/>
              <a:pathLst>
                <a:path w="2185404" h="456994">
                  <a:moveTo>
                    <a:pt x="47584" y="0"/>
                  </a:moveTo>
                  <a:lnTo>
                    <a:pt x="2137820" y="0"/>
                  </a:lnTo>
                  <a:cubicBezTo>
                    <a:pt x="2150440" y="0"/>
                    <a:pt x="2162543" y="5013"/>
                    <a:pt x="2171467" y="13937"/>
                  </a:cubicBezTo>
                  <a:cubicBezTo>
                    <a:pt x="2180390" y="22861"/>
                    <a:pt x="2185404" y="34964"/>
                    <a:pt x="2185404" y="47584"/>
                  </a:cubicBezTo>
                  <a:lnTo>
                    <a:pt x="2185404" y="409410"/>
                  </a:lnTo>
                  <a:cubicBezTo>
                    <a:pt x="2185404" y="422030"/>
                    <a:pt x="2180390" y="434133"/>
                    <a:pt x="2171467" y="443056"/>
                  </a:cubicBezTo>
                  <a:cubicBezTo>
                    <a:pt x="2162543" y="451980"/>
                    <a:pt x="2150440" y="456994"/>
                    <a:pt x="2137820" y="456994"/>
                  </a:cubicBezTo>
                  <a:lnTo>
                    <a:pt x="47584" y="456994"/>
                  </a:lnTo>
                  <a:cubicBezTo>
                    <a:pt x="34964" y="456994"/>
                    <a:pt x="22861" y="451980"/>
                    <a:pt x="13937" y="443056"/>
                  </a:cubicBezTo>
                  <a:cubicBezTo>
                    <a:pt x="5013" y="434133"/>
                    <a:pt x="0" y="422030"/>
                    <a:pt x="0" y="409410"/>
                  </a:cubicBezTo>
                  <a:lnTo>
                    <a:pt x="0" y="47584"/>
                  </a:lnTo>
                  <a:cubicBezTo>
                    <a:pt x="0" y="34964"/>
                    <a:pt x="5013" y="22861"/>
                    <a:pt x="13937" y="13937"/>
                  </a:cubicBezTo>
                  <a:cubicBezTo>
                    <a:pt x="22861" y="5013"/>
                    <a:pt x="34964" y="0"/>
                    <a:pt x="47584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185404" cy="5046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2326" y="4277699"/>
            <a:ext cx="8411283" cy="1731602"/>
            <a:chOff x="0" y="0"/>
            <a:chExt cx="2215317" cy="45606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15317" cy="456060"/>
            </a:xfrm>
            <a:custGeom>
              <a:avLst/>
              <a:gdLst/>
              <a:ahLst/>
              <a:cxnLst/>
              <a:rect l="l" t="t" r="r" b="b"/>
              <a:pathLst>
                <a:path w="2215317" h="456060">
                  <a:moveTo>
                    <a:pt x="46941" y="0"/>
                  </a:moveTo>
                  <a:lnTo>
                    <a:pt x="2168376" y="0"/>
                  </a:lnTo>
                  <a:cubicBezTo>
                    <a:pt x="2194301" y="0"/>
                    <a:pt x="2215317" y="21016"/>
                    <a:pt x="2215317" y="46941"/>
                  </a:cubicBezTo>
                  <a:lnTo>
                    <a:pt x="2215317" y="409118"/>
                  </a:lnTo>
                  <a:cubicBezTo>
                    <a:pt x="2215317" y="421568"/>
                    <a:pt x="2210372" y="433508"/>
                    <a:pt x="2201569" y="442311"/>
                  </a:cubicBezTo>
                  <a:cubicBezTo>
                    <a:pt x="2192765" y="451114"/>
                    <a:pt x="2180825" y="456060"/>
                    <a:pt x="2168376" y="456060"/>
                  </a:cubicBezTo>
                  <a:lnTo>
                    <a:pt x="46941" y="456060"/>
                  </a:lnTo>
                  <a:cubicBezTo>
                    <a:pt x="21016" y="456060"/>
                    <a:pt x="0" y="435043"/>
                    <a:pt x="0" y="409118"/>
                  </a:cubicBezTo>
                  <a:lnTo>
                    <a:pt x="0" y="46941"/>
                  </a:lnTo>
                  <a:cubicBezTo>
                    <a:pt x="0" y="21016"/>
                    <a:pt x="21016" y="0"/>
                    <a:pt x="46941" y="0"/>
                  </a:cubicBezTo>
                  <a:close/>
                </a:path>
              </a:pathLst>
            </a:custGeom>
            <a:solidFill>
              <a:srgbClr val="7E7339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47625"/>
              <a:ext cx="2215317" cy="50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326" y="6162476"/>
            <a:ext cx="8224689" cy="1823452"/>
            <a:chOff x="0" y="0"/>
            <a:chExt cx="2166173" cy="480251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66173" cy="480251"/>
            </a:xfrm>
            <a:custGeom>
              <a:avLst/>
              <a:gdLst/>
              <a:ahLst/>
              <a:cxnLst/>
              <a:rect l="l" t="t" r="r" b="b"/>
              <a:pathLst>
                <a:path w="2166173" h="480251">
                  <a:moveTo>
                    <a:pt x="48006" y="0"/>
                  </a:moveTo>
                  <a:lnTo>
                    <a:pt x="2118167" y="0"/>
                  </a:lnTo>
                  <a:cubicBezTo>
                    <a:pt x="2130899" y="0"/>
                    <a:pt x="2143109" y="5058"/>
                    <a:pt x="2152112" y="14061"/>
                  </a:cubicBezTo>
                  <a:cubicBezTo>
                    <a:pt x="2161115" y="23064"/>
                    <a:pt x="2166173" y="35274"/>
                    <a:pt x="2166173" y="48006"/>
                  </a:cubicBezTo>
                  <a:lnTo>
                    <a:pt x="2166173" y="432244"/>
                  </a:lnTo>
                  <a:cubicBezTo>
                    <a:pt x="2166173" y="458757"/>
                    <a:pt x="2144680" y="480251"/>
                    <a:pt x="2118167" y="480251"/>
                  </a:cubicBezTo>
                  <a:lnTo>
                    <a:pt x="48006" y="480251"/>
                  </a:lnTo>
                  <a:cubicBezTo>
                    <a:pt x="35274" y="480251"/>
                    <a:pt x="23064" y="475193"/>
                    <a:pt x="14061" y="466190"/>
                  </a:cubicBezTo>
                  <a:cubicBezTo>
                    <a:pt x="5058" y="457187"/>
                    <a:pt x="0" y="444976"/>
                    <a:pt x="0" y="432244"/>
                  </a:cubicBezTo>
                  <a:lnTo>
                    <a:pt x="0" y="48006"/>
                  </a:lnTo>
                  <a:cubicBezTo>
                    <a:pt x="0" y="21493"/>
                    <a:pt x="21493" y="0"/>
                    <a:pt x="48006" y="0"/>
                  </a:cubicBezTo>
                  <a:close/>
                </a:path>
              </a:pathLst>
            </a:custGeom>
            <a:solidFill>
              <a:srgbClr val="759870"/>
            </a:solidFill>
          </p:spPr>
          <p:txBody>
            <a:bodyPr/>
            <a:lstStyle/>
            <a:p>
              <a:endParaRPr lang="nn-NO" noProof="0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2166173" cy="527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5"/>
                </a:lnSpc>
              </a:pPr>
              <a:endParaRPr lang="nn-NO" noProof="0" dirty="0"/>
            </a:p>
          </p:txBody>
        </p:sp>
      </p:grpSp>
      <p:sp>
        <p:nvSpPr>
          <p:cNvPr id="19" name="Freeform 19"/>
          <p:cNvSpPr/>
          <p:nvPr/>
        </p:nvSpPr>
        <p:spPr>
          <a:xfrm>
            <a:off x="8093034" y="7754515"/>
            <a:ext cx="2101932" cy="2635651"/>
          </a:xfrm>
          <a:custGeom>
            <a:avLst/>
            <a:gdLst/>
            <a:ahLst/>
            <a:cxnLst/>
            <a:rect l="l" t="t" r="r" b="b"/>
            <a:pathLst>
              <a:path w="2101932" h="2635651">
                <a:moveTo>
                  <a:pt x="0" y="0"/>
                </a:moveTo>
                <a:lnTo>
                  <a:pt x="2101932" y="0"/>
                </a:lnTo>
                <a:lnTo>
                  <a:pt x="2101932" y="2635651"/>
                </a:lnTo>
                <a:lnTo>
                  <a:pt x="0" y="2635651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20" name="TextBox 20"/>
          <p:cNvSpPr txBox="1"/>
          <p:nvPr/>
        </p:nvSpPr>
        <p:spPr>
          <a:xfrm>
            <a:off x="1028700" y="926485"/>
            <a:ext cx="7756230" cy="12091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453D17"/>
                </a:solidFill>
                <a:latin typeface="Archivo Black"/>
                <a:ea typeface="Archivo Black"/>
                <a:cs typeface="Archivo Black"/>
                <a:sym typeface="Archivo Black"/>
              </a:rPr>
              <a:t>Språkassistentane vert delte inn i lag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367794" y="205442"/>
            <a:ext cx="6400259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39"/>
              </a:lnSpc>
            </a:pPr>
            <a:r>
              <a:rPr lang="nn-NO" sz="2599" noProof="0" dirty="0" err="1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Laputia</a:t>
            </a:r>
            <a:r>
              <a:rPr lang="nn-NO" sz="25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 er stort, og for å vere mest mogleg effektive reiser assistentane i kvar si himmelretning, NORD, SØR, AUST og VEST.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91711" y="4263191"/>
            <a:ext cx="640025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nn-NO" sz="21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SØR: ​</a:t>
            </a:r>
          </a:p>
          <a:p>
            <a:pPr algn="l">
              <a:lnSpc>
                <a:spcPts val="3079"/>
              </a:lnSpc>
            </a:pPr>
            <a:r>
              <a:rPr lang="nn-NO" sz="21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Her kan ein reise langs kysten, og ein treng eit framkomstmiddel over vatn. Klimaet er varmt og fuktig, med palmekledde øyer. </a:t>
            </a:r>
          </a:p>
          <a:p>
            <a:pPr algn="l">
              <a:lnSpc>
                <a:spcPts val="2800"/>
              </a:lnSpc>
            </a:pPr>
            <a:endParaRPr lang="nn-NO" sz="21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364726" y="6201846"/>
            <a:ext cx="6440823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nn-NO" sz="21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AUST: ​</a:t>
            </a:r>
          </a:p>
          <a:p>
            <a:pPr algn="l">
              <a:lnSpc>
                <a:spcPts val="3079"/>
              </a:lnSpc>
            </a:pPr>
            <a:r>
              <a:rPr lang="nn-NO" sz="21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Assistentane kan fylgje ei elv som renn mot soloppgangen. Her er det skogar og jordbruksland, små landsbyar og borger. </a:t>
            </a:r>
          </a:p>
          <a:p>
            <a:pPr algn="l">
              <a:lnSpc>
                <a:spcPts val="2800"/>
              </a:lnSpc>
            </a:pPr>
            <a:endParaRPr lang="nn-NO" sz="21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291711" y="2465978"/>
            <a:ext cx="6400259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nn-NO" sz="21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NORD: ​</a:t>
            </a:r>
          </a:p>
          <a:p>
            <a:pPr algn="l">
              <a:lnSpc>
                <a:spcPts val="3079"/>
              </a:lnSpc>
            </a:pPr>
            <a:r>
              <a:rPr lang="nn-NO" sz="21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Her må ein ta seg fram over land. Først er det varmt og tørt, seinare kaldt med snø, is og høge fjell.</a:t>
            </a:r>
          </a:p>
          <a:p>
            <a:pPr algn="l">
              <a:lnSpc>
                <a:spcPts val="2800"/>
              </a:lnSpc>
            </a:pPr>
            <a:endParaRPr lang="nn-NO" sz="21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364726" y="8192889"/>
            <a:ext cx="6481387" cy="1899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nn-NO" sz="2199" b="1" noProof="0" dirty="0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VEST:​</a:t>
            </a:r>
          </a:p>
          <a:p>
            <a:pPr algn="l">
              <a:lnSpc>
                <a:spcPts val="3079"/>
              </a:lnSpc>
            </a:pPr>
            <a:r>
              <a:rPr lang="nn-NO" sz="2199" noProof="0" dirty="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Her er landskapet villare og våtare. Ein kan segle langs kysten og ro oppover elvar, og ein kan finne små byar, men også ville klipper. </a:t>
            </a:r>
          </a:p>
          <a:p>
            <a:pPr algn="l">
              <a:lnSpc>
                <a:spcPts val="2800"/>
              </a:lnSpc>
            </a:pPr>
            <a:endParaRPr lang="nn-NO" sz="2199" noProof="0" dirty="0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H="1">
            <a:off x="8618614" y="3007436"/>
            <a:ext cx="5716530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3" name="Freeform 3"/>
          <p:cNvSpPr/>
          <p:nvPr/>
        </p:nvSpPr>
        <p:spPr>
          <a:xfrm rot="-7620996">
            <a:off x="13602335" y="5822872"/>
            <a:ext cx="6671547" cy="6931477"/>
          </a:xfrm>
          <a:custGeom>
            <a:avLst/>
            <a:gdLst/>
            <a:ahLst/>
            <a:cxnLst/>
            <a:rect l="l" t="t" r="r" b="b"/>
            <a:pathLst>
              <a:path w="6671547" h="6931477">
                <a:moveTo>
                  <a:pt x="0" y="0"/>
                </a:moveTo>
                <a:lnTo>
                  <a:pt x="6671547" y="0"/>
                </a:lnTo>
                <a:lnTo>
                  <a:pt x="6671547" y="6931477"/>
                </a:lnTo>
                <a:lnTo>
                  <a:pt x="0" y="69314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2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nn-NO" noProof="0" dirty="0"/>
          </a:p>
        </p:txBody>
      </p:sp>
      <p:sp>
        <p:nvSpPr>
          <p:cNvPr id="4" name="Freeform 4"/>
          <p:cNvSpPr/>
          <p:nvPr/>
        </p:nvSpPr>
        <p:spPr>
          <a:xfrm>
            <a:off x="16788670" y="-1918535"/>
            <a:ext cx="2998660" cy="4114800"/>
          </a:xfrm>
          <a:custGeom>
            <a:avLst/>
            <a:gdLst/>
            <a:ahLst/>
            <a:cxnLst/>
            <a:rect l="l" t="t" r="r" b="b"/>
            <a:pathLst>
              <a:path w="2998660" h="4114800">
                <a:moveTo>
                  <a:pt x="0" y="0"/>
                </a:moveTo>
                <a:lnTo>
                  <a:pt x="2998660" y="0"/>
                </a:lnTo>
                <a:lnTo>
                  <a:pt x="299866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5" name="Freeform 5"/>
          <p:cNvSpPr/>
          <p:nvPr/>
        </p:nvSpPr>
        <p:spPr>
          <a:xfrm rot="67085">
            <a:off x="4969546" y="-639234"/>
            <a:ext cx="13408747" cy="11964629"/>
          </a:xfrm>
          <a:custGeom>
            <a:avLst/>
            <a:gdLst/>
            <a:ahLst/>
            <a:cxnLst/>
            <a:rect l="l" t="t" r="r" b="b"/>
            <a:pathLst>
              <a:path w="13408747" h="11964629">
                <a:moveTo>
                  <a:pt x="0" y="0"/>
                </a:moveTo>
                <a:lnTo>
                  <a:pt x="13408748" y="0"/>
                </a:lnTo>
                <a:lnTo>
                  <a:pt x="13408748" y="11964629"/>
                </a:lnTo>
                <a:lnTo>
                  <a:pt x="0" y="1196462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-3512576" y="0"/>
            <a:ext cx="8771272" cy="11014357"/>
            <a:chOff x="0" y="0"/>
            <a:chExt cx="5060659" cy="6354826"/>
          </a:xfrm>
        </p:grpSpPr>
        <p:sp>
          <p:nvSpPr>
            <p:cNvPr id="7" name="Freeform 7"/>
            <p:cNvSpPr/>
            <p:nvPr/>
          </p:nvSpPr>
          <p:spPr>
            <a:xfrm>
              <a:off x="-8128" y="-15494"/>
              <a:ext cx="5893145" cy="6428613"/>
            </a:xfrm>
            <a:custGeom>
              <a:avLst/>
              <a:gdLst/>
              <a:ahLst/>
              <a:cxnLst/>
              <a:rect l="l" t="t" r="r" b="b"/>
              <a:pathLst>
                <a:path w="5893145" h="6428613">
                  <a:moveTo>
                    <a:pt x="1827374" y="6351651"/>
                  </a:moveTo>
                  <a:cubicBezTo>
                    <a:pt x="1261638" y="6327775"/>
                    <a:pt x="554325" y="6428613"/>
                    <a:pt x="10642" y="6315202"/>
                  </a:cubicBezTo>
                  <a:cubicBezTo>
                    <a:pt x="27096" y="4220591"/>
                    <a:pt x="0" y="2131441"/>
                    <a:pt x="10185" y="33909"/>
                  </a:cubicBezTo>
                  <a:cubicBezTo>
                    <a:pt x="1378876" y="18923"/>
                    <a:pt x="2880802" y="0"/>
                    <a:pt x="4237495" y="36576"/>
                  </a:cubicBezTo>
                  <a:cubicBezTo>
                    <a:pt x="4234295" y="269748"/>
                    <a:pt x="4376329" y="555752"/>
                    <a:pt x="4497909" y="1024890"/>
                  </a:cubicBezTo>
                  <a:cubicBezTo>
                    <a:pt x="4558585" y="1450340"/>
                    <a:pt x="4515849" y="1983613"/>
                    <a:pt x="4639943" y="2395093"/>
                  </a:cubicBezTo>
                  <a:cubicBezTo>
                    <a:pt x="4607034" y="2433447"/>
                    <a:pt x="4711475" y="2533650"/>
                    <a:pt x="4716960" y="2606294"/>
                  </a:cubicBezTo>
                  <a:cubicBezTo>
                    <a:pt x="4698677" y="2797937"/>
                    <a:pt x="4789062" y="2871978"/>
                    <a:pt x="4812144" y="3146044"/>
                  </a:cubicBezTo>
                  <a:cubicBezTo>
                    <a:pt x="4840139" y="3134360"/>
                    <a:pt x="4799232" y="3297936"/>
                    <a:pt x="4822085" y="3464179"/>
                  </a:cubicBezTo>
                  <a:cubicBezTo>
                    <a:pt x="4828941" y="3580003"/>
                    <a:pt x="4899101" y="3753231"/>
                    <a:pt x="4901158" y="3869563"/>
                  </a:cubicBezTo>
                  <a:cubicBezTo>
                    <a:pt x="4886417" y="4118229"/>
                    <a:pt x="4905500" y="4418330"/>
                    <a:pt x="4884589" y="4713351"/>
                  </a:cubicBezTo>
                  <a:cubicBezTo>
                    <a:pt x="4920812" y="4858131"/>
                    <a:pt x="4993371" y="5101717"/>
                    <a:pt x="5042506" y="5491480"/>
                  </a:cubicBezTo>
                  <a:cubicBezTo>
                    <a:pt x="5042735" y="5699887"/>
                    <a:pt x="4983201" y="5837428"/>
                    <a:pt x="5068331" y="6181598"/>
                  </a:cubicBezTo>
                  <a:cubicBezTo>
                    <a:pt x="4942065" y="6407658"/>
                    <a:pt x="5893145" y="6366510"/>
                    <a:pt x="1827374" y="6351651"/>
                  </a:cubicBez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n-NO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5842198" y="7452173"/>
            <a:ext cx="3129073" cy="3129073"/>
          </a:xfrm>
          <a:custGeom>
            <a:avLst/>
            <a:gdLst/>
            <a:ahLst/>
            <a:cxnLst/>
            <a:rect l="l" t="t" r="r" b="b"/>
            <a:pathLst>
              <a:path w="3129073" h="3129073">
                <a:moveTo>
                  <a:pt x="0" y="0"/>
                </a:moveTo>
                <a:lnTo>
                  <a:pt x="3129073" y="0"/>
                </a:lnTo>
                <a:lnTo>
                  <a:pt x="3129073" y="3129073"/>
                </a:lnTo>
                <a:lnTo>
                  <a:pt x="0" y="312907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n-NO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7953365" y="1945796"/>
            <a:ext cx="5562689" cy="634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53"/>
              </a:lnSpc>
            </a:pPr>
            <a:r>
              <a:rPr lang="nn-NO" sz="5059" spc="-278" noProof="0" dirty="0">
                <a:solidFill>
                  <a:srgbClr val="000000"/>
                </a:solidFill>
                <a:latin typeface="Archivo Black"/>
                <a:ea typeface="Archivo Black"/>
                <a:cs typeface="Archivo Black"/>
                <a:sym typeface="Archivo Black"/>
              </a:rPr>
              <a:t>Oppdrag 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713298" y="2950286"/>
            <a:ext cx="6112867" cy="5588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Ivar Aasen er slett ikkje sikker på kva reisemåte som er den beste. Sjølv brukte han mange framkomstmiddel, men kanskje mest føtene. ​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Finn ut kva framkomstmiddel dokker treng. ​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Lag ein modell, eller ei teikning av framkomstmiddelet. ​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Kva blir framkomstmiddelet kalla på </a:t>
            </a:r>
            <a:r>
              <a:rPr lang="nn-NO" sz="2699" noProof="0" dirty="0" err="1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laputiansk</a:t>
            </a:r>
            <a:r>
              <a:rPr lang="nn-NO" sz="2699" noProof="0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?</a:t>
            </a:r>
          </a:p>
          <a:p>
            <a:pPr algn="l">
              <a:lnSpc>
                <a:spcPts val="2800"/>
              </a:lnSpc>
            </a:pPr>
            <a:endParaRPr lang="nn-NO" sz="2699" noProof="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7AA8417D0D75443AFC19C327AD5BDCE" ma:contentTypeVersion="19" ma:contentTypeDescription="Opprett et nytt dokument." ma:contentTypeScope="" ma:versionID="a66ff10aec1f2fdb0d0e89cf7b7e94e0">
  <xsd:schema xmlns:xsd="http://www.w3.org/2001/XMLSchema" xmlns:xs="http://www.w3.org/2001/XMLSchema" xmlns:p="http://schemas.microsoft.com/office/2006/metadata/properties" xmlns:ns2="24b454b6-9e0d-47d6-a0fd-eade54d93da9" xmlns:ns3="f43e69bd-7608-4935-a81f-029f86b977d7" targetNamespace="http://schemas.microsoft.com/office/2006/metadata/properties" ma:root="true" ma:fieldsID="9249b9e9aa34bdfa5767e080c5cac7a6" ns2:_="" ns3:_="">
    <xsd:import namespace="24b454b6-9e0d-47d6-a0fd-eade54d93da9"/>
    <xsd:import namespace="f43e69bd-7608-4935-a81f-029f86b977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Fotol_x00f8_yv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b454b6-9e0d-47d6-a0fd-eade54d93d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7c6b0969-f04a-4485-b47a-264c9c638d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Fotol_x00f8_yve" ma:index="26" nillable="true" ma:displayName="Fotoløyve" ma:description="Gratis foto frå Unsplash, krediter fotograf" ma:format="Dropdown" ma:internalName="Fotol_x00f8_yv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3e69bd-7608-4935-a81f-029f86b977d7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7ab1839-cc0e-48a8-a059-278cea0b71b9}" ma:internalName="TaxCatchAll" ma:showField="CatchAllData" ma:web="f43e69bd-7608-4935-a81f-029f86b977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4b454b6-9e0d-47d6-a0fd-eade54d93da9">
      <Terms xmlns="http://schemas.microsoft.com/office/infopath/2007/PartnerControls"/>
    </lcf76f155ced4ddcb4097134ff3c332f>
    <Fotol_x00f8_yve xmlns="24b454b6-9e0d-47d6-a0fd-eade54d93da9" xsi:nil="true"/>
    <TaxCatchAll xmlns="f43e69bd-7608-4935-a81f-029f86b977d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B15D4D-AD7A-4932-A4E3-CE9E2DA390B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b454b6-9e0d-47d6-a0fd-eade54d93da9"/>
    <ds:schemaRef ds:uri="f43e69bd-7608-4935-a81f-029f86b977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04929E-EB62-48BF-8137-B1E1872CEF2E}">
  <ds:schemaRefs>
    <ds:schemaRef ds:uri="http://schemas.microsoft.com/office/infopath/2007/PartnerControls"/>
    <ds:schemaRef ds:uri="http://purl.org/dc/terms/"/>
    <ds:schemaRef ds:uri="24b454b6-9e0d-47d6-a0fd-eade54d93da9"/>
    <ds:schemaRef ds:uri="http://purl.org/dc/dcmitype/"/>
    <ds:schemaRef ds:uri="f43e69bd-7608-4935-a81f-029f86b977d7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B22BA4D-1DBA-499C-ADF9-B297CD6A808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2600</Words>
  <Application>Microsoft Office PowerPoint</Application>
  <PresentationFormat>Eigendefinert</PresentationFormat>
  <Paragraphs>228</Paragraphs>
  <Slides>41</Slides>
  <Notes>0</Notes>
  <HiddenSlides>0</HiddenSlides>
  <MMClips>3</MMClips>
  <ScaleCrop>false</ScaleCrop>
  <HeadingPairs>
    <vt:vector size="6" baseType="variant">
      <vt:variant>
        <vt:lpstr>Brukte skrifter</vt:lpstr>
      </vt:variant>
      <vt:variant>
        <vt:i4>11</vt:i4>
      </vt:variant>
      <vt:variant>
        <vt:lpstr>Tema</vt:lpstr>
      </vt:variant>
      <vt:variant>
        <vt:i4>1</vt:i4>
      </vt:variant>
      <vt:variant>
        <vt:lpstr>Lysbilettitlar</vt:lpstr>
      </vt:variant>
      <vt:variant>
        <vt:i4>41</vt:i4>
      </vt:variant>
    </vt:vector>
  </HeadingPairs>
  <TitlesOfParts>
    <vt:vector size="53" baseType="lpstr">
      <vt:lpstr>Canva Sans Bold Italics</vt:lpstr>
      <vt:lpstr>Archivo Black</vt:lpstr>
      <vt:lpstr>Canva Sans Italics</vt:lpstr>
      <vt:lpstr>Marykate</vt:lpstr>
      <vt:lpstr>Kermit</vt:lpstr>
      <vt:lpstr>Calibri</vt:lpstr>
      <vt:lpstr>Intro Rust</vt:lpstr>
      <vt:lpstr>Arial</vt:lpstr>
      <vt:lpstr>Canva Sans</vt:lpstr>
      <vt:lpstr>Auto Pro 3</vt:lpstr>
      <vt:lpstr>Canva Sans Bold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 nedlasting - pp</dc:title>
  <cp:lastModifiedBy>Arild Torvund Olsen</cp:lastModifiedBy>
  <cp:revision>4</cp:revision>
  <dcterms:created xsi:type="dcterms:W3CDTF">2006-08-16T00:00:00Z</dcterms:created>
  <dcterms:modified xsi:type="dcterms:W3CDTF">2025-10-13T12:04:44Z</dcterms:modified>
  <dc:identifier>DAGzU78YIRw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0x01010067AA8417D0D75443AFC19C327AD5BDCE</vt:lpwstr>
  </property>
  <property fmtid="{D5CDD505-2E9C-101B-9397-08002B2CF9AE}" pid="3" name="MediaServiceImageTags">
    <vt:lpwstr/>
  </property>
</Properties>
</file>