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x="18288000" cy="10287000"/>
  <p:notesSz cx="6858000" cy="9144000"/>
  <p:embeddedFontLst>
    <p:embeddedFont>
      <p:font typeface="Arimo" panose="020B0604020202020204" charset="0"/>
      <p:regular r:id="rId26"/>
    </p:embeddedFont>
    <p:embeddedFont>
      <p:font typeface="Constantia" panose="02030602050306030303" pitchFamily="18"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753" autoAdjust="0"/>
  </p:normalViewPr>
  <p:slideViewPr>
    <p:cSldViewPr>
      <p:cViewPr varScale="1">
        <p:scale>
          <a:sx n="69" d="100"/>
          <a:sy n="69" d="100"/>
        </p:scale>
        <p:origin x="75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id Oddveig Saure" userId="8a1a61ff-effd-4bb0-9008-67d4fa399d31" providerId="ADAL" clId="{A97A653C-9E24-8E4E-A049-7BB06793BA14}"/>
    <pc:docChg chg="modSld">
      <pc:chgData name="Jorid Oddveig Saure" userId="8a1a61ff-effd-4bb0-9008-67d4fa399d31" providerId="ADAL" clId="{A97A653C-9E24-8E4E-A049-7BB06793BA14}" dt="2024-04-11T07:17:49.400" v="22" actId="20577"/>
      <pc:docMkLst>
        <pc:docMk/>
      </pc:docMkLst>
      <pc:sldChg chg="modSp mod">
        <pc:chgData name="Jorid Oddveig Saure" userId="8a1a61ff-effd-4bb0-9008-67d4fa399d31" providerId="ADAL" clId="{A97A653C-9E24-8E4E-A049-7BB06793BA14}" dt="2024-04-11T07:16:10.405" v="0" actId="2710"/>
        <pc:sldMkLst>
          <pc:docMk/>
          <pc:sldMk cId="0" sldId="258"/>
        </pc:sldMkLst>
        <pc:spChg chg="mod">
          <ac:chgData name="Jorid Oddveig Saure" userId="8a1a61ff-effd-4bb0-9008-67d4fa399d31" providerId="ADAL" clId="{A97A653C-9E24-8E4E-A049-7BB06793BA14}" dt="2024-04-11T07:16:10.405" v="0" actId="2710"/>
          <ac:spMkLst>
            <pc:docMk/>
            <pc:sldMk cId="0" sldId="258"/>
            <ac:spMk id="8" creationId="{00000000-0000-0000-0000-000000000000}"/>
          </ac:spMkLst>
        </pc:spChg>
      </pc:sldChg>
      <pc:sldChg chg="modSp mod">
        <pc:chgData name="Jorid Oddveig Saure" userId="8a1a61ff-effd-4bb0-9008-67d4fa399d31" providerId="ADAL" clId="{A97A653C-9E24-8E4E-A049-7BB06793BA14}" dt="2024-04-11T07:17:11.146" v="9" actId="2711"/>
        <pc:sldMkLst>
          <pc:docMk/>
          <pc:sldMk cId="0" sldId="260"/>
        </pc:sldMkLst>
        <pc:spChg chg="mod">
          <ac:chgData name="Jorid Oddveig Saure" userId="8a1a61ff-effd-4bb0-9008-67d4fa399d31" providerId="ADAL" clId="{A97A653C-9E24-8E4E-A049-7BB06793BA14}" dt="2024-04-11T07:16:38.936" v="2" actId="2711"/>
          <ac:spMkLst>
            <pc:docMk/>
            <pc:sldMk cId="0" sldId="260"/>
            <ac:spMk id="12" creationId="{00000000-0000-0000-0000-000000000000}"/>
          </ac:spMkLst>
        </pc:spChg>
        <pc:spChg chg="mod">
          <ac:chgData name="Jorid Oddveig Saure" userId="8a1a61ff-effd-4bb0-9008-67d4fa399d31" providerId="ADAL" clId="{A97A653C-9E24-8E4E-A049-7BB06793BA14}" dt="2024-04-11T07:16:58.509" v="5" actId="20577"/>
          <ac:spMkLst>
            <pc:docMk/>
            <pc:sldMk cId="0" sldId="260"/>
            <ac:spMk id="15" creationId="{00000000-0000-0000-0000-000000000000}"/>
          </ac:spMkLst>
        </pc:spChg>
        <pc:spChg chg="mod">
          <ac:chgData name="Jorid Oddveig Saure" userId="8a1a61ff-effd-4bb0-9008-67d4fa399d31" providerId="ADAL" clId="{A97A653C-9E24-8E4E-A049-7BB06793BA14}" dt="2024-04-11T07:17:11.146" v="9" actId="2711"/>
          <ac:spMkLst>
            <pc:docMk/>
            <pc:sldMk cId="0" sldId="260"/>
            <ac:spMk id="18" creationId="{00000000-0000-0000-0000-000000000000}"/>
          </ac:spMkLst>
        </pc:spChg>
        <pc:spChg chg="mod">
          <ac:chgData name="Jorid Oddveig Saure" userId="8a1a61ff-effd-4bb0-9008-67d4fa399d31" providerId="ADAL" clId="{A97A653C-9E24-8E4E-A049-7BB06793BA14}" dt="2024-04-11T07:16:31.438" v="1" actId="2711"/>
          <ac:spMkLst>
            <pc:docMk/>
            <pc:sldMk cId="0" sldId="260"/>
            <ac:spMk id="21" creationId="{00000000-0000-0000-0000-000000000000}"/>
          </ac:spMkLst>
        </pc:spChg>
      </pc:sldChg>
      <pc:sldChg chg="modSp mod">
        <pc:chgData name="Jorid Oddveig Saure" userId="8a1a61ff-effd-4bb0-9008-67d4fa399d31" providerId="ADAL" clId="{A97A653C-9E24-8E4E-A049-7BB06793BA14}" dt="2024-04-11T07:17:49.400" v="22" actId="20577"/>
        <pc:sldMkLst>
          <pc:docMk/>
          <pc:sldMk cId="0" sldId="266"/>
        </pc:sldMkLst>
        <pc:spChg chg="mod">
          <ac:chgData name="Jorid Oddveig Saure" userId="8a1a61ff-effd-4bb0-9008-67d4fa399d31" providerId="ADAL" clId="{A97A653C-9E24-8E4E-A049-7BB06793BA14}" dt="2024-04-11T07:17:49.400" v="22" actId="20577"/>
          <ac:spMkLst>
            <pc:docMk/>
            <pc:sldMk cId="0" sldId="266"/>
            <ac:spMk id="9" creationId="{00000000-0000-0000-0000-000000000000}"/>
          </ac:spMkLst>
        </pc:spChg>
      </pc:sldChg>
    </pc:docChg>
  </pc:docChgLst>
  <pc:docChgLst>
    <pc:chgData name="Arild Torvund Olsen" userId="3423d729-1e8d-4c10-9ef2-90385d563038" providerId="ADAL" clId="{6FC041A3-7C91-41A6-8CA2-9D2FAC24E4E4}"/>
    <pc:docChg chg="undo custSel modSld">
      <pc:chgData name="Arild Torvund Olsen" userId="3423d729-1e8d-4c10-9ef2-90385d563038" providerId="ADAL" clId="{6FC041A3-7C91-41A6-8CA2-9D2FAC24E4E4}" dt="2024-04-17T08:58:21.941" v="245" actId="170"/>
      <pc:docMkLst>
        <pc:docMk/>
      </pc:docMkLst>
      <pc:sldChg chg="modSp mod">
        <pc:chgData name="Arild Torvund Olsen" userId="3423d729-1e8d-4c10-9ef2-90385d563038" providerId="ADAL" clId="{6FC041A3-7C91-41A6-8CA2-9D2FAC24E4E4}" dt="2024-04-17T08:56:35.279" v="240" actId="732"/>
        <pc:sldMkLst>
          <pc:docMk/>
          <pc:sldMk cId="0" sldId="256"/>
        </pc:sldMkLst>
        <pc:spChg chg="mod modCrop">
          <ac:chgData name="Arild Torvund Olsen" userId="3423d729-1e8d-4c10-9ef2-90385d563038" providerId="ADAL" clId="{6FC041A3-7C91-41A6-8CA2-9D2FAC24E4E4}" dt="2024-04-17T08:56:35.279" v="240" actId="732"/>
          <ac:spMkLst>
            <pc:docMk/>
            <pc:sldMk cId="0" sldId="256"/>
            <ac:spMk id="4" creationId="{00000000-0000-0000-0000-000000000000}"/>
          </ac:spMkLst>
        </pc:spChg>
        <pc:spChg chg="mod">
          <ac:chgData name="Arild Torvund Olsen" userId="3423d729-1e8d-4c10-9ef2-90385d563038" providerId="ADAL" clId="{6FC041A3-7C91-41A6-8CA2-9D2FAC24E4E4}" dt="2024-04-16T09:01:21.633" v="1" actId="790"/>
          <ac:spMkLst>
            <pc:docMk/>
            <pc:sldMk cId="0" sldId="256"/>
            <ac:spMk id="10" creationId="{00000000-0000-0000-0000-000000000000}"/>
          </ac:spMkLst>
        </pc:spChg>
      </pc:sldChg>
      <pc:sldChg chg="modSp mod">
        <pc:chgData name="Arild Torvund Olsen" userId="3423d729-1e8d-4c10-9ef2-90385d563038" providerId="ADAL" clId="{6FC041A3-7C91-41A6-8CA2-9D2FAC24E4E4}" dt="2024-04-16T09:04:03.475" v="5" actId="2711"/>
        <pc:sldMkLst>
          <pc:docMk/>
          <pc:sldMk cId="0" sldId="257"/>
        </pc:sldMkLst>
        <pc:spChg chg="mod">
          <ac:chgData name="Arild Torvund Olsen" userId="3423d729-1e8d-4c10-9ef2-90385d563038" providerId="ADAL" clId="{6FC041A3-7C91-41A6-8CA2-9D2FAC24E4E4}" dt="2024-04-16T09:02:24.373" v="4" actId="2711"/>
          <ac:spMkLst>
            <pc:docMk/>
            <pc:sldMk cId="0" sldId="257"/>
            <ac:spMk id="10" creationId="{00000000-0000-0000-0000-000000000000}"/>
          </ac:spMkLst>
        </pc:spChg>
        <pc:spChg chg="mod">
          <ac:chgData name="Arild Torvund Olsen" userId="3423d729-1e8d-4c10-9ef2-90385d563038" providerId="ADAL" clId="{6FC041A3-7C91-41A6-8CA2-9D2FAC24E4E4}" dt="2024-04-16T09:04:03.475" v="5" actId="2711"/>
          <ac:spMkLst>
            <pc:docMk/>
            <pc:sldMk cId="0" sldId="257"/>
            <ac:spMk id="11" creationId="{00000000-0000-0000-0000-000000000000}"/>
          </ac:spMkLst>
        </pc:spChg>
      </pc:sldChg>
      <pc:sldChg chg="modSp mod">
        <pc:chgData name="Arild Torvund Olsen" userId="3423d729-1e8d-4c10-9ef2-90385d563038" providerId="ADAL" clId="{6FC041A3-7C91-41A6-8CA2-9D2FAC24E4E4}" dt="2024-04-17T08:58:21.941" v="245" actId="170"/>
        <pc:sldMkLst>
          <pc:docMk/>
          <pc:sldMk cId="0" sldId="258"/>
        </pc:sldMkLst>
        <pc:spChg chg="mod modCrop">
          <ac:chgData name="Arild Torvund Olsen" userId="3423d729-1e8d-4c10-9ef2-90385d563038" providerId="ADAL" clId="{6FC041A3-7C91-41A6-8CA2-9D2FAC24E4E4}" dt="2024-04-17T08:58:05.764" v="244" actId="732"/>
          <ac:spMkLst>
            <pc:docMk/>
            <pc:sldMk cId="0" sldId="258"/>
            <ac:spMk id="5" creationId="{00000000-0000-0000-0000-000000000000}"/>
          </ac:spMkLst>
        </pc:spChg>
        <pc:spChg chg="mod">
          <ac:chgData name="Arild Torvund Olsen" userId="3423d729-1e8d-4c10-9ef2-90385d563038" providerId="ADAL" clId="{6FC041A3-7C91-41A6-8CA2-9D2FAC24E4E4}" dt="2024-04-16T09:05:28.353" v="7" actId="2711"/>
          <ac:spMkLst>
            <pc:docMk/>
            <pc:sldMk cId="0" sldId="258"/>
            <ac:spMk id="7" creationId="{00000000-0000-0000-0000-000000000000}"/>
          </ac:spMkLst>
        </pc:spChg>
        <pc:spChg chg="mod">
          <ac:chgData name="Arild Torvund Olsen" userId="3423d729-1e8d-4c10-9ef2-90385d563038" providerId="ADAL" clId="{6FC041A3-7C91-41A6-8CA2-9D2FAC24E4E4}" dt="2024-04-16T09:05:57.469" v="12" actId="20577"/>
          <ac:spMkLst>
            <pc:docMk/>
            <pc:sldMk cId="0" sldId="258"/>
            <ac:spMk id="8" creationId="{00000000-0000-0000-0000-000000000000}"/>
          </ac:spMkLst>
        </pc:spChg>
        <pc:spChg chg="ord">
          <ac:chgData name="Arild Torvund Olsen" userId="3423d729-1e8d-4c10-9ef2-90385d563038" providerId="ADAL" clId="{6FC041A3-7C91-41A6-8CA2-9D2FAC24E4E4}" dt="2024-04-17T08:58:21.941" v="245" actId="170"/>
          <ac:spMkLst>
            <pc:docMk/>
            <pc:sldMk cId="0" sldId="258"/>
            <ac:spMk id="9" creationId="{00000000-0000-0000-0000-000000000000}"/>
          </ac:spMkLst>
        </pc:spChg>
        <pc:spChg chg="mod">
          <ac:chgData name="Arild Torvund Olsen" userId="3423d729-1e8d-4c10-9ef2-90385d563038" providerId="ADAL" clId="{6FC041A3-7C91-41A6-8CA2-9D2FAC24E4E4}" dt="2024-04-17T08:57:36.359" v="241" actId="1076"/>
          <ac:spMkLst>
            <pc:docMk/>
            <pc:sldMk cId="0" sldId="258"/>
            <ac:spMk id="10" creationId="{00000000-0000-0000-0000-000000000000}"/>
          </ac:spMkLst>
        </pc:spChg>
      </pc:sldChg>
      <pc:sldChg chg="modSp mod">
        <pc:chgData name="Arild Torvund Olsen" userId="3423d729-1e8d-4c10-9ef2-90385d563038" providerId="ADAL" clId="{6FC041A3-7C91-41A6-8CA2-9D2FAC24E4E4}" dt="2024-04-16T09:06:46.278" v="17" actId="790"/>
        <pc:sldMkLst>
          <pc:docMk/>
          <pc:sldMk cId="0" sldId="259"/>
        </pc:sldMkLst>
        <pc:spChg chg="mod">
          <ac:chgData name="Arild Torvund Olsen" userId="3423d729-1e8d-4c10-9ef2-90385d563038" providerId="ADAL" clId="{6FC041A3-7C91-41A6-8CA2-9D2FAC24E4E4}" dt="2024-04-16T09:06:46.278" v="17" actId="790"/>
          <ac:spMkLst>
            <pc:docMk/>
            <pc:sldMk cId="0" sldId="259"/>
            <ac:spMk id="7" creationId="{00000000-0000-0000-0000-000000000000}"/>
          </ac:spMkLst>
        </pc:spChg>
        <pc:spChg chg="mod">
          <ac:chgData name="Arild Torvund Olsen" userId="3423d729-1e8d-4c10-9ef2-90385d563038" providerId="ADAL" clId="{6FC041A3-7C91-41A6-8CA2-9D2FAC24E4E4}" dt="2024-04-16T09:06:31.730" v="15" actId="2710"/>
          <ac:spMkLst>
            <pc:docMk/>
            <pc:sldMk cId="0" sldId="259"/>
            <ac:spMk id="10" creationId="{00000000-0000-0000-0000-000000000000}"/>
          </ac:spMkLst>
        </pc:spChg>
      </pc:sldChg>
      <pc:sldChg chg="modSp mod">
        <pc:chgData name="Arild Torvund Olsen" userId="3423d729-1e8d-4c10-9ef2-90385d563038" providerId="ADAL" clId="{6FC041A3-7C91-41A6-8CA2-9D2FAC24E4E4}" dt="2024-04-16T09:08:18.897" v="30" actId="20577"/>
        <pc:sldMkLst>
          <pc:docMk/>
          <pc:sldMk cId="0" sldId="260"/>
        </pc:sldMkLst>
        <pc:spChg chg="mod">
          <ac:chgData name="Arild Torvund Olsen" userId="3423d729-1e8d-4c10-9ef2-90385d563038" providerId="ADAL" clId="{6FC041A3-7C91-41A6-8CA2-9D2FAC24E4E4}" dt="2024-04-16T09:07:16.080" v="19" actId="2711"/>
          <ac:spMkLst>
            <pc:docMk/>
            <pc:sldMk cId="0" sldId="260"/>
            <ac:spMk id="7" creationId="{00000000-0000-0000-0000-000000000000}"/>
          </ac:spMkLst>
        </pc:spChg>
        <pc:spChg chg="mod">
          <ac:chgData name="Arild Torvund Olsen" userId="3423d729-1e8d-4c10-9ef2-90385d563038" providerId="ADAL" clId="{6FC041A3-7C91-41A6-8CA2-9D2FAC24E4E4}" dt="2024-04-16T09:07:25.430" v="21" actId="790"/>
          <ac:spMkLst>
            <pc:docMk/>
            <pc:sldMk cId="0" sldId="260"/>
            <ac:spMk id="8" creationId="{00000000-0000-0000-0000-000000000000}"/>
          </ac:spMkLst>
        </pc:spChg>
        <pc:spChg chg="mod">
          <ac:chgData name="Arild Torvund Olsen" userId="3423d729-1e8d-4c10-9ef2-90385d563038" providerId="ADAL" clId="{6FC041A3-7C91-41A6-8CA2-9D2FAC24E4E4}" dt="2024-04-16T09:07:42.063" v="25" actId="790"/>
          <ac:spMkLst>
            <pc:docMk/>
            <pc:sldMk cId="0" sldId="260"/>
            <ac:spMk id="12" creationId="{00000000-0000-0000-0000-000000000000}"/>
          </ac:spMkLst>
        </pc:spChg>
        <pc:spChg chg="mod">
          <ac:chgData name="Arild Torvund Olsen" userId="3423d729-1e8d-4c10-9ef2-90385d563038" providerId="ADAL" clId="{6FC041A3-7C91-41A6-8CA2-9D2FAC24E4E4}" dt="2024-04-16T09:07:50.518" v="27" actId="790"/>
          <ac:spMkLst>
            <pc:docMk/>
            <pc:sldMk cId="0" sldId="260"/>
            <ac:spMk id="15" creationId="{00000000-0000-0000-0000-000000000000}"/>
          </ac:spMkLst>
        </pc:spChg>
        <pc:spChg chg="mod">
          <ac:chgData name="Arild Torvund Olsen" userId="3423d729-1e8d-4c10-9ef2-90385d563038" providerId="ADAL" clId="{6FC041A3-7C91-41A6-8CA2-9D2FAC24E4E4}" dt="2024-04-16T09:08:18.897" v="30" actId="20577"/>
          <ac:spMkLst>
            <pc:docMk/>
            <pc:sldMk cId="0" sldId="260"/>
            <ac:spMk id="18" creationId="{00000000-0000-0000-0000-000000000000}"/>
          </ac:spMkLst>
        </pc:spChg>
        <pc:spChg chg="mod">
          <ac:chgData name="Arild Torvund Olsen" userId="3423d729-1e8d-4c10-9ef2-90385d563038" providerId="ADAL" clId="{6FC041A3-7C91-41A6-8CA2-9D2FAC24E4E4}" dt="2024-04-16T09:07:33.723" v="23" actId="2711"/>
          <ac:spMkLst>
            <pc:docMk/>
            <pc:sldMk cId="0" sldId="260"/>
            <ac:spMk id="21" creationId="{00000000-0000-0000-0000-000000000000}"/>
          </ac:spMkLst>
        </pc:spChg>
      </pc:sldChg>
      <pc:sldChg chg="modSp mod">
        <pc:chgData name="Arild Torvund Olsen" userId="3423d729-1e8d-4c10-9ef2-90385d563038" providerId="ADAL" clId="{6FC041A3-7C91-41A6-8CA2-9D2FAC24E4E4}" dt="2024-04-16T09:20:40.633" v="48" actId="14100"/>
        <pc:sldMkLst>
          <pc:docMk/>
          <pc:sldMk cId="0" sldId="261"/>
        </pc:sldMkLst>
        <pc:spChg chg="mod">
          <ac:chgData name="Arild Torvund Olsen" userId="3423d729-1e8d-4c10-9ef2-90385d563038" providerId="ADAL" clId="{6FC041A3-7C91-41A6-8CA2-9D2FAC24E4E4}" dt="2024-04-16T09:20:40.633" v="48" actId="14100"/>
          <ac:spMkLst>
            <pc:docMk/>
            <pc:sldMk cId="0" sldId="261"/>
            <ac:spMk id="7" creationId="{00000000-0000-0000-0000-000000000000}"/>
          </ac:spMkLst>
        </pc:spChg>
        <pc:spChg chg="mod">
          <ac:chgData name="Arild Torvund Olsen" userId="3423d729-1e8d-4c10-9ef2-90385d563038" providerId="ADAL" clId="{6FC041A3-7C91-41A6-8CA2-9D2FAC24E4E4}" dt="2024-04-16T09:20:13.959" v="46" actId="14100"/>
          <ac:spMkLst>
            <pc:docMk/>
            <pc:sldMk cId="0" sldId="261"/>
            <ac:spMk id="8" creationId="{00000000-0000-0000-0000-000000000000}"/>
          </ac:spMkLst>
        </pc:spChg>
      </pc:sldChg>
      <pc:sldChg chg="modSp mod">
        <pc:chgData name="Arild Torvund Olsen" userId="3423d729-1e8d-4c10-9ef2-90385d563038" providerId="ADAL" clId="{6FC041A3-7C91-41A6-8CA2-9D2FAC24E4E4}" dt="2024-04-16T09:21:10.537" v="49" actId="20577"/>
        <pc:sldMkLst>
          <pc:docMk/>
          <pc:sldMk cId="0" sldId="262"/>
        </pc:sldMkLst>
        <pc:spChg chg="mod">
          <ac:chgData name="Arild Torvund Olsen" userId="3423d729-1e8d-4c10-9ef2-90385d563038" providerId="ADAL" clId="{6FC041A3-7C91-41A6-8CA2-9D2FAC24E4E4}" dt="2024-04-16T09:21:10.537" v="49" actId="20577"/>
          <ac:spMkLst>
            <pc:docMk/>
            <pc:sldMk cId="0" sldId="262"/>
            <ac:spMk id="7" creationId="{00000000-0000-0000-0000-000000000000}"/>
          </ac:spMkLst>
        </pc:spChg>
      </pc:sldChg>
      <pc:sldChg chg="modSp mod">
        <pc:chgData name="Arild Torvund Olsen" userId="3423d729-1e8d-4c10-9ef2-90385d563038" providerId="ADAL" clId="{6FC041A3-7C91-41A6-8CA2-9D2FAC24E4E4}" dt="2024-04-16T09:23:24.144" v="61" actId="20577"/>
        <pc:sldMkLst>
          <pc:docMk/>
          <pc:sldMk cId="0" sldId="263"/>
        </pc:sldMkLst>
        <pc:spChg chg="mod">
          <ac:chgData name="Arild Torvund Olsen" userId="3423d729-1e8d-4c10-9ef2-90385d563038" providerId="ADAL" clId="{6FC041A3-7C91-41A6-8CA2-9D2FAC24E4E4}" dt="2024-04-16T09:23:24.144" v="61" actId="20577"/>
          <ac:spMkLst>
            <pc:docMk/>
            <pc:sldMk cId="0" sldId="263"/>
            <ac:spMk id="7" creationId="{00000000-0000-0000-0000-000000000000}"/>
          </ac:spMkLst>
        </pc:spChg>
      </pc:sldChg>
      <pc:sldChg chg="modSp mod">
        <pc:chgData name="Arild Torvund Olsen" userId="3423d729-1e8d-4c10-9ef2-90385d563038" providerId="ADAL" clId="{6FC041A3-7C91-41A6-8CA2-9D2FAC24E4E4}" dt="2024-04-16T09:24:30.146" v="66" actId="20577"/>
        <pc:sldMkLst>
          <pc:docMk/>
          <pc:sldMk cId="0" sldId="264"/>
        </pc:sldMkLst>
        <pc:spChg chg="mod">
          <ac:chgData name="Arild Torvund Olsen" userId="3423d729-1e8d-4c10-9ef2-90385d563038" providerId="ADAL" clId="{6FC041A3-7C91-41A6-8CA2-9D2FAC24E4E4}" dt="2024-04-16T09:24:12.649" v="65" actId="790"/>
          <ac:spMkLst>
            <pc:docMk/>
            <pc:sldMk cId="0" sldId="264"/>
            <ac:spMk id="7" creationId="{00000000-0000-0000-0000-000000000000}"/>
          </ac:spMkLst>
        </pc:spChg>
        <pc:spChg chg="mod">
          <ac:chgData name="Arild Torvund Olsen" userId="3423d729-1e8d-4c10-9ef2-90385d563038" providerId="ADAL" clId="{6FC041A3-7C91-41A6-8CA2-9D2FAC24E4E4}" dt="2024-04-16T09:24:30.146" v="66" actId="20577"/>
          <ac:spMkLst>
            <pc:docMk/>
            <pc:sldMk cId="0" sldId="264"/>
            <ac:spMk id="10" creationId="{00000000-0000-0000-0000-000000000000}"/>
          </ac:spMkLst>
        </pc:spChg>
      </pc:sldChg>
      <pc:sldChg chg="modSp mod">
        <pc:chgData name="Arild Torvund Olsen" userId="3423d729-1e8d-4c10-9ef2-90385d563038" providerId="ADAL" clId="{6FC041A3-7C91-41A6-8CA2-9D2FAC24E4E4}" dt="2024-04-16T09:26:39.348" v="93" actId="20577"/>
        <pc:sldMkLst>
          <pc:docMk/>
          <pc:sldMk cId="0" sldId="265"/>
        </pc:sldMkLst>
        <pc:spChg chg="mod">
          <ac:chgData name="Arild Torvund Olsen" userId="3423d729-1e8d-4c10-9ef2-90385d563038" providerId="ADAL" clId="{6FC041A3-7C91-41A6-8CA2-9D2FAC24E4E4}" dt="2024-04-16T09:26:17.671" v="91" actId="790"/>
          <ac:spMkLst>
            <pc:docMk/>
            <pc:sldMk cId="0" sldId="265"/>
            <ac:spMk id="7" creationId="{00000000-0000-0000-0000-000000000000}"/>
          </ac:spMkLst>
        </pc:spChg>
        <pc:spChg chg="mod">
          <ac:chgData name="Arild Torvund Olsen" userId="3423d729-1e8d-4c10-9ef2-90385d563038" providerId="ADAL" clId="{6FC041A3-7C91-41A6-8CA2-9D2FAC24E4E4}" dt="2024-04-16T09:26:39.348" v="93" actId="20577"/>
          <ac:spMkLst>
            <pc:docMk/>
            <pc:sldMk cId="0" sldId="265"/>
            <ac:spMk id="9" creationId="{00000000-0000-0000-0000-000000000000}"/>
          </ac:spMkLst>
        </pc:spChg>
      </pc:sldChg>
      <pc:sldChg chg="modSp mod">
        <pc:chgData name="Arild Torvund Olsen" userId="3423d729-1e8d-4c10-9ef2-90385d563038" providerId="ADAL" clId="{6FC041A3-7C91-41A6-8CA2-9D2FAC24E4E4}" dt="2024-04-16T12:07:33.343" v="99" actId="20577"/>
        <pc:sldMkLst>
          <pc:docMk/>
          <pc:sldMk cId="0" sldId="266"/>
        </pc:sldMkLst>
        <pc:spChg chg="mod">
          <ac:chgData name="Arild Torvund Olsen" userId="3423d729-1e8d-4c10-9ef2-90385d563038" providerId="ADAL" clId="{6FC041A3-7C91-41A6-8CA2-9D2FAC24E4E4}" dt="2024-04-16T12:07:05.461" v="95" actId="2711"/>
          <ac:spMkLst>
            <pc:docMk/>
            <pc:sldMk cId="0" sldId="266"/>
            <ac:spMk id="7" creationId="{00000000-0000-0000-0000-000000000000}"/>
          </ac:spMkLst>
        </pc:spChg>
        <pc:spChg chg="mod">
          <ac:chgData name="Arild Torvund Olsen" userId="3423d729-1e8d-4c10-9ef2-90385d563038" providerId="ADAL" clId="{6FC041A3-7C91-41A6-8CA2-9D2FAC24E4E4}" dt="2024-04-16T12:07:33.343" v="99" actId="20577"/>
          <ac:spMkLst>
            <pc:docMk/>
            <pc:sldMk cId="0" sldId="266"/>
            <ac:spMk id="9" creationId="{00000000-0000-0000-0000-000000000000}"/>
          </ac:spMkLst>
        </pc:spChg>
      </pc:sldChg>
      <pc:sldChg chg="modSp mod">
        <pc:chgData name="Arild Torvund Olsen" userId="3423d729-1e8d-4c10-9ef2-90385d563038" providerId="ADAL" clId="{6FC041A3-7C91-41A6-8CA2-9D2FAC24E4E4}" dt="2024-04-16T12:08:25.709" v="106" actId="20577"/>
        <pc:sldMkLst>
          <pc:docMk/>
          <pc:sldMk cId="0" sldId="267"/>
        </pc:sldMkLst>
        <pc:spChg chg="mod">
          <ac:chgData name="Arild Torvund Olsen" userId="3423d729-1e8d-4c10-9ef2-90385d563038" providerId="ADAL" clId="{6FC041A3-7C91-41A6-8CA2-9D2FAC24E4E4}" dt="2024-04-16T12:08:11.261" v="104" actId="790"/>
          <ac:spMkLst>
            <pc:docMk/>
            <pc:sldMk cId="0" sldId="267"/>
            <ac:spMk id="7" creationId="{00000000-0000-0000-0000-000000000000}"/>
          </ac:spMkLst>
        </pc:spChg>
        <pc:spChg chg="mod">
          <ac:chgData name="Arild Torvund Olsen" userId="3423d729-1e8d-4c10-9ef2-90385d563038" providerId="ADAL" clId="{6FC041A3-7C91-41A6-8CA2-9D2FAC24E4E4}" dt="2024-04-16T12:08:25.709" v="106" actId="20577"/>
          <ac:spMkLst>
            <pc:docMk/>
            <pc:sldMk cId="0" sldId="267"/>
            <ac:spMk id="9" creationId="{00000000-0000-0000-0000-000000000000}"/>
          </ac:spMkLst>
        </pc:spChg>
      </pc:sldChg>
      <pc:sldChg chg="modSp mod">
        <pc:chgData name="Arild Torvund Olsen" userId="3423d729-1e8d-4c10-9ef2-90385d563038" providerId="ADAL" clId="{6FC041A3-7C91-41A6-8CA2-9D2FAC24E4E4}" dt="2024-04-16T12:15:32.600" v="116" actId="20577"/>
        <pc:sldMkLst>
          <pc:docMk/>
          <pc:sldMk cId="0" sldId="268"/>
        </pc:sldMkLst>
        <pc:spChg chg="mod">
          <ac:chgData name="Arild Torvund Olsen" userId="3423d729-1e8d-4c10-9ef2-90385d563038" providerId="ADAL" clId="{6FC041A3-7C91-41A6-8CA2-9D2FAC24E4E4}" dt="2024-04-16T12:08:57.139" v="108" actId="790"/>
          <ac:spMkLst>
            <pc:docMk/>
            <pc:sldMk cId="0" sldId="268"/>
            <ac:spMk id="7" creationId="{00000000-0000-0000-0000-000000000000}"/>
          </ac:spMkLst>
        </pc:spChg>
        <pc:spChg chg="mod">
          <ac:chgData name="Arild Torvund Olsen" userId="3423d729-1e8d-4c10-9ef2-90385d563038" providerId="ADAL" clId="{6FC041A3-7C91-41A6-8CA2-9D2FAC24E4E4}" dt="2024-04-16T12:15:32.600" v="116" actId="20577"/>
          <ac:spMkLst>
            <pc:docMk/>
            <pc:sldMk cId="0" sldId="268"/>
            <ac:spMk id="9" creationId="{00000000-0000-0000-0000-000000000000}"/>
          </ac:spMkLst>
        </pc:spChg>
      </pc:sldChg>
      <pc:sldChg chg="modSp mod">
        <pc:chgData name="Arild Torvund Olsen" userId="3423d729-1e8d-4c10-9ef2-90385d563038" providerId="ADAL" clId="{6FC041A3-7C91-41A6-8CA2-9D2FAC24E4E4}" dt="2024-04-16T12:16:58.963" v="122" actId="2711"/>
        <pc:sldMkLst>
          <pc:docMk/>
          <pc:sldMk cId="0" sldId="269"/>
        </pc:sldMkLst>
        <pc:spChg chg="mod">
          <ac:chgData name="Arild Torvund Olsen" userId="3423d729-1e8d-4c10-9ef2-90385d563038" providerId="ADAL" clId="{6FC041A3-7C91-41A6-8CA2-9D2FAC24E4E4}" dt="2024-04-16T12:16:58.963" v="122" actId="2711"/>
          <ac:spMkLst>
            <pc:docMk/>
            <pc:sldMk cId="0" sldId="269"/>
            <ac:spMk id="7" creationId="{00000000-0000-0000-0000-000000000000}"/>
          </ac:spMkLst>
        </pc:spChg>
        <pc:spChg chg="mod">
          <ac:chgData name="Arild Torvund Olsen" userId="3423d729-1e8d-4c10-9ef2-90385d563038" providerId="ADAL" clId="{6FC041A3-7C91-41A6-8CA2-9D2FAC24E4E4}" dt="2024-04-16T12:16:27.528" v="120" actId="20577"/>
          <ac:spMkLst>
            <pc:docMk/>
            <pc:sldMk cId="0" sldId="269"/>
            <ac:spMk id="10" creationId="{00000000-0000-0000-0000-000000000000}"/>
          </ac:spMkLst>
        </pc:spChg>
      </pc:sldChg>
      <pc:sldChg chg="modSp mod">
        <pc:chgData name="Arild Torvund Olsen" userId="3423d729-1e8d-4c10-9ef2-90385d563038" providerId="ADAL" clId="{6FC041A3-7C91-41A6-8CA2-9D2FAC24E4E4}" dt="2024-04-16T12:20:00.415" v="129" actId="20577"/>
        <pc:sldMkLst>
          <pc:docMk/>
          <pc:sldMk cId="0" sldId="270"/>
        </pc:sldMkLst>
        <pc:spChg chg="mod">
          <ac:chgData name="Arild Torvund Olsen" userId="3423d729-1e8d-4c10-9ef2-90385d563038" providerId="ADAL" clId="{6FC041A3-7C91-41A6-8CA2-9D2FAC24E4E4}" dt="2024-04-16T12:19:19.218" v="128" actId="2711"/>
          <ac:spMkLst>
            <pc:docMk/>
            <pc:sldMk cId="0" sldId="270"/>
            <ac:spMk id="7" creationId="{00000000-0000-0000-0000-000000000000}"/>
          </ac:spMkLst>
        </pc:spChg>
        <pc:spChg chg="mod">
          <ac:chgData name="Arild Torvund Olsen" userId="3423d729-1e8d-4c10-9ef2-90385d563038" providerId="ADAL" clId="{6FC041A3-7C91-41A6-8CA2-9D2FAC24E4E4}" dt="2024-04-16T12:20:00.415" v="129" actId="20577"/>
          <ac:spMkLst>
            <pc:docMk/>
            <pc:sldMk cId="0" sldId="270"/>
            <ac:spMk id="10" creationId="{00000000-0000-0000-0000-000000000000}"/>
          </ac:spMkLst>
        </pc:spChg>
      </pc:sldChg>
      <pc:sldChg chg="modSp mod">
        <pc:chgData name="Arild Torvund Olsen" userId="3423d729-1e8d-4c10-9ef2-90385d563038" providerId="ADAL" clId="{6FC041A3-7C91-41A6-8CA2-9D2FAC24E4E4}" dt="2024-04-17T08:33:45.925" v="157" actId="6549"/>
        <pc:sldMkLst>
          <pc:docMk/>
          <pc:sldMk cId="0" sldId="271"/>
        </pc:sldMkLst>
        <pc:spChg chg="mod">
          <ac:chgData name="Arild Torvund Olsen" userId="3423d729-1e8d-4c10-9ef2-90385d563038" providerId="ADAL" clId="{6FC041A3-7C91-41A6-8CA2-9D2FAC24E4E4}" dt="2024-04-17T08:30:18.486" v="131" actId="790"/>
          <ac:spMkLst>
            <pc:docMk/>
            <pc:sldMk cId="0" sldId="271"/>
            <ac:spMk id="7" creationId="{00000000-0000-0000-0000-000000000000}"/>
          </ac:spMkLst>
        </pc:spChg>
        <pc:spChg chg="mod">
          <ac:chgData name="Arild Torvund Olsen" userId="3423d729-1e8d-4c10-9ef2-90385d563038" providerId="ADAL" clId="{6FC041A3-7C91-41A6-8CA2-9D2FAC24E4E4}" dt="2024-04-17T08:33:45.925" v="157" actId="6549"/>
          <ac:spMkLst>
            <pc:docMk/>
            <pc:sldMk cId="0" sldId="271"/>
            <ac:spMk id="9" creationId="{00000000-0000-0000-0000-000000000000}"/>
          </ac:spMkLst>
        </pc:spChg>
      </pc:sldChg>
      <pc:sldChg chg="modSp mod">
        <pc:chgData name="Arild Torvund Olsen" userId="3423d729-1e8d-4c10-9ef2-90385d563038" providerId="ADAL" clId="{6FC041A3-7C91-41A6-8CA2-9D2FAC24E4E4}" dt="2024-04-17T08:49:09.419" v="162" actId="2710"/>
        <pc:sldMkLst>
          <pc:docMk/>
          <pc:sldMk cId="0" sldId="272"/>
        </pc:sldMkLst>
        <pc:spChg chg="mod">
          <ac:chgData name="Arild Torvund Olsen" userId="3423d729-1e8d-4c10-9ef2-90385d563038" providerId="ADAL" clId="{6FC041A3-7C91-41A6-8CA2-9D2FAC24E4E4}" dt="2024-04-17T08:48:55.150" v="159" actId="790"/>
          <ac:spMkLst>
            <pc:docMk/>
            <pc:sldMk cId="0" sldId="272"/>
            <ac:spMk id="7" creationId="{00000000-0000-0000-0000-000000000000}"/>
          </ac:spMkLst>
        </pc:spChg>
        <pc:spChg chg="mod">
          <ac:chgData name="Arild Torvund Olsen" userId="3423d729-1e8d-4c10-9ef2-90385d563038" providerId="ADAL" clId="{6FC041A3-7C91-41A6-8CA2-9D2FAC24E4E4}" dt="2024-04-17T08:49:09.419" v="162" actId="2710"/>
          <ac:spMkLst>
            <pc:docMk/>
            <pc:sldMk cId="0" sldId="272"/>
            <ac:spMk id="10" creationId="{00000000-0000-0000-0000-000000000000}"/>
          </ac:spMkLst>
        </pc:spChg>
      </pc:sldChg>
      <pc:sldChg chg="modSp mod">
        <pc:chgData name="Arild Torvund Olsen" userId="3423d729-1e8d-4c10-9ef2-90385d563038" providerId="ADAL" clId="{6FC041A3-7C91-41A6-8CA2-9D2FAC24E4E4}" dt="2024-04-17T08:51:30.800" v="177" actId="14100"/>
        <pc:sldMkLst>
          <pc:docMk/>
          <pc:sldMk cId="0" sldId="273"/>
        </pc:sldMkLst>
        <pc:spChg chg="mod">
          <ac:chgData name="Arild Torvund Olsen" userId="3423d729-1e8d-4c10-9ef2-90385d563038" providerId="ADAL" clId="{6FC041A3-7C91-41A6-8CA2-9D2FAC24E4E4}" dt="2024-04-17T08:51:30.800" v="177" actId="14100"/>
          <ac:spMkLst>
            <pc:docMk/>
            <pc:sldMk cId="0" sldId="273"/>
            <ac:spMk id="7" creationId="{00000000-0000-0000-0000-000000000000}"/>
          </ac:spMkLst>
        </pc:spChg>
        <pc:spChg chg="mod">
          <ac:chgData name="Arild Torvund Olsen" userId="3423d729-1e8d-4c10-9ef2-90385d563038" providerId="ADAL" clId="{6FC041A3-7C91-41A6-8CA2-9D2FAC24E4E4}" dt="2024-04-17T08:51:24.529" v="176" actId="14100"/>
          <ac:spMkLst>
            <pc:docMk/>
            <pc:sldMk cId="0" sldId="273"/>
            <ac:spMk id="10" creationId="{00000000-0000-0000-0000-000000000000}"/>
          </ac:spMkLst>
        </pc:spChg>
      </pc:sldChg>
      <pc:sldChg chg="modSp mod">
        <pc:chgData name="Arild Torvund Olsen" userId="3423d729-1e8d-4c10-9ef2-90385d563038" providerId="ADAL" clId="{6FC041A3-7C91-41A6-8CA2-9D2FAC24E4E4}" dt="2024-04-17T08:53:45.969" v="219" actId="20577"/>
        <pc:sldMkLst>
          <pc:docMk/>
          <pc:sldMk cId="0" sldId="274"/>
        </pc:sldMkLst>
        <pc:spChg chg="mod">
          <ac:chgData name="Arild Torvund Olsen" userId="3423d729-1e8d-4c10-9ef2-90385d563038" providerId="ADAL" clId="{6FC041A3-7C91-41A6-8CA2-9D2FAC24E4E4}" dt="2024-04-17T08:51:49.472" v="180" actId="14100"/>
          <ac:spMkLst>
            <pc:docMk/>
            <pc:sldMk cId="0" sldId="274"/>
            <ac:spMk id="7" creationId="{00000000-0000-0000-0000-000000000000}"/>
          </ac:spMkLst>
        </pc:spChg>
        <pc:spChg chg="mod">
          <ac:chgData name="Arild Torvund Olsen" userId="3423d729-1e8d-4c10-9ef2-90385d563038" providerId="ADAL" clId="{6FC041A3-7C91-41A6-8CA2-9D2FAC24E4E4}" dt="2024-04-17T08:53:45.969" v="219" actId="20577"/>
          <ac:spMkLst>
            <pc:docMk/>
            <pc:sldMk cId="0" sldId="274"/>
            <ac:spMk id="9" creationId="{00000000-0000-0000-0000-000000000000}"/>
          </ac:spMkLst>
        </pc:spChg>
      </pc:sldChg>
      <pc:sldChg chg="modSp mod">
        <pc:chgData name="Arild Torvund Olsen" userId="3423d729-1e8d-4c10-9ef2-90385d563038" providerId="ADAL" clId="{6FC041A3-7C91-41A6-8CA2-9D2FAC24E4E4}" dt="2024-04-17T08:55:28.658" v="239" actId="20577"/>
        <pc:sldMkLst>
          <pc:docMk/>
          <pc:sldMk cId="0" sldId="275"/>
        </pc:sldMkLst>
        <pc:spChg chg="mod">
          <ac:chgData name="Arild Torvund Olsen" userId="3423d729-1e8d-4c10-9ef2-90385d563038" providerId="ADAL" clId="{6FC041A3-7C91-41A6-8CA2-9D2FAC24E4E4}" dt="2024-04-17T08:54:37.696" v="235" actId="2711"/>
          <ac:spMkLst>
            <pc:docMk/>
            <pc:sldMk cId="0" sldId="275"/>
            <ac:spMk id="7" creationId="{00000000-0000-0000-0000-000000000000}"/>
          </ac:spMkLst>
        </pc:spChg>
        <pc:spChg chg="mod">
          <ac:chgData name="Arild Torvund Olsen" userId="3423d729-1e8d-4c10-9ef2-90385d563038" providerId="ADAL" clId="{6FC041A3-7C91-41A6-8CA2-9D2FAC24E4E4}" dt="2024-04-17T08:55:28.658" v="239" actId="20577"/>
          <ac:spMkLst>
            <pc:docMk/>
            <pc:sldMk cId="0" sldId="275"/>
            <ac:spMk id="10" creationId="{00000000-0000-0000-0000-000000000000}"/>
          </ac:spMkLst>
        </pc:spChg>
        <pc:spChg chg="mod">
          <ac:chgData name="Arild Torvund Olsen" userId="3423d729-1e8d-4c10-9ef2-90385d563038" providerId="ADAL" clId="{6FC041A3-7C91-41A6-8CA2-9D2FAC24E4E4}" dt="2024-04-17T08:54:05.790" v="220" actId="790"/>
          <ac:spMkLst>
            <pc:docMk/>
            <pc:sldMk cId="0" sldId="275"/>
            <ac:spMk id="11" creationId="{B804F6B6-E8E3-877D-DEFF-49C3D96E2CD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17.04.2024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6.svg"/><Relationship Id="rId5" Type="http://schemas.openxmlformats.org/officeDocument/2006/relationships/image" Target="../media/image20.svg"/><Relationship Id="rId10" Type="http://schemas.openxmlformats.org/officeDocument/2006/relationships/image" Target="../media/image35.png"/><Relationship Id="rId4" Type="http://schemas.openxmlformats.org/officeDocument/2006/relationships/image" Target="../media/image19.png"/><Relationship Id="rId9" Type="http://schemas.openxmlformats.org/officeDocument/2006/relationships/image" Target="../media/image24.sv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7.png"/><Relationship Id="rId5" Type="http://schemas.openxmlformats.org/officeDocument/2006/relationships/image" Target="../media/image20.svg"/><Relationship Id="rId10" Type="http://schemas.openxmlformats.org/officeDocument/2006/relationships/hyperlink" Target="https://framtida.no/2023/09/20/yrket-mitt-bawer-19-har-planlagt-over-100-bryllaup" TargetMode="External"/><Relationship Id="rId4" Type="http://schemas.openxmlformats.org/officeDocument/2006/relationships/image" Target="../media/image19.png"/><Relationship Id="rId9" Type="http://schemas.openxmlformats.org/officeDocument/2006/relationships/image" Target="../media/image24.sv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37.png"/><Relationship Id="rId4" Type="http://schemas.openxmlformats.org/officeDocument/2006/relationships/image" Target="../media/image19.png"/><Relationship Id="rId9" Type="http://schemas.openxmlformats.org/officeDocument/2006/relationships/image" Target="../media/image24.sv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7.png"/><Relationship Id="rId5" Type="http://schemas.openxmlformats.org/officeDocument/2006/relationships/image" Target="../media/image20.svg"/><Relationship Id="rId10" Type="http://schemas.openxmlformats.org/officeDocument/2006/relationships/hyperlink" Target="https://www.nrk.no/nordland/bryllaupstrend_-fleire-vil-ha-store-bryllaup-og-gjerne-bryllaup-i-utlandet-1.16451950" TargetMode="External"/><Relationship Id="rId4" Type="http://schemas.openxmlformats.org/officeDocument/2006/relationships/image" Target="../media/image19.png"/><Relationship Id="rId9" Type="http://schemas.openxmlformats.org/officeDocument/2006/relationships/image" Target="../media/image24.sv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38.png"/><Relationship Id="rId4" Type="http://schemas.openxmlformats.org/officeDocument/2006/relationships/image" Target="../media/image19.png"/><Relationship Id="rId9" Type="http://schemas.openxmlformats.org/officeDocument/2006/relationships/image" Target="../media/image24.sv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39.png"/><Relationship Id="rId4" Type="http://schemas.openxmlformats.org/officeDocument/2006/relationships/image" Target="../media/image19.png"/><Relationship Id="rId9" Type="http://schemas.openxmlformats.org/officeDocument/2006/relationships/image" Target="../media/image24.sv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9.png"/><Relationship Id="rId5" Type="http://schemas.openxmlformats.org/officeDocument/2006/relationships/image" Target="../media/image20.svg"/><Relationship Id="rId10" Type="http://schemas.openxmlformats.org/officeDocument/2006/relationships/hyperlink" Target="https://www.canva.com/" TargetMode="External"/><Relationship Id="rId4" Type="http://schemas.openxmlformats.org/officeDocument/2006/relationships/image" Target="../media/image19.png"/><Relationship Id="rId9" Type="http://schemas.openxmlformats.org/officeDocument/2006/relationships/image" Target="../media/image24.sv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hyperlink" Target="https://www.norge.no/nn/livssituasjon/innga-ekteskap" TargetMode="External"/><Relationship Id="rId5" Type="http://schemas.openxmlformats.org/officeDocument/2006/relationships/image" Target="../media/image20.svg"/><Relationship Id="rId10" Type="http://schemas.openxmlformats.org/officeDocument/2006/relationships/image" Target="../media/image40.png"/><Relationship Id="rId4" Type="http://schemas.openxmlformats.org/officeDocument/2006/relationships/image" Target="../media/image19.png"/><Relationship Id="rId9" Type="http://schemas.openxmlformats.org/officeDocument/2006/relationships/image" Target="../media/image24.sv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41.png"/><Relationship Id="rId4" Type="http://schemas.openxmlformats.org/officeDocument/2006/relationships/image" Target="../media/image19.png"/><Relationship Id="rId9" Type="http://schemas.openxmlformats.org/officeDocument/2006/relationships/image" Target="../media/image24.sv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42.png"/><Relationship Id="rId4" Type="http://schemas.openxmlformats.org/officeDocument/2006/relationships/image" Target="../media/image19.png"/><Relationship Id="rId9" Type="http://schemas.openxmlformats.org/officeDocument/2006/relationships/image" Target="../media/image24.sv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jpeg"/><Relationship Id="rId7" Type="http://schemas.openxmlformats.org/officeDocument/2006/relationships/image" Target="../media/image21.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4.sv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2.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0.png"/><Relationship Id="rId5" Type="http://schemas.openxmlformats.org/officeDocument/2006/relationships/image" Target="../media/image20.svg"/><Relationship Id="rId10" Type="http://schemas.openxmlformats.org/officeDocument/2006/relationships/image" Target="../media/image29.png"/><Relationship Id="rId4" Type="http://schemas.openxmlformats.org/officeDocument/2006/relationships/image" Target="../media/image19.png"/><Relationship Id="rId9" Type="http://schemas.openxmlformats.org/officeDocument/2006/relationships/image" Target="../media/image24.svg"/></Relationships>
</file>

<file path=ppt/slides/_rels/slide7.xml.rels><?xml version="1.0" encoding="UTF-8" standalone="yes"?>
<Relationships xmlns="http://schemas.openxmlformats.org/package/2006/relationships"><Relationship Id="rId8" Type="http://schemas.openxmlformats.org/officeDocument/2006/relationships/hyperlink" Target="https://www.ssb.no/befolkning/barn-familier-og-husholdninger/statistikk/ekteskap-og-skilsmisser" TargetMode="External"/><Relationship Id="rId3" Type="http://schemas.openxmlformats.org/officeDocument/2006/relationships/image" Target="../media/image1.jpeg"/><Relationship Id="rId7"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1.png"/><Relationship Id="rId5" Type="http://schemas.openxmlformats.org/officeDocument/2006/relationships/image" Target="../media/image20.svg"/><Relationship Id="rId10" Type="http://schemas.openxmlformats.org/officeDocument/2006/relationships/image" Target="../media/image24.svg"/><Relationship Id="rId4" Type="http://schemas.openxmlformats.org/officeDocument/2006/relationships/image" Target="../media/image19.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3.svg"/><Relationship Id="rId5" Type="http://schemas.openxmlformats.org/officeDocument/2006/relationships/image" Target="../media/image20.svg"/><Relationship Id="rId10" Type="http://schemas.openxmlformats.org/officeDocument/2006/relationships/image" Target="../media/image32.png"/><Relationship Id="rId4" Type="http://schemas.openxmlformats.org/officeDocument/2006/relationships/image" Target="../media/image19.png"/><Relationship Id="rId9" Type="http://schemas.openxmlformats.org/officeDocument/2006/relationships/image" Target="../media/image24.sv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hyperlink" Target="https://www.nrk.no/vestland/forskjellen-pa-ekteskap-og-sambuarskap_-_-mange-far-sjokk-over-kor-lite-rettar-ein-har-som-sambuar-1.16397745" TargetMode="External"/><Relationship Id="rId5" Type="http://schemas.openxmlformats.org/officeDocument/2006/relationships/image" Target="../media/image20.svg"/><Relationship Id="rId10"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4" y="2510"/>
            <a:ext cx="18288002" cy="10281980"/>
          </a:xfrm>
          <a:custGeom>
            <a:avLst/>
            <a:gdLst/>
            <a:ahLst/>
            <a:cxnLst/>
            <a:rect l="l" t="t" r="r" b="b"/>
            <a:pathLst>
              <a:path w="18288002" h="10281980">
                <a:moveTo>
                  <a:pt x="0" y="0"/>
                </a:moveTo>
                <a:lnTo>
                  <a:pt x="18288002" y="0"/>
                </a:lnTo>
                <a:lnTo>
                  <a:pt x="18288002" y="10281980"/>
                </a:lnTo>
                <a:lnTo>
                  <a:pt x="0" y="10281980"/>
                </a:lnTo>
                <a:lnTo>
                  <a:pt x="0" y="0"/>
                </a:lnTo>
                <a:close/>
              </a:path>
            </a:pathLst>
          </a:custGeom>
          <a:blipFill>
            <a:blip r:embed="rId3"/>
            <a:stretch>
              <a:fillRect/>
            </a:stretch>
          </a:blipFill>
        </p:spPr>
        <p:txBody>
          <a:bodyPr/>
          <a:lstStyle/>
          <a:p>
            <a:endParaRPr lang="nn-NO" dirty="0"/>
          </a:p>
        </p:txBody>
      </p:sp>
      <p:sp>
        <p:nvSpPr>
          <p:cNvPr id="3" name="Freeform 3"/>
          <p:cNvSpPr/>
          <p:nvPr/>
        </p:nvSpPr>
        <p:spPr>
          <a:xfrm flipH="1">
            <a:off x="14059702" y="0"/>
            <a:ext cx="4228298" cy="9474800"/>
          </a:xfrm>
          <a:custGeom>
            <a:avLst/>
            <a:gdLst/>
            <a:ahLst/>
            <a:cxnLst/>
            <a:rect l="l" t="t" r="r" b="b"/>
            <a:pathLst>
              <a:path w="4228298" h="9474800">
                <a:moveTo>
                  <a:pt x="4228298" y="0"/>
                </a:moveTo>
                <a:lnTo>
                  <a:pt x="0" y="0"/>
                </a:lnTo>
                <a:lnTo>
                  <a:pt x="0" y="9474800"/>
                </a:lnTo>
                <a:lnTo>
                  <a:pt x="4228298" y="9474800"/>
                </a:lnTo>
                <a:lnTo>
                  <a:pt x="4228298" y="0"/>
                </a:lnTo>
                <a:close/>
              </a:path>
            </a:pathLst>
          </a:custGeom>
          <a:blipFill>
            <a:blip r:embed="rId4"/>
            <a:stretch>
              <a:fillRect l="-218969" t="-8569" b="-2"/>
            </a:stretch>
          </a:blipFill>
        </p:spPr>
        <p:txBody>
          <a:bodyPr/>
          <a:lstStyle/>
          <a:p>
            <a:endParaRPr lang="nn-NO" dirty="0"/>
          </a:p>
        </p:txBody>
      </p:sp>
      <p:sp>
        <p:nvSpPr>
          <p:cNvPr id="4" name="Freeform 4"/>
          <p:cNvSpPr/>
          <p:nvPr/>
        </p:nvSpPr>
        <p:spPr>
          <a:xfrm>
            <a:off x="434600" y="5467328"/>
            <a:ext cx="10762300" cy="4819672"/>
          </a:xfrm>
          <a:custGeom>
            <a:avLst/>
            <a:gdLst/>
            <a:ahLst/>
            <a:cxnLst/>
            <a:rect l="l" t="t" r="r" b="b"/>
            <a:pathLst>
              <a:path w="10762300" h="3757450">
                <a:moveTo>
                  <a:pt x="0" y="0"/>
                </a:moveTo>
                <a:lnTo>
                  <a:pt x="10762300" y="0"/>
                </a:lnTo>
                <a:lnTo>
                  <a:pt x="10762300" y="3757450"/>
                </a:lnTo>
                <a:lnTo>
                  <a:pt x="0" y="3757450"/>
                </a:lnTo>
                <a:lnTo>
                  <a:pt x="0" y="0"/>
                </a:lnTo>
                <a:close/>
              </a:path>
            </a:pathLst>
          </a:custGeom>
          <a:blipFill>
            <a:blip r:embed="rId5"/>
            <a:stretch>
              <a:fillRect l="-4949" t="4110" r="4948" b="-67708"/>
            </a:stretch>
          </a:blipFill>
        </p:spPr>
        <p:txBody>
          <a:bodyPr/>
          <a:lstStyle/>
          <a:p>
            <a:endParaRPr lang="nn-NO" dirty="0"/>
          </a:p>
        </p:txBody>
      </p:sp>
      <p:grpSp>
        <p:nvGrpSpPr>
          <p:cNvPr id="5" name="Group 5"/>
          <p:cNvGrpSpPr/>
          <p:nvPr/>
        </p:nvGrpSpPr>
        <p:grpSpPr>
          <a:xfrm>
            <a:off x="-3244025" y="7565025"/>
            <a:ext cx="5628450" cy="4410450"/>
            <a:chOff x="0" y="0"/>
            <a:chExt cx="7504600" cy="5880600"/>
          </a:xfrm>
        </p:grpSpPr>
        <p:sp>
          <p:nvSpPr>
            <p:cNvPr id="6" name="Freeform 6"/>
            <p:cNvSpPr/>
            <p:nvPr/>
          </p:nvSpPr>
          <p:spPr>
            <a:xfrm>
              <a:off x="1921764" y="0"/>
              <a:ext cx="5895340" cy="6107684"/>
            </a:xfrm>
            <a:custGeom>
              <a:avLst/>
              <a:gdLst/>
              <a:ahLst/>
              <a:cxnLst/>
              <a:rect l="l" t="t" r="r" b="b"/>
              <a:pathLst>
                <a:path w="5895340" h="6107684">
                  <a:moveTo>
                    <a:pt x="1830578" y="0"/>
                  </a:moveTo>
                  <a:cubicBezTo>
                    <a:pt x="3398774" y="0"/>
                    <a:pt x="4803394" y="764413"/>
                    <a:pt x="5349113" y="1918843"/>
                  </a:cubicBezTo>
                  <a:cubicBezTo>
                    <a:pt x="5895340" y="3074416"/>
                    <a:pt x="5464048" y="4372864"/>
                    <a:pt x="4272026" y="5173218"/>
                  </a:cubicBezTo>
                  <a:cubicBezTo>
                    <a:pt x="3080512" y="5973191"/>
                    <a:pt x="1379474" y="6107684"/>
                    <a:pt x="8128" y="5510657"/>
                  </a:cubicBezTo>
                  <a:cubicBezTo>
                    <a:pt x="4572" y="5509133"/>
                    <a:pt x="2032" y="5506085"/>
                    <a:pt x="1016" y="5502402"/>
                  </a:cubicBezTo>
                  <a:cubicBezTo>
                    <a:pt x="0" y="5498719"/>
                    <a:pt x="635" y="5494782"/>
                    <a:pt x="2921" y="5491607"/>
                  </a:cubicBezTo>
                  <a:lnTo>
                    <a:pt x="1820164" y="2932938"/>
                  </a:lnTo>
                  <a:lnTo>
                    <a:pt x="1830578" y="2940304"/>
                  </a:lnTo>
                  <a:lnTo>
                    <a:pt x="1817878" y="2940304"/>
                  </a:lnTo>
                  <a:lnTo>
                    <a:pt x="1817878" y="12700"/>
                  </a:lnTo>
                  <a:cubicBezTo>
                    <a:pt x="1817878" y="9271"/>
                    <a:pt x="1819275" y="6096"/>
                    <a:pt x="1821561" y="3683"/>
                  </a:cubicBezTo>
                  <a:cubicBezTo>
                    <a:pt x="1823847" y="1270"/>
                    <a:pt x="1827149" y="0"/>
                    <a:pt x="1830578" y="0"/>
                  </a:cubicBezTo>
                  <a:moveTo>
                    <a:pt x="1830578" y="25400"/>
                  </a:moveTo>
                  <a:lnTo>
                    <a:pt x="1830578" y="12700"/>
                  </a:lnTo>
                  <a:lnTo>
                    <a:pt x="1843278" y="12700"/>
                  </a:lnTo>
                  <a:lnTo>
                    <a:pt x="1843278" y="2940304"/>
                  </a:lnTo>
                  <a:cubicBezTo>
                    <a:pt x="1843278" y="2942971"/>
                    <a:pt x="1842516" y="2945511"/>
                    <a:pt x="1840992" y="2947670"/>
                  </a:cubicBezTo>
                  <a:lnTo>
                    <a:pt x="23622" y="5506339"/>
                  </a:lnTo>
                  <a:lnTo>
                    <a:pt x="13208" y="5498973"/>
                  </a:lnTo>
                  <a:lnTo>
                    <a:pt x="18288" y="5487289"/>
                  </a:lnTo>
                  <a:cubicBezTo>
                    <a:pt x="1382141" y="6080887"/>
                    <a:pt x="3073908" y="5946902"/>
                    <a:pt x="4257929" y="5152009"/>
                  </a:cubicBezTo>
                  <a:lnTo>
                    <a:pt x="4265041" y="5162550"/>
                  </a:lnTo>
                  <a:lnTo>
                    <a:pt x="4257929" y="5152009"/>
                  </a:lnTo>
                  <a:cubicBezTo>
                    <a:pt x="5441442" y="4357370"/>
                    <a:pt x="5866130" y="3071749"/>
                    <a:pt x="5326253" y="1929638"/>
                  </a:cubicBezTo>
                  <a:lnTo>
                    <a:pt x="5337683" y="1924177"/>
                  </a:lnTo>
                  <a:lnTo>
                    <a:pt x="5326253" y="1929638"/>
                  </a:lnTo>
                  <a:cubicBezTo>
                    <a:pt x="4785741" y="786384"/>
                    <a:pt x="3391789" y="25400"/>
                    <a:pt x="1830578" y="25400"/>
                  </a:cubicBezTo>
                  <a:close/>
                </a:path>
              </a:pathLst>
            </a:custGeom>
            <a:solidFill>
              <a:srgbClr val="5C4228"/>
            </a:solidFill>
          </p:spPr>
          <p:txBody>
            <a:bodyPr/>
            <a:lstStyle/>
            <a:p>
              <a:endParaRPr lang="nn-NO" dirty="0"/>
            </a:p>
          </p:txBody>
        </p:sp>
        <p:sp>
          <p:nvSpPr>
            <p:cNvPr id="7" name="Freeform 7"/>
            <p:cNvSpPr/>
            <p:nvPr/>
          </p:nvSpPr>
          <p:spPr>
            <a:xfrm>
              <a:off x="1929892" y="0"/>
              <a:ext cx="5887212" cy="6107684"/>
            </a:xfrm>
            <a:custGeom>
              <a:avLst/>
              <a:gdLst/>
              <a:ahLst/>
              <a:cxnLst/>
              <a:rect l="l" t="t" r="r" b="b"/>
              <a:pathLst>
                <a:path w="5887212" h="6107684">
                  <a:moveTo>
                    <a:pt x="1822450" y="0"/>
                  </a:moveTo>
                  <a:cubicBezTo>
                    <a:pt x="3390646" y="0"/>
                    <a:pt x="4795266" y="764413"/>
                    <a:pt x="5340985" y="1918843"/>
                  </a:cubicBezTo>
                  <a:cubicBezTo>
                    <a:pt x="5887212" y="3074416"/>
                    <a:pt x="5455920" y="4372864"/>
                    <a:pt x="4263898" y="5173218"/>
                  </a:cubicBezTo>
                  <a:cubicBezTo>
                    <a:pt x="3072384" y="5973191"/>
                    <a:pt x="1371346" y="6107684"/>
                    <a:pt x="0" y="5510657"/>
                  </a:cubicBezTo>
                  <a:lnTo>
                    <a:pt x="10160" y="5487416"/>
                  </a:lnTo>
                  <a:cubicBezTo>
                    <a:pt x="1374013" y="6081014"/>
                    <a:pt x="3065780" y="5947029"/>
                    <a:pt x="4249801" y="5152136"/>
                  </a:cubicBezTo>
                  <a:lnTo>
                    <a:pt x="4256913" y="5162677"/>
                  </a:lnTo>
                  <a:lnTo>
                    <a:pt x="4249801" y="5152136"/>
                  </a:lnTo>
                  <a:cubicBezTo>
                    <a:pt x="5433314" y="4357497"/>
                    <a:pt x="5858002" y="3071876"/>
                    <a:pt x="5318125" y="1929765"/>
                  </a:cubicBezTo>
                  <a:lnTo>
                    <a:pt x="5329555" y="1924304"/>
                  </a:lnTo>
                  <a:lnTo>
                    <a:pt x="5318125" y="1929765"/>
                  </a:lnTo>
                  <a:cubicBezTo>
                    <a:pt x="4777613" y="786384"/>
                    <a:pt x="3383661" y="25400"/>
                    <a:pt x="1822450" y="25400"/>
                  </a:cubicBezTo>
                  <a:close/>
                </a:path>
              </a:pathLst>
            </a:custGeom>
            <a:solidFill>
              <a:srgbClr val="5C4228"/>
            </a:solidFill>
          </p:spPr>
          <p:txBody>
            <a:bodyPr/>
            <a:lstStyle/>
            <a:p>
              <a:endParaRPr lang="nn-NO" dirty="0"/>
            </a:p>
          </p:txBody>
        </p:sp>
      </p:grpSp>
      <p:sp>
        <p:nvSpPr>
          <p:cNvPr id="8" name="Freeform 8"/>
          <p:cNvSpPr/>
          <p:nvPr/>
        </p:nvSpPr>
        <p:spPr>
          <a:xfrm>
            <a:off x="802336" y="-588599"/>
            <a:ext cx="18038075" cy="11876151"/>
          </a:xfrm>
          <a:custGeom>
            <a:avLst/>
            <a:gdLst/>
            <a:ahLst/>
            <a:cxnLst/>
            <a:rect l="l" t="t" r="r" b="b"/>
            <a:pathLst>
              <a:path w="18038075" h="11876151">
                <a:moveTo>
                  <a:pt x="0" y="0"/>
                </a:moveTo>
                <a:lnTo>
                  <a:pt x="18038075" y="0"/>
                </a:lnTo>
                <a:lnTo>
                  <a:pt x="18038075" y="11876151"/>
                </a:lnTo>
                <a:lnTo>
                  <a:pt x="0" y="118761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n-NO" dirty="0"/>
          </a:p>
        </p:txBody>
      </p:sp>
      <p:sp>
        <p:nvSpPr>
          <p:cNvPr id="9" name="Freeform 9"/>
          <p:cNvSpPr/>
          <p:nvPr/>
        </p:nvSpPr>
        <p:spPr>
          <a:xfrm>
            <a:off x="-702053" y="-753369"/>
            <a:ext cx="10465021" cy="3364690"/>
          </a:xfrm>
          <a:custGeom>
            <a:avLst/>
            <a:gdLst/>
            <a:ahLst/>
            <a:cxnLst/>
            <a:rect l="l" t="t" r="r" b="b"/>
            <a:pathLst>
              <a:path w="10465021" h="3364690">
                <a:moveTo>
                  <a:pt x="0" y="0"/>
                </a:moveTo>
                <a:lnTo>
                  <a:pt x="10465020" y="0"/>
                </a:lnTo>
                <a:lnTo>
                  <a:pt x="10465020" y="3364690"/>
                </a:lnTo>
                <a:lnTo>
                  <a:pt x="0" y="33646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n-NO" dirty="0"/>
          </a:p>
        </p:txBody>
      </p:sp>
      <p:sp>
        <p:nvSpPr>
          <p:cNvPr id="10" name="TextBox 10"/>
          <p:cNvSpPr txBox="1"/>
          <p:nvPr/>
        </p:nvSpPr>
        <p:spPr>
          <a:xfrm>
            <a:off x="2746536" y="4133630"/>
            <a:ext cx="12073300" cy="1333698"/>
          </a:xfrm>
          <a:prstGeom prst="rect">
            <a:avLst/>
          </a:prstGeom>
        </p:spPr>
        <p:txBody>
          <a:bodyPr lIns="0" tIns="0" rIns="0" bIns="0" rtlCol="0" anchor="t">
            <a:spAutoFit/>
          </a:bodyPr>
          <a:lstStyle/>
          <a:p>
            <a:pPr algn="l">
              <a:lnSpc>
                <a:spcPts val="10368"/>
              </a:lnSpc>
            </a:pPr>
            <a:r>
              <a:rPr lang="nn-NO" sz="9600" dirty="0">
                <a:solidFill>
                  <a:srgbClr val="5C4228"/>
                </a:solidFill>
                <a:latin typeface="Constantia" panose="02030602050306030303" pitchFamily="18" charset="0"/>
              </a:rPr>
              <a:t>Tid for bryllaup!</a:t>
            </a:r>
          </a:p>
        </p:txBody>
      </p:sp>
      <p:sp>
        <p:nvSpPr>
          <p:cNvPr id="11" name="Freeform 11"/>
          <p:cNvSpPr/>
          <p:nvPr/>
        </p:nvSpPr>
        <p:spPr>
          <a:xfrm>
            <a:off x="16121468" y="-588599"/>
            <a:ext cx="2718943" cy="1846662"/>
          </a:xfrm>
          <a:custGeom>
            <a:avLst/>
            <a:gdLst/>
            <a:ahLst/>
            <a:cxnLst/>
            <a:rect l="l" t="t" r="r" b="b"/>
            <a:pathLst>
              <a:path w="2718943" h="1846662">
                <a:moveTo>
                  <a:pt x="0" y="0"/>
                </a:moveTo>
                <a:lnTo>
                  <a:pt x="2718943" y="0"/>
                </a:lnTo>
                <a:lnTo>
                  <a:pt x="2718943" y="1846661"/>
                </a:lnTo>
                <a:lnTo>
                  <a:pt x="0" y="18466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n-NO"/>
          </a:p>
        </p:txBody>
      </p:sp>
      <p:sp>
        <p:nvSpPr>
          <p:cNvPr id="12" name="Freeform 12"/>
          <p:cNvSpPr/>
          <p:nvPr/>
        </p:nvSpPr>
        <p:spPr>
          <a:xfrm>
            <a:off x="6028974" y="5723622"/>
            <a:ext cx="1690905" cy="444703"/>
          </a:xfrm>
          <a:custGeom>
            <a:avLst/>
            <a:gdLst/>
            <a:ahLst/>
            <a:cxnLst/>
            <a:rect l="l" t="t" r="r" b="b"/>
            <a:pathLst>
              <a:path w="1690905" h="444703">
                <a:moveTo>
                  <a:pt x="0" y="0"/>
                </a:moveTo>
                <a:lnTo>
                  <a:pt x="1690904" y="0"/>
                </a:lnTo>
                <a:lnTo>
                  <a:pt x="1690904" y="444702"/>
                </a:lnTo>
                <a:lnTo>
                  <a:pt x="0" y="4447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nn-NO"/>
          </a:p>
        </p:txBody>
      </p:sp>
      <p:sp>
        <p:nvSpPr>
          <p:cNvPr id="13" name="Freeform 13"/>
          <p:cNvSpPr/>
          <p:nvPr/>
        </p:nvSpPr>
        <p:spPr>
          <a:xfrm>
            <a:off x="11536837" y="2105348"/>
            <a:ext cx="6209749" cy="7111634"/>
          </a:xfrm>
          <a:custGeom>
            <a:avLst/>
            <a:gdLst/>
            <a:ahLst/>
            <a:cxnLst/>
            <a:rect l="l" t="t" r="r" b="b"/>
            <a:pathLst>
              <a:path w="6209749" h="7111634">
                <a:moveTo>
                  <a:pt x="0" y="0"/>
                </a:moveTo>
                <a:lnTo>
                  <a:pt x="6209748" y="0"/>
                </a:lnTo>
                <a:lnTo>
                  <a:pt x="6209748" y="7111634"/>
                </a:lnTo>
                <a:lnTo>
                  <a:pt x="0" y="71116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nn-NO"/>
          </a:p>
        </p:txBody>
      </p:sp>
      <p:grpSp>
        <p:nvGrpSpPr>
          <p:cNvPr id="14" name="Group 14"/>
          <p:cNvGrpSpPr/>
          <p:nvPr/>
        </p:nvGrpSpPr>
        <p:grpSpPr>
          <a:xfrm rot="-1152052">
            <a:off x="12106412" y="2195880"/>
            <a:ext cx="1873628" cy="494506"/>
            <a:chOff x="0" y="0"/>
            <a:chExt cx="2498171" cy="659341"/>
          </a:xfrm>
        </p:grpSpPr>
        <p:sp>
          <p:nvSpPr>
            <p:cNvPr id="15" name="Freeform 15"/>
            <p:cNvSpPr/>
            <p:nvPr/>
          </p:nvSpPr>
          <p:spPr>
            <a:xfrm>
              <a:off x="0" y="0"/>
              <a:ext cx="2498217" cy="659384"/>
            </a:xfrm>
            <a:custGeom>
              <a:avLst/>
              <a:gdLst/>
              <a:ahLst/>
              <a:cxnLst/>
              <a:rect l="l" t="t" r="r" b="b"/>
              <a:pathLst>
                <a:path w="2498217" h="659384">
                  <a:moveTo>
                    <a:pt x="0" y="0"/>
                  </a:moveTo>
                  <a:lnTo>
                    <a:pt x="2498217" y="0"/>
                  </a:lnTo>
                  <a:lnTo>
                    <a:pt x="2498217" y="659384"/>
                  </a:lnTo>
                  <a:lnTo>
                    <a:pt x="0" y="659384"/>
                  </a:lnTo>
                  <a:close/>
                </a:path>
              </a:pathLst>
            </a:custGeom>
            <a:solidFill>
              <a:srgbClr val="E3D0B3">
                <a:alpha val="60000"/>
              </a:srgbClr>
            </a:solidFill>
          </p:spPr>
          <p:txBody>
            <a:bodyPr/>
            <a:lstStyle/>
            <a:p>
              <a:endParaRPr lang="nn-NO"/>
            </a:p>
          </p:txBody>
        </p:sp>
      </p:grpSp>
      <p:sp>
        <p:nvSpPr>
          <p:cNvPr id="16" name="Freeform 16"/>
          <p:cNvSpPr/>
          <p:nvPr/>
        </p:nvSpPr>
        <p:spPr>
          <a:xfrm>
            <a:off x="13108728" y="3336192"/>
            <a:ext cx="3422216" cy="4113320"/>
          </a:xfrm>
          <a:custGeom>
            <a:avLst/>
            <a:gdLst/>
            <a:ahLst/>
            <a:cxnLst/>
            <a:rect l="l" t="t" r="r" b="b"/>
            <a:pathLst>
              <a:path w="3422216" h="4113320">
                <a:moveTo>
                  <a:pt x="0" y="0"/>
                </a:moveTo>
                <a:lnTo>
                  <a:pt x="3422216" y="0"/>
                </a:lnTo>
                <a:lnTo>
                  <a:pt x="3422216" y="4113320"/>
                </a:lnTo>
                <a:lnTo>
                  <a:pt x="0" y="411332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nn-NO"/>
          </a:p>
        </p:txBody>
      </p:sp>
      <p:sp>
        <p:nvSpPr>
          <p:cNvPr id="17" name="Freeform 17"/>
          <p:cNvSpPr/>
          <p:nvPr/>
        </p:nvSpPr>
        <p:spPr>
          <a:xfrm rot="830856" flipH="1">
            <a:off x="10611916" y="5755164"/>
            <a:ext cx="2863212" cy="3164122"/>
          </a:xfrm>
          <a:custGeom>
            <a:avLst/>
            <a:gdLst/>
            <a:ahLst/>
            <a:cxnLst/>
            <a:rect l="l" t="t" r="r" b="b"/>
            <a:pathLst>
              <a:path w="2863212" h="3164122">
                <a:moveTo>
                  <a:pt x="2863212" y="0"/>
                </a:moveTo>
                <a:lnTo>
                  <a:pt x="0" y="0"/>
                </a:lnTo>
                <a:lnTo>
                  <a:pt x="0" y="3164122"/>
                </a:lnTo>
                <a:lnTo>
                  <a:pt x="2863212" y="3164122"/>
                </a:lnTo>
                <a:lnTo>
                  <a:pt x="2863212" y="0"/>
                </a:lnTo>
                <a:close/>
              </a:path>
            </a:pathLst>
          </a:custGeom>
          <a:blipFill>
            <a:blip r:embed="rId18"/>
            <a:stretch>
              <a:fillRect/>
            </a:stretch>
          </a:blipFill>
        </p:spPr>
        <p:txBody>
          <a:bodyPr/>
          <a:lstStyle/>
          <a:p>
            <a:endParaRPr lang="nn-NO"/>
          </a:p>
        </p:txBody>
      </p:sp>
      <p:grpSp>
        <p:nvGrpSpPr>
          <p:cNvPr id="18" name="Group 18"/>
          <p:cNvGrpSpPr/>
          <p:nvPr/>
        </p:nvGrpSpPr>
        <p:grpSpPr>
          <a:xfrm rot="1003529">
            <a:off x="10673760" y="8124378"/>
            <a:ext cx="1380190" cy="364472"/>
            <a:chOff x="0" y="0"/>
            <a:chExt cx="1840253" cy="485963"/>
          </a:xfrm>
        </p:grpSpPr>
        <p:sp>
          <p:nvSpPr>
            <p:cNvPr id="19" name="Freeform 19"/>
            <p:cNvSpPr/>
            <p:nvPr/>
          </p:nvSpPr>
          <p:spPr>
            <a:xfrm>
              <a:off x="0" y="0"/>
              <a:ext cx="1840230" cy="485902"/>
            </a:xfrm>
            <a:custGeom>
              <a:avLst/>
              <a:gdLst/>
              <a:ahLst/>
              <a:cxnLst/>
              <a:rect l="l" t="t" r="r" b="b"/>
              <a:pathLst>
                <a:path w="1840230" h="485902">
                  <a:moveTo>
                    <a:pt x="0" y="0"/>
                  </a:moveTo>
                  <a:lnTo>
                    <a:pt x="1840230" y="0"/>
                  </a:lnTo>
                  <a:lnTo>
                    <a:pt x="1840230" y="485902"/>
                  </a:lnTo>
                  <a:lnTo>
                    <a:pt x="0" y="485902"/>
                  </a:lnTo>
                  <a:close/>
                </a:path>
              </a:pathLst>
            </a:custGeom>
            <a:solidFill>
              <a:srgbClr val="E3D0B3">
                <a:alpha val="60000"/>
              </a:srgbClr>
            </a:solidFill>
          </p:spPr>
          <p:txBody>
            <a:bodyPr/>
            <a:lstStyle/>
            <a:p>
              <a:endParaRPr lang="nn-NO"/>
            </a:p>
          </p:txBody>
        </p:sp>
      </p:grpSp>
      <p:sp>
        <p:nvSpPr>
          <p:cNvPr id="20" name="Freeform 20"/>
          <p:cNvSpPr/>
          <p:nvPr/>
        </p:nvSpPr>
        <p:spPr>
          <a:xfrm>
            <a:off x="13099225" y="3326669"/>
            <a:ext cx="723950" cy="765456"/>
          </a:xfrm>
          <a:custGeom>
            <a:avLst/>
            <a:gdLst/>
            <a:ahLst/>
            <a:cxnLst/>
            <a:rect l="l" t="t" r="r" b="b"/>
            <a:pathLst>
              <a:path w="723950" h="765456">
                <a:moveTo>
                  <a:pt x="0" y="0"/>
                </a:moveTo>
                <a:lnTo>
                  <a:pt x="723950" y="0"/>
                </a:lnTo>
                <a:lnTo>
                  <a:pt x="723950" y="765456"/>
                </a:lnTo>
                <a:lnTo>
                  <a:pt x="0" y="76545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nn-NO"/>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4" y="2510"/>
            <a:ext cx="18288002" cy="10281980"/>
          </a:xfrm>
          <a:custGeom>
            <a:avLst/>
            <a:gdLst/>
            <a:ahLst/>
            <a:cxnLst/>
            <a:rect l="l" t="t" r="r" b="b"/>
            <a:pathLst>
              <a:path w="18288002" h="10281980">
                <a:moveTo>
                  <a:pt x="0" y="0"/>
                </a:moveTo>
                <a:lnTo>
                  <a:pt x="18288002" y="0"/>
                </a:lnTo>
                <a:lnTo>
                  <a:pt x="18288002" y="10281980"/>
                </a:lnTo>
                <a:lnTo>
                  <a:pt x="0" y="10281980"/>
                </a:lnTo>
                <a:lnTo>
                  <a:pt x="0" y="0"/>
                </a:lnTo>
                <a:close/>
              </a:path>
            </a:pathLst>
          </a:custGeom>
          <a:blipFill>
            <a:blip r:embed="rId3"/>
            <a:stretch>
              <a:fillRect/>
            </a:stretch>
          </a:blipFill>
        </p:spPr>
        <p:txBody>
          <a:bodyPr/>
          <a:lstStyle/>
          <a:p>
            <a:endParaRPr lang="nn-NO"/>
          </a:p>
        </p:txBody>
      </p:sp>
      <p:sp>
        <p:nvSpPr>
          <p:cNvPr id="5" name="Freeform 5"/>
          <p:cNvSpPr/>
          <p:nvPr/>
        </p:nvSpPr>
        <p:spPr>
          <a:xfrm>
            <a:off x="4429936" y="9217002"/>
            <a:ext cx="3987950" cy="1669450"/>
          </a:xfrm>
          <a:custGeom>
            <a:avLst/>
            <a:gdLst/>
            <a:ahLst/>
            <a:cxnLst/>
            <a:rect l="l" t="t" r="r" b="b"/>
            <a:pathLst>
              <a:path w="3987950" h="1669450">
                <a:moveTo>
                  <a:pt x="0" y="0"/>
                </a:moveTo>
                <a:lnTo>
                  <a:pt x="3987950" y="0"/>
                </a:lnTo>
                <a:lnTo>
                  <a:pt x="3987950" y="1669450"/>
                </a:lnTo>
                <a:lnTo>
                  <a:pt x="0" y="1669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n-NO"/>
          </a:p>
        </p:txBody>
      </p:sp>
      <p:sp>
        <p:nvSpPr>
          <p:cNvPr id="6" name="Freeform 6"/>
          <p:cNvSpPr/>
          <p:nvPr/>
        </p:nvSpPr>
        <p:spPr>
          <a:xfrm>
            <a:off x="-3528825" y="2156475"/>
            <a:ext cx="4410450" cy="7129750"/>
          </a:xfrm>
          <a:custGeom>
            <a:avLst/>
            <a:gdLst/>
            <a:ahLst/>
            <a:cxnLst/>
            <a:rect l="l" t="t" r="r" b="b"/>
            <a:pathLst>
              <a:path w="4410450" h="7129750">
                <a:moveTo>
                  <a:pt x="0" y="0"/>
                </a:moveTo>
                <a:lnTo>
                  <a:pt x="4410450" y="0"/>
                </a:lnTo>
                <a:lnTo>
                  <a:pt x="4410450" y="7129750"/>
                </a:lnTo>
                <a:lnTo>
                  <a:pt x="0" y="71297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n-NO"/>
          </a:p>
        </p:txBody>
      </p:sp>
      <p:sp>
        <p:nvSpPr>
          <p:cNvPr id="7" name="TextBox 7"/>
          <p:cNvSpPr txBox="1"/>
          <p:nvPr/>
        </p:nvSpPr>
        <p:spPr>
          <a:xfrm>
            <a:off x="1291484" y="1412580"/>
            <a:ext cx="14252805" cy="1095375"/>
          </a:xfrm>
          <a:prstGeom prst="rect">
            <a:avLst/>
          </a:prstGeom>
        </p:spPr>
        <p:txBody>
          <a:bodyPr lIns="0" tIns="0" rIns="0" bIns="0" rtlCol="0" anchor="t">
            <a:spAutoFit/>
          </a:bodyPr>
          <a:lstStyle/>
          <a:p>
            <a:pPr algn="l">
              <a:lnSpc>
                <a:spcPts val="8400"/>
              </a:lnSpc>
            </a:pPr>
            <a:r>
              <a:rPr lang="nn-NO" sz="7000" b="1" dirty="0">
                <a:solidFill>
                  <a:srgbClr val="5C4228"/>
                </a:solidFill>
                <a:latin typeface="Constantia" panose="02030602050306030303" pitchFamily="18" charset="0"/>
              </a:rPr>
              <a:t>Oppdrag 4. Det store spørsmålet </a:t>
            </a:r>
          </a:p>
        </p:txBody>
      </p:sp>
      <p:sp>
        <p:nvSpPr>
          <p:cNvPr id="8" name="Freeform 8"/>
          <p:cNvSpPr/>
          <p:nvPr/>
        </p:nvSpPr>
        <p:spPr>
          <a:xfrm>
            <a:off x="11169075" y="-997060"/>
            <a:ext cx="9776963" cy="3505015"/>
          </a:xfrm>
          <a:custGeom>
            <a:avLst/>
            <a:gdLst/>
            <a:ahLst/>
            <a:cxnLst/>
            <a:rect l="l" t="t" r="r" b="b"/>
            <a:pathLst>
              <a:path w="9776963" h="3505015">
                <a:moveTo>
                  <a:pt x="0" y="0"/>
                </a:moveTo>
                <a:lnTo>
                  <a:pt x="9776964" y="0"/>
                </a:lnTo>
                <a:lnTo>
                  <a:pt x="9776964" y="3505015"/>
                </a:lnTo>
                <a:lnTo>
                  <a:pt x="0" y="35050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n-NO"/>
          </a:p>
        </p:txBody>
      </p:sp>
      <p:sp>
        <p:nvSpPr>
          <p:cNvPr id="9" name="TextBox 9"/>
          <p:cNvSpPr txBox="1"/>
          <p:nvPr/>
        </p:nvSpPr>
        <p:spPr>
          <a:xfrm>
            <a:off x="1230192" y="2805526"/>
            <a:ext cx="10276008" cy="4493538"/>
          </a:xfrm>
          <a:prstGeom prst="rect">
            <a:avLst/>
          </a:prstGeom>
        </p:spPr>
        <p:txBody>
          <a:bodyPr wrap="square" lIns="0" tIns="0" rIns="0" bIns="0" rtlCol="0" anchor="t">
            <a:spAutoFit/>
          </a:bodyPr>
          <a:lstStyle/>
          <a:p>
            <a:r>
              <a:rPr lang="nn-NO" sz="3200" dirty="0">
                <a:solidFill>
                  <a:srgbClr val="000000"/>
                </a:solidFill>
                <a:latin typeface="Calibri" panose="020F0502020204030204" pitchFamily="34" charset="0"/>
                <a:cs typeface="Calibri" panose="020F0502020204030204" pitchFamily="34" charset="0"/>
              </a:rPr>
              <a:t>«Vil du gifte deg med meg?» I dette oppdraget skal de avgjere korleis frieriet blir gjennomført. Kven frir? Kva er ramma for frieriet, og kvar blir spørsmålet stilt? Heime ved frukostbordet? På ein fjelltopp eller i hagen? I Roma på ferie? Bruk fantasien og skriv ein tekst på om lag 200 ord der de skildrar frieriet frå synsvinkelen til hen som frir. Skriv forteljinga i notid, og byt mellom å skrive tankereferat og skildringar. Illustrer avsnittet med bilde av frieriet.  </a:t>
            </a:r>
          </a:p>
          <a:p>
            <a:pPr algn="l"/>
            <a:endParaRPr lang="nn-NO" sz="3600" dirty="0">
              <a:solidFill>
                <a:srgbClr val="000000"/>
              </a:solidFill>
              <a:latin typeface="Calibri" panose="020F0502020204030204" pitchFamily="34" charset="0"/>
              <a:cs typeface="Calibri" panose="020F0502020204030204" pitchFamily="34" charset="0"/>
            </a:endParaRPr>
          </a:p>
        </p:txBody>
      </p:sp>
      <p:sp>
        <p:nvSpPr>
          <p:cNvPr id="10" name="Freeform 10"/>
          <p:cNvSpPr/>
          <p:nvPr/>
        </p:nvSpPr>
        <p:spPr>
          <a:xfrm>
            <a:off x="10786742" y="2347275"/>
            <a:ext cx="7967479" cy="6938950"/>
          </a:xfrm>
          <a:custGeom>
            <a:avLst/>
            <a:gdLst/>
            <a:ahLst/>
            <a:cxnLst/>
            <a:rect l="l" t="t" r="r" b="b"/>
            <a:pathLst>
              <a:path w="7967479" h="6938950">
                <a:moveTo>
                  <a:pt x="0" y="0"/>
                </a:moveTo>
                <a:lnTo>
                  <a:pt x="7967479" y="0"/>
                </a:lnTo>
                <a:lnTo>
                  <a:pt x="7967479" y="6938950"/>
                </a:lnTo>
                <a:lnTo>
                  <a:pt x="0" y="69389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n-NO"/>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50" y="0"/>
            <a:ext cx="18288002" cy="10281980"/>
          </a:xfrm>
          <a:custGeom>
            <a:avLst/>
            <a:gdLst/>
            <a:ahLst/>
            <a:cxnLst/>
            <a:rect l="l" t="t" r="r" b="b"/>
            <a:pathLst>
              <a:path w="18288002" h="10281980">
                <a:moveTo>
                  <a:pt x="0" y="0"/>
                </a:moveTo>
                <a:lnTo>
                  <a:pt x="18288002" y="0"/>
                </a:lnTo>
                <a:lnTo>
                  <a:pt x="18288002" y="10281980"/>
                </a:lnTo>
                <a:lnTo>
                  <a:pt x="0" y="10281980"/>
                </a:lnTo>
                <a:lnTo>
                  <a:pt x="0" y="0"/>
                </a:lnTo>
                <a:close/>
              </a:path>
            </a:pathLst>
          </a:custGeom>
          <a:blipFill>
            <a:blip r:embed="rId3"/>
            <a:stretch>
              <a:fillRect/>
            </a:stretch>
          </a:blipFill>
        </p:spPr>
        <p:txBody>
          <a:bodyPr/>
          <a:lstStyle/>
          <a:p>
            <a:endParaRPr lang="nn-NO"/>
          </a:p>
        </p:txBody>
      </p:sp>
      <p:sp>
        <p:nvSpPr>
          <p:cNvPr id="5" name="Freeform 5"/>
          <p:cNvSpPr/>
          <p:nvPr/>
        </p:nvSpPr>
        <p:spPr>
          <a:xfrm>
            <a:off x="4429936" y="9217002"/>
            <a:ext cx="3987950" cy="1669450"/>
          </a:xfrm>
          <a:custGeom>
            <a:avLst/>
            <a:gdLst/>
            <a:ahLst/>
            <a:cxnLst/>
            <a:rect l="l" t="t" r="r" b="b"/>
            <a:pathLst>
              <a:path w="3987950" h="1669450">
                <a:moveTo>
                  <a:pt x="0" y="0"/>
                </a:moveTo>
                <a:lnTo>
                  <a:pt x="3987950" y="0"/>
                </a:lnTo>
                <a:lnTo>
                  <a:pt x="3987950" y="1669450"/>
                </a:lnTo>
                <a:lnTo>
                  <a:pt x="0" y="1669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n-NO"/>
          </a:p>
        </p:txBody>
      </p:sp>
      <p:sp>
        <p:nvSpPr>
          <p:cNvPr id="6" name="Freeform 6"/>
          <p:cNvSpPr/>
          <p:nvPr/>
        </p:nvSpPr>
        <p:spPr>
          <a:xfrm>
            <a:off x="-3528825" y="2156475"/>
            <a:ext cx="4410450" cy="7129750"/>
          </a:xfrm>
          <a:custGeom>
            <a:avLst/>
            <a:gdLst/>
            <a:ahLst/>
            <a:cxnLst/>
            <a:rect l="l" t="t" r="r" b="b"/>
            <a:pathLst>
              <a:path w="4410450" h="7129750">
                <a:moveTo>
                  <a:pt x="0" y="0"/>
                </a:moveTo>
                <a:lnTo>
                  <a:pt x="4410450" y="0"/>
                </a:lnTo>
                <a:lnTo>
                  <a:pt x="4410450" y="7129750"/>
                </a:lnTo>
                <a:lnTo>
                  <a:pt x="0" y="71297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n-NO"/>
          </a:p>
        </p:txBody>
      </p:sp>
      <p:sp>
        <p:nvSpPr>
          <p:cNvPr id="7" name="TextBox 7"/>
          <p:cNvSpPr txBox="1"/>
          <p:nvPr/>
        </p:nvSpPr>
        <p:spPr>
          <a:xfrm>
            <a:off x="1531423" y="1342619"/>
            <a:ext cx="11150128" cy="1095375"/>
          </a:xfrm>
          <a:prstGeom prst="rect">
            <a:avLst/>
          </a:prstGeom>
        </p:spPr>
        <p:txBody>
          <a:bodyPr lIns="0" tIns="0" rIns="0" bIns="0" rtlCol="0" anchor="t">
            <a:spAutoFit/>
          </a:bodyPr>
          <a:lstStyle/>
          <a:p>
            <a:pPr algn="l">
              <a:lnSpc>
                <a:spcPts val="8400"/>
              </a:lnSpc>
            </a:pPr>
            <a:r>
              <a:rPr lang="nn-NO" sz="7000" b="1" dirty="0">
                <a:solidFill>
                  <a:srgbClr val="5C4228"/>
                </a:solidFill>
                <a:latin typeface="Constantia" panose="02030602050306030303" pitchFamily="18" charset="0"/>
              </a:rPr>
              <a:t>Oppdrag 4. Lag budsjett</a:t>
            </a:r>
          </a:p>
        </p:txBody>
      </p:sp>
      <p:sp>
        <p:nvSpPr>
          <p:cNvPr id="8" name="Freeform 8"/>
          <p:cNvSpPr/>
          <p:nvPr/>
        </p:nvSpPr>
        <p:spPr>
          <a:xfrm>
            <a:off x="10418155" y="-997060"/>
            <a:ext cx="10527883" cy="3774217"/>
          </a:xfrm>
          <a:custGeom>
            <a:avLst/>
            <a:gdLst/>
            <a:ahLst/>
            <a:cxnLst/>
            <a:rect l="l" t="t" r="r" b="b"/>
            <a:pathLst>
              <a:path w="10527883" h="3774217">
                <a:moveTo>
                  <a:pt x="0" y="0"/>
                </a:moveTo>
                <a:lnTo>
                  <a:pt x="10527884" y="0"/>
                </a:lnTo>
                <a:lnTo>
                  <a:pt x="10527884" y="3774218"/>
                </a:lnTo>
                <a:lnTo>
                  <a:pt x="0" y="3774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n-NO"/>
          </a:p>
        </p:txBody>
      </p:sp>
      <p:sp>
        <p:nvSpPr>
          <p:cNvPr id="9" name="TextBox 9"/>
          <p:cNvSpPr txBox="1"/>
          <p:nvPr/>
        </p:nvSpPr>
        <p:spPr>
          <a:xfrm>
            <a:off x="1531423" y="2748583"/>
            <a:ext cx="10156611" cy="4555093"/>
          </a:xfrm>
          <a:prstGeom prst="rect">
            <a:avLst/>
          </a:prstGeom>
        </p:spPr>
        <p:txBody>
          <a:bodyPr lIns="0" tIns="0" rIns="0" bIns="0" rtlCol="0" anchor="t">
            <a:spAutoFit/>
          </a:bodyPr>
          <a:lstStyle/>
          <a:p>
            <a:r>
              <a:rPr lang="nn-NO" sz="3600" dirty="0">
                <a:solidFill>
                  <a:srgbClr val="000000"/>
                </a:solidFill>
                <a:latin typeface="+mj-lt"/>
              </a:rPr>
              <a:t> </a:t>
            </a:r>
          </a:p>
          <a:p>
            <a:r>
              <a:rPr lang="nn-NO" sz="3200" dirty="0">
                <a:solidFill>
                  <a:srgbClr val="000000"/>
                </a:solidFill>
                <a:latin typeface="+mj-lt"/>
              </a:rPr>
              <a:t>X svara ja på frieriet, og no er det på tide å starte å planleggje bryllaupet.  </a:t>
            </a:r>
          </a:p>
          <a:p>
            <a:r>
              <a:rPr lang="nn-NO" sz="3200" dirty="0">
                <a:solidFill>
                  <a:srgbClr val="000000"/>
                </a:solidFill>
                <a:latin typeface="+mj-lt"/>
              </a:rPr>
              <a:t> </a:t>
            </a:r>
          </a:p>
          <a:p>
            <a:r>
              <a:rPr lang="nn-NO" sz="3200" b="1" dirty="0">
                <a:solidFill>
                  <a:srgbClr val="000000"/>
                </a:solidFill>
                <a:latin typeface="+mj-lt"/>
              </a:rPr>
              <a:t>Oppgåve a) </a:t>
            </a:r>
            <a:r>
              <a:rPr lang="nn-NO" sz="3200" dirty="0">
                <a:solidFill>
                  <a:srgbClr val="000000"/>
                </a:solidFill>
                <a:latin typeface="+mj-lt"/>
              </a:rPr>
              <a:t>Før de startar arbeidet, må de lese </a:t>
            </a:r>
            <a:r>
              <a:rPr lang="nn-NO" sz="3200" u="sng" dirty="0">
                <a:solidFill>
                  <a:srgbClr val="000000"/>
                </a:solidFill>
                <a:latin typeface="+mj-lt"/>
                <a:hlinkClick r:id="rId10" tooltip="https://framtida.no/2023/09/20/yrket-mitt-bawer-19-har-planlagt-over-100-bryllaup"/>
              </a:rPr>
              <a:t>intervjuet med </a:t>
            </a:r>
            <a:r>
              <a:rPr lang="nn-NO" sz="3200" u="sng" dirty="0" err="1">
                <a:solidFill>
                  <a:srgbClr val="000000"/>
                </a:solidFill>
                <a:latin typeface="+mj-lt"/>
                <a:hlinkClick r:id="rId10" tooltip="https://framtida.no/2023/09/20/yrket-mitt-bawer-19-har-planlagt-over-100-bryllaup"/>
              </a:rPr>
              <a:t>Bawer</a:t>
            </a:r>
            <a:r>
              <a:rPr lang="nn-NO" sz="3200" dirty="0">
                <a:solidFill>
                  <a:srgbClr val="000000"/>
                </a:solidFill>
                <a:latin typeface="+mj-lt"/>
              </a:rPr>
              <a:t> på 19 år som jobbar som bryllaupsplanleggar. Skriv ned tipsa han kjem med i teksten, og bruk dei i planlegginga av bryllaupet. </a:t>
            </a:r>
          </a:p>
          <a:p>
            <a:pPr algn="l"/>
            <a:endParaRPr lang="nn-NO" sz="3600" dirty="0">
              <a:solidFill>
                <a:srgbClr val="000000"/>
              </a:solidFill>
              <a:latin typeface="+mj-lt"/>
            </a:endParaRPr>
          </a:p>
        </p:txBody>
      </p:sp>
      <p:sp>
        <p:nvSpPr>
          <p:cNvPr id="10" name="Freeform 10"/>
          <p:cNvSpPr/>
          <p:nvPr/>
        </p:nvSpPr>
        <p:spPr>
          <a:xfrm>
            <a:off x="12228755" y="2896551"/>
            <a:ext cx="4664105" cy="7989901"/>
          </a:xfrm>
          <a:custGeom>
            <a:avLst/>
            <a:gdLst/>
            <a:ahLst/>
            <a:cxnLst/>
            <a:rect l="l" t="t" r="r" b="b"/>
            <a:pathLst>
              <a:path w="4664105" h="7989901">
                <a:moveTo>
                  <a:pt x="0" y="0"/>
                </a:moveTo>
                <a:lnTo>
                  <a:pt x="4664105" y="0"/>
                </a:lnTo>
                <a:lnTo>
                  <a:pt x="4664105" y="7989901"/>
                </a:lnTo>
                <a:lnTo>
                  <a:pt x="0" y="7989901"/>
                </a:lnTo>
                <a:lnTo>
                  <a:pt x="0" y="0"/>
                </a:lnTo>
                <a:close/>
              </a:path>
            </a:pathLst>
          </a:custGeom>
          <a:blipFill>
            <a:blip r:embed="rId11"/>
            <a:stretch>
              <a:fillRect/>
            </a:stretch>
          </a:blipFill>
        </p:spPr>
        <p:txBody>
          <a:bodyPr/>
          <a:lstStyle/>
          <a:p>
            <a:endParaRPr lang="nn-NO"/>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4" y="2510"/>
            <a:ext cx="18288002" cy="10281980"/>
          </a:xfrm>
          <a:custGeom>
            <a:avLst/>
            <a:gdLst/>
            <a:ahLst/>
            <a:cxnLst/>
            <a:rect l="l" t="t" r="r" b="b"/>
            <a:pathLst>
              <a:path w="18288002" h="10281980">
                <a:moveTo>
                  <a:pt x="0" y="0"/>
                </a:moveTo>
                <a:lnTo>
                  <a:pt x="18288002" y="0"/>
                </a:lnTo>
                <a:lnTo>
                  <a:pt x="18288002" y="10281980"/>
                </a:lnTo>
                <a:lnTo>
                  <a:pt x="0" y="10281980"/>
                </a:lnTo>
                <a:lnTo>
                  <a:pt x="0" y="0"/>
                </a:lnTo>
                <a:close/>
              </a:path>
            </a:pathLst>
          </a:custGeom>
          <a:blipFill>
            <a:blip r:embed="rId3"/>
            <a:stretch>
              <a:fillRect/>
            </a:stretch>
          </a:blipFill>
        </p:spPr>
        <p:txBody>
          <a:bodyPr/>
          <a:lstStyle/>
          <a:p>
            <a:endParaRPr lang="nn-NO"/>
          </a:p>
        </p:txBody>
      </p:sp>
      <p:sp>
        <p:nvSpPr>
          <p:cNvPr id="5" name="Freeform 5"/>
          <p:cNvSpPr/>
          <p:nvPr/>
        </p:nvSpPr>
        <p:spPr>
          <a:xfrm>
            <a:off x="4429936" y="9217002"/>
            <a:ext cx="3987950" cy="1669450"/>
          </a:xfrm>
          <a:custGeom>
            <a:avLst/>
            <a:gdLst/>
            <a:ahLst/>
            <a:cxnLst/>
            <a:rect l="l" t="t" r="r" b="b"/>
            <a:pathLst>
              <a:path w="3987950" h="1669450">
                <a:moveTo>
                  <a:pt x="0" y="0"/>
                </a:moveTo>
                <a:lnTo>
                  <a:pt x="3987950" y="0"/>
                </a:lnTo>
                <a:lnTo>
                  <a:pt x="3987950" y="1669450"/>
                </a:lnTo>
                <a:lnTo>
                  <a:pt x="0" y="1669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n-NO"/>
          </a:p>
        </p:txBody>
      </p:sp>
      <p:sp>
        <p:nvSpPr>
          <p:cNvPr id="6" name="Freeform 6"/>
          <p:cNvSpPr/>
          <p:nvPr/>
        </p:nvSpPr>
        <p:spPr>
          <a:xfrm>
            <a:off x="-3528825" y="2156475"/>
            <a:ext cx="4410450" cy="7129750"/>
          </a:xfrm>
          <a:custGeom>
            <a:avLst/>
            <a:gdLst/>
            <a:ahLst/>
            <a:cxnLst/>
            <a:rect l="l" t="t" r="r" b="b"/>
            <a:pathLst>
              <a:path w="4410450" h="7129750">
                <a:moveTo>
                  <a:pt x="0" y="0"/>
                </a:moveTo>
                <a:lnTo>
                  <a:pt x="4410450" y="0"/>
                </a:lnTo>
                <a:lnTo>
                  <a:pt x="4410450" y="7129750"/>
                </a:lnTo>
                <a:lnTo>
                  <a:pt x="0" y="71297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n-NO"/>
          </a:p>
        </p:txBody>
      </p:sp>
      <p:sp>
        <p:nvSpPr>
          <p:cNvPr id="7" name="TextBox 7"/>
          <p:cNvSpPr txBox="1"/>
          <p:nvPr/>
        </p:nvSpPr>
        <p:spPr>
          <a:xfrm>
            <a:off x="1144643" y="1301391"/>
            <a:ext cx="11150128" cy="1095375"/>
          </a:xfrm>
          <a:prstGeom prst="rect">
            <a:avLst/>
          </a:prstGeom>
        </p:spPr>
        <p:txBody>
          <a:bodyPr lIns="0" tIns="0" rIns="0" bIns="0" rtlCol="0" anchor="t">
            <a:spAutoFit/>
          </a:bodyPr>
          <a:lstStyle/>
          <a:p>
            <a:pPr algn="l">
              <a:lnSpc>
                <a:spcPts val="8400"/>
              </a:lnSpc>
            </a:pPr>
            <a:r>
              <a:rPr lang="nn-NO" sz="7000" b="1" dirty="0">
                <a:solidFill>
                  <a:srgbClr val="5C4228"/>
                </a:solidFill>
                <a:latin typeface="Constantia" panose="02030602050306030303" pitchFamily="18" charset="0"/>
              </a:rPr>
              <a:t>Bryllaupsbudsjett</a:t>
            </a:r>
          </a:p>
        </p:txBody>
      </p:sp>
      <p:sp>
        <p:nvSpPr>
          <p:cNvPr id="8" name="Freeform 8"/>
          <p:cNvSpPr/>
          <p:nvPr/>
        </p:nvSpPr>
        <p:spPr>
          <a:xfrm>
            <a:off x="10418155" y="-997060"/>
            <a:ext cx="10527883" cy="3774217"/>
          </a:xfrm>
          <a:custGeom>
            <a:avLst/>
            <a:gdLst/>
            <a:ahLst/>
            <a:cxnLst/>
            <a:rect l="l" t="t" r="r" b="b"/>
            <a:pathLst>
              <a:path w="10527883" h="3774217">
                <a:moveTo>
                  <a:pt x="0" y="0"/>
                </a:moveTo>
                <a:lnTo>
                  <a:pt x="10527884" y="0"/>
                </a:lnTo>
                <a:lnTo>
                  <a:pt x="10527884" y="3774218"/>
                </a:lnTo>
                <a:lnTo>
                  <a:pt x="0" y="3774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n-NO"/>
          </a:p>
        </p:txBody>
      </p:sp>
      <p:sp>
        <p:nvSpPr>
          <p:cNvPr id="9" name="TextBox 9"/>
          <p:cNvSpPr txBox="1"/>
          <p:nvPr/>
        </p:nvSpPr>
        <p:spPr>
          <a:xfrm>
            <a:off x="1144643" y="2687689"/>
            <a:ext cx="10156611" cy="5047536"/>
          </a:xfrm>
          <a:prstGeom prst="rect">
            <a:avLst/>
          </a:prstGeom>
        </p:spPr>
        <p:txBody>
          <a:bodyPr lIns="0" tIns="0" rIns="0" bIns="0" rtlCol="0" anchor="t">
            <a:spAutoFit/>
          </a:bodyPr>
          <a:lstStyle/>
          <a:p>
            <a:r>
              <a:rPr lang="nn-NO" sz="3200" b="1" dirty="0">
                <a:solidFill>
                  <a:srgbClr val="000000"/>
                </a:solidFill>
                <a:latin typeface="+mj-lt"/>
              </a:rPr>
              <a:t>Oppgåve b) </a:t>
            </a:r>
            <a:r>
              <a:rPr lang="nn-NO" sz="3200" dirty="0">
                <a:solidFill>
                  <a:srgbClr val="000000"/>
                </a:solidFill>
                <a:latin typeface="+mj-lt"/>
              </a:rPr>
              <a:t>Det aller fyrste de må få oversikt over, er kor mykje pengar paret har til å bruke på bryllaupet. Ta utgangspunkt i yrka og stillingane til paret, og finn ut ca. kor mykje dei tener i jobbane sine. Avgjer om paret ønskjer seg eit lite eller stort bryllaup. Kva er fordelane ved å ha ei lita eller stor feiring? Må paret ta opp lån for å få råd til bryllaupet? Korleis skal dei finansiere festen? Samtal om spørsmåla før de set i gang med arbeidet. </a:t>
            </a:r>
          </a:p>
          <a:p>
            <a:r>
              <a:rPr lang="nn-NO" sz="2400" dirty="0">
                <a:solidFill>
                  <a:srgbClr val="000000"/>
                </a:solidFill>
                <a:latin typeface="+mj-lt"/>
              </a:rPr>
              <a:t> </a:t>
            </a:r>
          </a:p>
          <a:p>
            <a:r>
              <a:rPr lang="nn-NO" sz="2400" dirty="0">
                <a:solidFill>
                  <a:srgbClr val="000000"/>
                </a:solidFill>
                <a:latin typeface="+mj-lt"/>
              </a:rPr>
              <a:t> </a:t>
            </a:r>
          </a:p>
          <a:p>
            <a:pPr algn="l"/>
            <a:endParaRPr lang="nn-NO" sz="2400" dirty="0">
              <a:solidFill>
                <a:srgbClr val="000000"/>
              </a:solidFill>
              <a:latin typeface="+mj-lt"/>
            </a:endParaRPr>
          </a:p>
        </p:txBody>
      </p:sp>
      <p:sp>
        <p:nvSpPr>
          <p:cNvPr id="10" name="Freeform 10"/>
          <p:cNvSpPr/>
          <p:nvPr/>
        </p:nvSpPr>
        <p:spPr>
          <a:xfrm>
            <a:off x="12228755" y="2896551"/>
            <a:ext cx="4664105" cy="7989901"/>
          </a:xfrm>
          <a:custGeom>
            <a:avLst/>
            <a:gdLst/>
            <a:ahLst/>
            <a:cxnLst/>
            <a:rect l="l" t="t" r="r" b="b"/>
            <a:pathLst>
              <a:path w="4664105" h="7989901">
                <a:moveTo>
                  <a:pt x="0" y="0"/>
                </a:moveTo>
                <a:lnTo>
                  <a:pt x="4664105" y="0"/>
                </a:lnTo>
                <a:lnTo>
                  <a:pt x="4664105" y="7989901"/>
                </a:lnTo>
                <a:lnTo>
                  <a:pt x="0" y="7989901"/>
                </a:lnTo>
                <a:lnTo>
                  <a:pt x="0" y="0"/>
                </a:lnTo>
                <a:close/>
              </a:path>
            </a:pathLst>
          </a:custGeom>
          <a:blipFill>
            <a:blip r:embed="rId10"/>
            <a:stretch>
              <a:fillRect/>
            </a:stretch>
          </a:blipFill>
        </p:spPr>
        <p:txBody>
          <a:bodyPr/>
          <a:lstStyle/>
          <a:p>
            <a:endParaRPr lang="nn-NO"/>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4" y="2510"/>
            <a:ext cx="18288002" cy="10281980"/>
          </a:xfrm>
          <a:custGeom>
            <a:avLst/>
            <a:gdLst/>
            <a:ahLst/>
            <a:cxnLst/>
            <a:rect l="l" t="t" r="r" b="b"/>
            <a:pathLst>
              <a:path w="18288002" h="10281980">
                <a:moveTo>
                  <a:pt x="0" y="0"/>
                </a:moveTo>
                <a:lnTo>
                  <a:pt x="18288002" y="0"/>
                </a:lnTo>
                <a:lnTo>
                  <a:pt x="18288002" y="10281980"/>
                </a:lnTo>
                <a:lnTo>
                  <a:pt x="0" y="10281980"/>
                </a:lnTo>
                <a:lnTo>
                  <a:pt x="0" y="0"/>
                </a:lnTo>
                <a:close/>
              </a:path>
            </a:pathLst>
          </a:custGeom>
          <a:blipFill>
            <a:blip r:embed="rId3"/>
            <a:stretch>
              <a:fillRect/>
            </a:stretch>
          </a:blipFill>
        </p:spPr>
        <p:txBody>
          <a:bodyPr/>
          <a:lstStyle/>
          <a:p>
            <a:endParaRPr lang="nn-NO"/>
          </a:p>
        </p:txBody>
      </p:sp>
      <p:sp>
        <p:nvSpPr>
          <p:cNvPr id="5" name="Freeform 5"/>
          <p:cNvSpPr/>
          <p:nvPr/>
        </p:nvSpPr>
        <p:spPr>
          <a:xfrm>
            <a:off x="4429936" y="9217002"/>
            <a:ext cx="3987950" cy="1669450"/>
          </a:xfrm>
          <a:custGeom>
            <a:avLst/>
            <a:gdLst/>
            <a:ahLst/>
            <a:cxnLst/>
            <a:rect l="l" t="t" r="r" b="b"/>
            <a:pathLst>
              <a:path w="3987950" h="1669450">
                <a:moveTo>
                  <a:pt x="0" y="0"/>
                </a:moveTo>
                <a:lnTo>
                  <a:pt x="3987950" y="0"/>
                </a:lnTo>
                <a:lnTo>
                  <a:pt x="3987950" y="1669450"/>
                </a:lnTo>
                <a:lnTo>
                  <a:pt x="0" y="1669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n-NO"/>
          </a:p>
        </p:txBody>
      </p:sp>
      <p:sp>
        <p:nvSpPr>
          <p:cNvPr id="6" name="Freeform 6"/>
          <p:cNvSpPr/>
          <p:nvPr/>
        </p:nvSpPr>
        <p:spPr>
          <a:xfrm>
            <a:off x="-3528825" y="2156475"/>
            <a:ext cx="4410450" cy="7129750"/>
          </a:xfrm>
          <a:custGeom>
            <a:avLst/>
            <a:gdLst/>
            <a:ahLst/>
            <a:cxnLst/>
            <a:rect l="l" t="t" r="r" b="b"/>
            <a:pathLst>
              <a:path w="4410450" h="7129750">
                <a:moveTo>
                  <a:pt x="0" y="0"/>
                </a:moveTo>
                <a:lnTo>
                  <a:pt x="4410450" y="0"/>
                </a:lnTo>
                <a:lnTo>
                  <a:pt x="4410450" y="7129750"/>
                </a:lnTo>
                <a:lnTo>
                  <a:pt x="0" y="71297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n-NO"/>
          </a:p>
        </p:txBody>
      </p:sp>
      <p:sp>
        <p:nvSpPr>
          <p:cNvPr id="7" name="TextBox 7"/>
          <p:cNvSpPr txBox="1"/>
          <p:nvPr/>
        </p:nvSpPr>
        <p:spPr>
          <a:xfrm>
            <a:off x="1531423" y="1342619"/>
            <a:ext cx="11150128" cy="1095375"/>
          </a:xfrm>
          <a:prstGeom prst="rect">
            <a:avLst/>
          </a:prstGeom>
        </p:spPr>
        <p:txBody>
          <a:bodyPr lIns="0" tIns="0" rIns="0" bIns="0" rtlCol="0" anchor="t">
            <a:spAutoFit/>
          </a:bodyPr>
          <a:lstStyle/>
          <a:p>
            <a:pPr algn="l">
              <a:lnSpc>
                <a:spcPts val="8400"/>
              </a:lnSpc>
            </a:pPr>
            <a:r>
              <a:rPr lang="nn-NO" sz="7000" b="1" dirty="0">
                <a:solidFill>
                  <a:srgbClr val="5C4228"/>
                </a:solidFill>
                <a:latin typeface="Constantia" panose="02030602050306030303" pitchFamily="18" charset="0"/>
              </a:rPr>
              <a:t>Bryllaupsbudsjett</a:t>
            </a:r>
          </a:p>
        </p:txBody>
      </p:sp>
      <p:sp>
        <p:nvSpPr>
          <p:cNvPr id="8" name="Freeform 8"/>
          <p:cNvSpPr/>
          <p:nvPr/>
        </p:nvSpPr>
        <p:spPr>
          <a:xfrm>
            <a:off x="10418155" y="-997060"/>
            <a:ext cx="10527883" cy="3774217"/>
          </a:xfrm>
          <a:custGeom>
            <a:avLst/>
            <a:gdLst/>
            <a:ahLst/>
            <a:cxnLst/>
            <a:rect l="l" t="t" r="r" b="b"/>
            <a:pathLst>
              <a:path w="10527883" h="3774217">
                <a:moveTo>
                  <a:pt x="0" y="0"/>
                </a:moveTo>
                <a:lnTo>
                  <a:pt x="10527884" y="0"/>
                </a:lnTo>
                <a:lnTo>
                  <a:pt x="10527884" y="3774218"/>
                </a:lnTo>
                <a:lnTo>
                  <a:pt x="0" y="3774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n-NO"/>
          </a:p>
        </p:txBody>
      </p:sp>
      <p:sp>
        <p:nvSpPr>
          <p:cNvPr id="9" name="TextBox 9"/>
          <p:cNvSpPr txBox="1"/>
          <p:nvPr/>
        </p:nvSpPr>
        <p:spPr>
          <a:xfrm>
            <a:off x="1476884" y="2463754"/>
            <a:ext cx="10156611" cy="5539978"/>
          </a:xfrm>
          <a:prstGeom prst="rect">
            <a:avLst/>
          </a:prstGeom>
        </p:spPr>
        <p:txBody>
          <a:bodyPr lIns="0" tIns="0" rIns="0" bIns="0" rtlCol="0" anchor="t">
            <a:spAutoFit/>
          </a:bodyPr>
          <a:lstStyle/>
          <a:p>
            <a:r>
              <a:rPr lang="nn-NO" dirty="0">
                <a:solidFill>
                  <a:srgbClr val="000000"/>
                </a:solidFill>
                <a:latin typeface="+mj-lt"/>
              </a:rPr>
              <a:t> </a:t>
            </a:r>
            <a:r>
              <a:rPr lang="nn-NO" sz="2800" dirty="0">
                <a:solidFill>
                  <a:srgbClr val="000000"/>
                </a:solidFill>
                <a:latin typeface="+mj-lt"/>
              </a:rPr>
              <a:t>Denne leseteksten kan gje dykk inspirasjon til å planlegge bryllaupet: </a:t>
            </a:r>
            <a:r>
              <a:rPr lang="nn-NO" sz="2800" u="sng" dirty="0">
                <a:solidFill>
                  <a:srgbClr val="000000"/>
                </a:solidFill>
                <a:latin typeface="+mj-lt"/>
                <a:hlinkClick r:id="rId10" tooltip="https://www.nrk.no/nordland/bryllaupstrend_-fleire-vil-ha-store-bryllaup-og-gjerne-bryllaup-i-utlandet-1.16451950"/>
              </a:rPr>
              <a:t>Anja og Björn gjekk «all inn» på bryllaupet – det er det ikkje alle som gjer.</a:t>
            </a:r>
            <a:r>
              <a:rPr lang="nn-NO" sz="2800" dirty="0">
                <a:solidFill>
                  <a:srgbClr val="000000"/>
                </a:solidFill>
                <a:latin typeface="+mj-lt"/>
              </a:rPr>
              <a:t> </a:t>
            </a:r>
          </a:p>
          <a:p>
            <a:r>
              <a:rPr lang="nn-NO" sz="2800" dirty="0">
                <a:solidFill>
                  <a:srgbClr val="000000"/>
                </a:solidFill>
                <a:latin typeface="+mj-lt"/>
              </a:rPr>
              <a:t> </a:t>
            </a:r>
          </a:p>
          <a:p>
            <a:r>
              <a:rPr lang="nn-NO" sz="2800" dirty="0">
                <a:solidFill>
                  <a:srgbClr val="000000"/>
                </a:solidFill>
                <a:latin typeface="+mj-lt"/>
              </a:rPr>
              <a:t>Lag ein lysbildeserie som de kallar Bryllaupsbudsjett. Presenter deretter kostnadsramma for bryllaupet og om paret skal ha eit stort eller lite bryllaup. Lag og presenter eit budsjett som viser utgiftspostane for bryllaupet. Her er det lurt å søkje opp prisar på ulike hotell, forsamlingshus, cateringstenester, menyar, brudekjolar, bryllaupsdress, osb. Det er viktig at budsjettet er så realistisk som mogleg. Skriv også ein e-post til eit firma som leiger ut bryllaupslokale, og be om diverse opplysingar.  </a:t>
            </a:r>
            <a:endParaRPr lang="nn-NO" sz="3600" dirty="0">
              <a:solidFill>
                <a:srgbClr val="000000"/>
              </a:solidFill>
              <a:latin typeface="+mj-lt"/>
            </a:endParaRPr>
          </a:p>
          <a:p>
            <a:pPr algn="l"/>
            <a:endParaRPr lang="nn-NO" sz="2400" dirty="0">
              <a:solidFill>
                <a:srgbClr val="000000"/>
              </a:solidFill>
              <a:latin typeface="+mj-lt"/>
            </a:endParaRPr>
          </a:p>
        </p:txBody>
      </p:sp>
      <p:sp>
        <p:nvSpPr>
          <p:cNvPr id="10" name="Freeform 10"/>
          <p:cNvSpPr/>
          <p:nvPr/>
        </p:nvSpPr>
        <p:spPr>
          <a:xfrm>
            <a:off x="12228755" y="2896551"/>
            <a:ext cx="4664105" cy="7989901"/>
          </a:xfrm>
          <a:custGeom>
            <a:avLst/>
            <a:gdLst/>
            <a:ahLst/>
            <a:cxnLst/>
            <a:rect l="l" t="t" r="r" b="b"/>
            <a:pathLst>
              <a:path w="4664105" h="7989901">
                <a:moveTo>
                  <a:pt x="0" y="0"/>
                </a:moveTo>
                <a:lnTo>
                  <a:pt x="4664105" y="0"/>
                </a:lnTo>
                <a:lnTo>
                  <a:pt x="4664105" y="7989901"/>
                </a:lnTo>
                <a:lnTo>
                  <a:pt x="0" y="7989901"/>
                </a:lnTo>
                <a:lnTo>
                  <a:pt x="0" y="0"/>
                </a:lnTo>
                <a:close/>
              </a:path>
            </a:pathLst>
          </a:custGeom>
          <a:blipFill>
            <a:blip r:embed="rId11"/>
            <a:stretch>
              <a:fillRect/>
            </a:stretch>
          </a:blipFill>
        </p:spPr>
        <p:txBody>
          <a:bodyPr/>
          <a:lstStyle/>
          <a:p>
            <a:endParaRPr lang="nn-NO"/>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4" y="2510"/>
            <a:ext cx="18288002" cy="10281980"/>
          </a:xfrm>
          <a:custGeom>
            <a:avLst/>
            <a:gdLst/>
            <a:ahLst/>
            <a:cxnLst/>
            <a:rect l="l" t="t" r="r" b="b"/>
            <a:pathLst>
              <a:path w="18288002" h="10281980">
                <a:moveTo>
                  <a:pt x="0" y="0"/>
                </a:moveTo>
                <a:lnTo>
                  <a:pt x="18288002" y="0"/>
                </a:lnTo>
                <a:lnTo>
                  <a:pt x="18288002" y="10281980"/>
                </a:lnTo>
                <a:lnTo>
                  <a:pt x="0" y="10281980"/>
                </a:lnTo>
                <a:lnTo>
                  <a:pt x="0" y="0"/>
                </a:lnTo>
                <a:close/>
              </a:path>
            </a:pathLst>
          </a:custGeom>
          <a:blipFill>
            <a:blip r:embed="rId3"/>
            <a:stretch>
              <a:fillRect/>
            </a:stretch>
          </a:blipFill>
        </p:spPr>
        <p:txBody>
          <a:bodyPr/>
          <a:lstStyle/>
          <a:p>
            <a:endParaRPr lang="nn-NO"/>
          </a:p>
        </p:txBody>
      </p:sp>
      <p:sp>
        <p:nvSpPr>
          <p:cNvPr id="5" name="Freeform 5"/>
          <p:cNvSpPr/>
          <p:nvPr/>
        </p:nvSpPr>
        <p:spPr>
          <a:xfrm>
            <a:off x="4429936" y="9217002"/>
            <a:ext cx="3987950" cy="1669450"/>
          </a:xfrm>
          <a:custGeom>
            <a:avLst/>
            <a:gdLst/>
            <a:ahLst/>
            <a:cxnLst/>
            <a:rect l="l" t="t" r="r" b="b"/>
            <a:pathLst>
              <a:path w="3987950" h="1669450">
                <a:moveTo>
                  <a:pt x="0" y="0"/>
                </a:moveTo>
                <a:lnTo>
                  <a:pt x="3987950" y="0"/>
                </a:lnTo>
                <a:lnTo>
                  <a:pt x="3987950" y="1669450"/>
                </a:lnTo>
                <a:lnTo>
                  <a:pt x="0" y="1669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n-NO"/>
          </a:p>
        </p:txBody>
      </p:sp>
      <p:sp>
        <p:nvSpPr>
          <p:cNvPr id="6" name="Freeform 6"/>
          <p:cNvSpPr/>
          <p:nvPr/>
        </p:nvSpPr>
        <p:spPr>
          <a:xfrm>
            <a:off x="-3528825" y="2156475"/>
            <a:ext cx="4410450" cy="7129750"/>
          </a:xfrm>
          <a:custGeom>
            <a:avLst/>
            <a:gdLst/>
            <a:ahLst/>
            <a:cxnLst/>
            <a:rect l="l" t="t" r="r" b="b"/>
            <a:pathLst>
              <a:path w="4410450" h="7129750">
                <a:moveTo>
                  <a:pt x="0" y="0"/>
                </a:moveTo>
                <a:lnTo>
                  <a:pt x="4410450" y="0"/>
                </a:lnTo>
                <a:lnTo>
                  <a:pt x="4410450" y="7129750"/>
                </a:lnTo>
                <a:lnTo>
                  <a:pt x="0" y="71297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n-NO"/>
          </a:p>
        </p:txBody>
      </p:sp>
      <p:sp>
        <p:nvSpPr>
          <p:cNvPr id="7" name="TextBox 7"/>
          <p:cNvSpPr txBox="1"/>
          <p:nvPr/>
        </p:nvSpPr>
        <p:spPr>
          <a:xfrm>
            <a:off x="1531423" y="990600"/>
            <a:ext cx="11933328" cy="1077218"/>
          </a:xfrm>
          <a:prstGeom prst="rect">
            <a:avLst/>
          </a:prstGeom>
        </p:spPr>
        <p:txBody>
          <a:bodyPr lIns="0" tIns="0" rIns="0" bIns="0" rtlCol="0" anchor="t">
            <a:spAutoFit/>
          </a:bodyPr>
          <a:lstStyle/>
          <a:p>
            <a:pPr algn="l">
              <a:lnSpc>
                <a:spcPts val="8400"/>
              </a:lnSpc>
            </a:pPr>
            <a:r>
              <a:rPr lang="nn-NO" sz="7000" b="1" dirty="0">
                <a:solidFill>
                  <a:srgbClr val="5C4228"/>
                </a:solidFill>
                <a:latin typeface="Constantia" panose="02030602050306030303" pitchFamily="18" charset="0"/>
              </a:rPr>
              <a:t>Oppdrag 5. Livssyn og vigsel </a:t>
            </a:r>
          </a:p>
        </p:txBody>
      </p:sp>
      <p:sp>
        <p:nvSpPr>
          <p:cNvPr id="8" name="Freeform 8"/>
          <p:cNvSpPr/>
          <p:nvPr/>
        </p:nvSpPr>
        <p:spPr>
          <a:xfrm>
            <a:off x="10530748" y="-1333500"/>
            <a:ext cx="10527883" cy="3774217"/>
          </a:xfrm>
          <a:custGeom>
            <a:avLst/>
            <a:gdLst/>
            <a:ahLst/>
            <a:cxnLst/>
            <a:rect l="l" t="t" r="r" b="b"/>
            <a:pathLst>
              <a:path w="10527883" h="3774217">
                <a:moveTo>
                  <a:pt x="0" y="0"/>
                </a:moveTo>
                <a:lnTo>
                  <a:pt x="10527884" y="0"/>
                </a:lnTo>
                <a:lnTo>
                  <a:pt x="10527884" y="3774218"/>
                </a:lnTo>
                <a:lnTo>
                  <a:pt x="0" y="3774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n-NO"/>
          </a:p>
        </p:txBody>
      </p:sp>
      <p:sp>
        <p:nvSpPr>
          <p:cNvPr id="9" name="Freeform 9"/>
          <p:cNvSpPr/>
          <p:nvPr/>
        </p:nvSpPr>
        <p:spPr>
          <a:xfrm>
            <a:off x="12506706" y="1755462"/>
            <a:ext cx="4752594" cy="8229600"/>
          </a:xfrm>
          <a:custGeom>
            <a:avLst/>
            <a:gdLst/>
            <a:ahLst/>
            <a:cxnLst/>
            <a:rect l="l" t="t" r="r" b="b"/>
            <a:pathLst>
              <a:path w="4752594" h="8229600">
                <a:moveTo>
                  <a:pt x="0" y="0"/>
                </a:moveTo>
                <a:lnTo>
                  <a:pt x="4752594" y="0"/>
                </a:lnTo>
                <a:lnTo>
                  <a:pt x="4752594" y="8229600"/>
                </a:lnTo>
                <a:lnTo>
                  <a:pt x="0" y="8229600"/>
                </a:lnTo>
                <a:lnTo>
                  <a:pt x="0" y="0"/>
                </a:lnTo>
                <a:close/>
              </a:path>
            </a:pathLst>
          </a:custGeom>
          <a:blipFill>
            <a:blip r:embed="rId10"/>
            <a:stretch>
              <a:fillRect/>
            </a:stretch>
          </a:blipFill>
        </p:spPr>
        <p:txBody>
          <a:bodyPr/>
          <a:lstStyle/>
          <a:p>
            <a:endParaRPr lang="nn-NO"/>
          </a:p>
        </p:txBody>
      </p:sp>
      <p:sp>
        <p:nvSpPr>
          <p:cNvPr id="10" name="TextBox 10"/>
          <p:cNvSpPr txBox="1"/>
          <p:nvPr/>
        </p:nvSpPr>
        <p:spPr>
          <a:xfrm>
            <a:off x="1531423" y="1944229"/>
            <a:ext cx="10021057" cy="5216813"/>
          </a:xfrm>
          <a:prstGeom prst="rect">
            <a:avLst/>
          </a:prstGeom>
        </p:spPr>
        <p:txBody>
          <a:bodyPr lIns="0" tIns="0" rIns="0" bIns="0" rtlCol="0" anchor="t">
            <a:spAutoFit/>
          </a:bodyPr>
          <a:lstStyle/>
          <a:p>
            <a:endParaRPr lang="nn-NO" dirty="0">
              <a:latin typeface="+mj-lt"/>
            </a:endParaRPr>
          </a:p>
          <a:p>
            <a:r>
              <a:rPr lang="nn-NO" sz="3200" dirty="0">
                <a:solidFill>
                  <a:srgbClr val="000000"/>
                </a:solidFill>
                <a:latin typeface="+mj-lt"/>
              </a:rPr>
              <a:t>Når ein skal gifte seg, speler livssynet inn. Korleis planlegge eit bryllaup der den eine parten er muslim og den andre livssynshumanist? Samtal i gruppa om bakgrunnen og livssyna til paret som skal gifte seg. Korleis kan de planlegge ein vigsel som begge partane og familiane er komfortable med? Søk opp informasjon om vigselritualet de ønskjer at paret skal gjennomføre, og lag ein plan for vigsla. Finn ut kvar vigsla skal </a:t>
            </a:r>
            <a:r>
              <a:rPr lang="nn-NO" sz="3200" dirty="0" err="1">
                <a:solidFill>
                  <a:srgbClr val="000000"/>
                </a:solidFill>
                <a:latin typeface="+mj-lt"/>
              </a:rPr>
              <a:t>føregå</a:t>
            </a:r>
            <a:r>
              <a:rPr lang="nn-NO" sz="3200" dirty="0">
                <a:solidFill>
                  <a:srgbClr val="000000"/>
                </a:solidFill>
                <a:latin typeface="+mj-lt"/>
              </a:rPr>
              <a:t> og korleis ho skal vere bygd opp. Tenk også på kva årstid det er.</a:t>
            </a:r>
          </a:p>
          <a:p>
            <a:pPr algn="l"/>
            <a:endParaRPr lang="nn-NO" sz="3300" dirty="0">
              <a:solidFill>
                <a:srgbClr val="000000"/>
              </a:solidFill>
              <a:latin typeface="+mj-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4" y="2510"/>
            <a:ext cx="18288002" cy="10281980"/>
          </a:xfrm>
          <a:custGeom>
            <a:avLst/>
            <a:gdLst/>
            <a:ahLst/>
            <a:cxnLst/>
            <a:rect l="l" t="t" r="r" b="b"/>
            <a:pathLst>
              <a:path w="18288002" h="10281980">
                <a:moveTo>
                  <a:pt x="0" y="0"/>
                </a:moveTo>
                <a:lnTo>
                  <a:pt x="18288002" y="0"/>
                </a:lnTo>
                <a:lnTo>
                  <a:pt x="18288002" y="10281980"/>
                </a:lnTo>
                <a:lnTo>
                  <a:pt x="0" y="10281980"/>
                </a:lnTo>
                <a:lnTo>
                  <a:pt x="0" y="0"/>
                </a:lnTo>
                <a:close/>
              </a:path>
            </a:pathLst>
          </a:custGeom>
          <a:blipFill>
            <a:blip r:embed="rId3"/>
            <a:stretch>
              <a:fillRect/>
            </a:stretch>
          </a:blipFill>
        </p:spPr>
        <p:txBody>
          <a:bodyPr/>
          <a:lstStyle/>
          <a:p>
            <a:endParaRPr lang="nn-NO"/>
          </a:p>
        </p:txBody>
      </p:sp>
      <p:sp>
        <p:nvSpPr>
          <p:cNvPr id="5" name="Freeform 5"/>
          <p:cNvSpPr/>
          <p:nvPr/>
        </p:nvSpPr>
        <p:spPr>
          <a:xfrm>
            <a:off x="4429936" y="9217002"/>
            <a:ext cx="3987950" cy="1669450"/>
          </a:xfrm>
          <a:custGeom>
            <a:avLst/>
            <a:gdLst/>
            <a:ahLst/>
            <a:cxnLst/>
            <a:rect l="l" t="t" r="r" b="b"/>
            <a:pathLst>
              <a:path w="3987950" h="1669450">
                <a:moveTo>
                  <a:pt x="0" y="0"/>
                </a:moveTo>
                <a:lnTo>
                  <a:pt x="3987950" y="0"/>
                </a:lnTo>
                <a:lnTo>
                  <a:pt x="3987950" y="1669450"/>
                </a:lnTo>
                <a:lnTo>
                  <a:pt x="0" y="1669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n-NO"/>
          </a:p>
        </p:txBody>
      </p:sp>
      <p:sp>
        <p:nvSpPr>
          <p:cNvPr id="6" name="Freeform 6"/>
          <p:cNvSpPr/>
          <p:nvPr/>
        </p:nvSpPr>
        <p:spPr>
          <a:xfrm>
            <a:off x="-3528825" y="2156475"/>
            <a:ext cx="4410450" cy="7129750"/>
          </a:xfrm>
          <a:custGeom>
            <a:avLst/>
            <a:gdLst/>
            <a:ahLst/>
            <a:cxnLst/>
            <a:rect l="l" t="t" r="r" b="b"/>
            <a:pathLst>
              <a:path w="4410450" h="7129750">
                <a:moveTo>
                  <a:pt x="0" y="0"/>
                </a:moveTo>
                <a:lnTo>
                  <a:pt x="4410450" y="0"/>
                </a:lnTo>
                <a:lnTo>
                  <a:pt x="4410450" y="7129750"/>
                </a:lnTo>
                <a:lnTo>
                  <a:pt x="0" y="71297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n-NO"/>
          </a:p>
        </p:txBody>
      </p:sp>
      <p:sp>
        <p:nvSpPr>
          <p:cNvPr id="7" name="TextBox 7"/>
          <p:cNvSpPr txBox="1"/>
          <p:nvPr/>
        </p:nvSpPr>
        <p:spPr>
          <a:xfrm>
            <a:off x="1531423" y="990600"/>
            <a:ext cx="11933328" cy="2152650"/>
          </a:xfrm>
          <a:prstGeom prst="rect">
            <a:avLst/>
          </a:prstGeom>
        </p:spPr>
        <p:txBody>
          <a:bodyPr lIns="0" tIns="0" rIns="0" bIns="0" rtlCol="0" anchor="t">
            <a:spAutoFit/>
          </a:bodyPr>
          <a:lstStyle/>
          <a:p>
            <a:pPr algn="l">
              <a:lnSpc>
                <a:spcPts val="8400"/>
              </a:lnSpc>
            </a:pPr>
            <a:r>
              <a:rPr lang="nn-NO" sz="7000" b="1" dirty="0">
                <a:solidFill>
                  <a:srgbClr val="5C4228"/>
                </a:solidFill>
                <a:latin typeface="Constantia" panose="02030602050306030303" pitchFamily="18" charset="0"/>
              </a:rPr>
              <a:t>Lag ei innbyding og eit vigselhefte </a:t>
            </a:r>
          </a:p>
        </p:txBody>
      </p:sp>
      <p:sp>
        <p:nvSpPr>
          <p:cNvPr id="8" name="Freeform 8"/>
          <p:cNvSpPr/>
          <p:nvPr/>
        </p:nvSpPr>
        <p:spPr>
          <a:xfrm>
            <a:off x="10418155" y="-997060"/>
            <a:ext cx="10527883" cy="3774217"/>
          </a:xfrm>
          <a:custGeom>
            <a:avLst/>
            <a:gdLst/>
            <a:ahLst/>
            <a:cxnLst/>
            <a:rect l="l" t="t" r="r" b="b"/>
            <a:pathLst>
              <a:path w="10527883" h="3774217">
                <a:moveTo>
                  <a:pt x="0" y="0"/>
                </a:moveTo>
                <a:lnTo>
                  <a:pt x="10527884" y="0"/>
                </a:lnTo>
                <a:lnTo>
                  <a:pt x="10527884" y="3774218"/>
                </a:lnTo>
                <a:lnTo>
                  <a:pt x="0" y="3774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n-NO"/>
          </a:p>
        </p:txBody>
      </p:sp>
      <p:sp>
        <p:nvSpPr>
          <p:cNvPr id="9" name="Freeform 9"/>
          <p:cNvSpPr/>
          <p:nvPr/>
        </p:nvSpPr>
        <p:spPr>
          <a:xfrm>
            <a:off x="13802536" y="5884876"/>
            <a:ext cx="3989760" cy="4166851"/>
          </a:xfrm>
          <a:custGeom>
            <a:avLst/>
            <a:gdLst/>
            <a:ahLst/>
            <a:cxnLst/>
            <a:rect l="l" t="t" r="r" b="b"/>
            <a:pathLst>
              <a:path w="3989760" h="4166851">
                <a:moveTo>
                  <a:pt x="0" y="0"/>
                </a:moveTo>
                <a:lnTo>
                  <a:pt x="3989760" y="0"/>
                </a:lnTo>
                <a:lnTo>
                  <a:pt x="3989760" y="4166851"/>
                </a:lnTo>
                <a:lnTo>
                  <a:pt x="0" y="4166851"/>
                </a:lnTo>
                <a:lnTo>
                  <a:pt x="0" y="0"/>
                </a:lnTo>
                <a:close/>
              </a:path>
            </a:pathLst>
          </a:custGeom>
          <a:blipFill>
            <a:blip r:embed="rId10"/>
            <a:stretch>
              <a:fillRect/>
            </a:stretch>
          </a:blipFill>
        </p:spPr>
        <p:txBody>
          <a:bodyPr/>
          <a:lstStyle/>
          <a:p>
            <a:endParaRPr lang="nn-NO"/>
          </a:p>
        </p:txBody>
      </p:sp>
      <p:sp>
        <p:nvSpPr>
          <p:cNvPr id="10" name="TextBox 10"/>
          <p:cNvSpPr txBox="1"/>
          <p:nvPr/>
        </p:nvSpPr>
        <p:spPr>
          <a:xfrm>
            <a:off x="1531423" y="3391386"/>
            <a:ext cx="14931118" cy="6617196"/>
          </a:xfrm>
          <a:prstGeom prst="rect">
            <a:avLst/>
          </a:prstGeom>
        </p:spPr>
        <p:txBody>
          <a:bodyPr lIns="0" tIns="0" rIns="0" bIns="0" rtlCol="0" anchor="t">
            <a:spAutoFit/>
          </a:bodyPr>
          <a:lstStyle/>
          <a:p>
            <a:pPr>
              <a:lnSpc>
                <a:spcPts val="4320"/>
              </a:lnSpc>
            </a:pPr>
            <a:r>
              <a:rPr lang="nn-NO" sz="3200" dirty="0">
                <a:solidFill>
                  <a:srgbClr val="000000"/>
                </a:solidFill>
                <a:latin typeface="+mj-lt"/>
              </a:rPr>
              <a:t>Uansett kvar vigsla blir gjennomført, må de lage ei innbyding og eit detaljert vigselhefte. Vigselhefta får gjestane levert ut når dei kjem til lokalet, og der må det stå:  </a:t>
            </a:r>
          </a:p>
          <a:p>
            <a:pPr marL="777240" lvl="1" indent="-388620">
              <a:lnSpc>
                <a:spcPts val="4320"/>
              </a:lnSpc>
              <a:buFont typeface="Arial"/>
              <a:buChar char="•"/>
            </a:pPr>
            <a:r>
              <a:rPr lang="nn-NO" sz="3200" dirty="0">
                <a:solidFill>
                  <a:srgbClr val="000000"/>
                </a:solidFill>
                <a:latin typeface="+mj-lt"/>
              </a:rPr>
              <a:t>Inngangsmusikk. I kyrkjebryllaup er det til dømes vanleg med ein inngangsmarsj. Søk etter musikk på Spotify som kan passe </a:t>
            </a:r>
          </a:p>
          <a:p>
            <a:pPr marL="777240" lvl="1" indent="-388620">
              <a:lnSpc>
                <a:spcPts val="4320"/>
              </a:lnSpc>
              <a:buFont typeface="Arial"/>
              <a:buChar char="•"/>
            </a:pPr>
            <a:r>
              <a:rPr lang="nn-NO" sz="3200" dirty="0">
                <a:solidFill>
                  <a:srgbClr val="000000"/>
                </a:solidFill>
                <a:latin typeface="+mj-lt"/>
              </a:rPr>
              <a:t>Eit nynorsk dikt som skal lesast opp </a:t>
            </a:r>
          </a:p>
          <a:p>
            <a:pPr marL="777240" lvl="1" indent="-388620">
              <a:lnSpc>
                <a:spcPts val="4320"/>
              </a:lnSpc>
              <a:buFont typeface="Arial"/>
              <a:buChar char="•"/>
            </a:pPr>
            <a:r>
              <a:rPr lang="nn-NO" sz="3200" dirty="0">
                <a:solidFill>
                  <a:srgbClr val="000000"/>
                </a:solidFill>
                <a:latin typeface="+mj-lt"/>
              </a:rPr>
              <a:t>Ein nynorsk song som skal spelast av under vigsla </a:t>
            </a:r>
          </a:p>
          <a:p>
            <a:pPr marL="777240" lvl="1" indent="-388620">
              <a:lnSpc>
                <a:spcPts val="4320"/>
              </a:lnSpc>
              <a:buFont typeface="Arial"/>
              <a:buChar char="•"/>
            </a:pPr>
            <a:r>
              <a:rPr lang="nn-NO" sz="3200" dirty="0">
                <a:solidFill>
                  <a:srgbClr val="000000"/>
                </a:solidFill>
                <a:latin typeface="+mj-lt"/>
              </a:rPr>
              <a:t>Ein personleg tale av hen som leiar vigsla </a:t>
            </a:r>
          </a:p>
          <a:p>
            <a:pPr marL="777240" lvl="1" indent="-388620">
              <a:lnSpc>
                <a:spcPts val="4320"/>
              </a:lnSpc>
              <a:buFont typeface="Arial"/>
              <a:buChar char="•"/>
            </a:pPr>
            <a:r>
              <a:rPr lang="nn-NO" sz="3200" dirty="0">
                <a:solidFill>
                  <a:srgbClr val="000000"/>
                </a:solidFill>
                <a:latin typeface="+mj-lt"/>
              </a:rPr>
              <a:t>Vigselhandlinga </a:t>
            </a:r>
          </a:p>
          <a:p>
            <a:pPr marL="777240" lvl="1" indent="-388620">
              <a:lnSpc>
                <a:spcPts val="4320"/>
              </a:lnSpc>
              <a:buFont typeface="Arial"/>
              <a:buChar char="•"/>
            </a:pPr>
            <a:r>
              <a:rPr lang="nn-NO" sz="3200" dirty="0">
                <a:solidFill>
                  <a:srgbClr val="000000"/>
                </a:solidFill>
                <a:latin typeface="+mj-lt"/>
              </a:rPr>
              <a:t>Utmarsj. Finn musikk som kan passe, på Spotify. </a:t>
            </a:r>
          </a:p>
          <a:p>
            <a:pPr>
              <a:lnSpc>
                <a:spcPts val="4320"/>
              </a:lnSpc>
            </a:pPr>
            <a:r>
              <a:rPr lang="nn-NO" sz="3600" dirty="0">
                <a:solidFill>
                  <a:srgbClr val="000000"/>
                </a:solidFill>
                <a:latin typeface="+mj-lt"/>
              </a:rPr>
              <a:t> </a:t>
            </a:r>
          </a:p>
          <a:p>
            <a:pPr>
              <a:lnSpc>
                <a:spcPts val="4320"/>
              </a:lnSpc>
            </a:pPr>
            <a:endParaRPr lang="nn-NO" sz="3600" dirty="0">
              <a:solidFill>
                <a:srgbClr val="000000"/>
              </a:solidFill>
              <a:latin typeface="+mj-lt"/>
            </a:endParaRPr>
          </a:p>
          <a:p>
            <a:pPr algn="l">
              <a:lnSpc>
                <a:spcPts val="4320"/>
              </a:lnSpc>
            </a:pPr>
            <a:endParaRPr lang="nn-NO" sz="3600" dirty="0">
              <a:solidFill>
                <a:srgbClr val="000000"/>
              </a:solidFill>
              <a:latin typeface="+mj-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4" y="2510"/>
            <a:ext cx="18288002" cy="10281980"/>
          </a:xfrm>
          <a:custGeom>
            <a:avLst/>
            <a:gdLst/>
            <a:ahLst/>
            <a:cxnLst/>
            <a:rect l="l" t="t" r="r" b="b"/>
            <a:pathLst>
              <a:path w="18288002" h="10281980">
                <a:moveTo>
                  <a:pt x="0" y="0"/>
                </a:moveTo>
                <a:lnTo>
                  <a:pt x="18288002" y="0"/>
                </a:lnTo>
                <a:lnTo>
                  <a:pt x="18288002" y="10281980"/>
                </a:lnTo>
                <a:lnTo>
                  <a:pt x="0" y="10281980"/>
                </a:lnTo>
                <a:lnTo>
                  <a:pt x="0" y="0"/>
                </a:lnTo>
                <a:close/>
              </a:path>
            </a:pathLst>
          </a:custGeom>
          <a:blipFill>
            <a:blip r:embed="rId3"/>
            <a:stretch>
              <a:fillRect/>
            </a:stretch>
          </a:blipFill>
        </p:spPr>
        <p:txBody>
          <a:bodyPr/>
          <a:lstStyle/>
          <a:p>
            <a:endParaRPr lang="nn-NO"/>
          </a:p>
        </p:txBody>
      </p:sp>
      <p:sp>
        <p:nvSpPr>
          <p:cNvPr id="5" name="Freeform 5"/>
          <p:cNvSpPr/>
          <p:nvPr/>
        </p:nvSpPr>
        <p:spPr>
          <a:xfrm>
            <a:off x="4429936" y="9217002"/>
            <a:ext cx="3987950" cy="1669450"/>
          </a:xfrm>
          <a:custGeom>
            <a:avLst/>
            <a:gdLst/>
            <a:ahLst/>
            <a:cxnLst/>
            <a:rect l="l" t="t" r="r" b="b"/>
            <a:pathLst>
              <a:path w="3987950" h="1669450">
                <a:moveTo>
                  <a:pt x="0" y="0"/>
                </a:moveTo>
                <a:lnTo>
                  <a:pt x="3987950" y="0"/>
                </a:lnTo>
                <a:lnTo>
                  <a:pt x="3987950" y="1669450"/>
                </a:lnTo>
                <a:lnTo>
                  <a:pt x="0" y="1669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n-NO"/>
          </a:p>
        </p:txBody>
      </p:sp>
      <p:sp>
        <p:nvSpPr>
          <p:cNvPr id="6" name="Freeform 6"/>
          <p:cNvSpPr/>
          <p:nvPr/>
        </p:nvSpPr>
        <p:spPr>
          <a:xfrm>
            <a:off x="-3528825" y="2156475"/>
            <a:ext cx="4410450" cy="7129750"/>
          </a:xfrm>
          <a:custGeom>
            <a:avLst/>
            <a:gdLst/>
            <a:ahLst/>
            <a:cxnLst/>
            <a:rect l="l" t="t" r="r" b="b"/>
            <a:pathLst>
              <a:path w="4410450" h="7129750">
                <a:moveTo>
                  <a:pt x="0" y="0"/>
                </a:moveTo>
                <a:lnTo>
                  <a:pt x="4410450" y="0"/>
                </a:lnTo>
                <a:lnTo>
                  <a:pt x="4410450" y="7129750"/>
                </a:lnTo>
                <a:lnTo>
                  <a:pt x="0" y="71297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n-NO"/>
          </a:p>
        </p:txBody>
      </p:sp>
      <p:sp>
        <p:nvSpPr>
          <p:cNvPr id="7" name="TextBox 7"/>
          <p:cNvSpPr txBox="1"/>
          <p:nvPr/>
        </p:nvSpPr>
        <p:spPr>
          <a:xfrm>
            <a:off x="1531423" y="1342619"/>
            <a:ext cx="11933328" cy="2152650"/>
          </a:xfrm>
          <a:prstGeom prst="rect">
            <a:avLst/>
          </a:prstGeom>
        </p:spPr>
        <p:txBody>
          <a:bodyPr lIns="0" tIns="0" rIns="0" bIns="0" rtlCol="0" anchor="t">
            <a:spAutoFit/>
          </a:bodyPr>
          <a:lstStyle/>
          <a:p>
            <a:pPr algn="l">
              <a:lnSpc>
                <a:spcPts val="8400"/>
              </a:lnSpc>
            </a:pPr>
            <a:r>
              <a:rPr lang="nn-NO" sz="7000" b="1" dirty="0">
                <a:solidFill>
                  <a:srgbClr val="5C4228"/>
                </a:solidFill>
                <a:latin typeface="Constantia" panose="02030602050306030303" pitchFamily="18" charset="0"/>
              </a:rPr>
              <a:t>Lag ei innbyding og eit vigselhefte </a:t>
            </a:r>
          </a:p>
        </p:txBody>
      </p:sp>
      <p:sp>
        <p:nvSpPr>
          <p:cNvPr id="8" name="Freeform 8"/>
          <p:cNvSpPr/>
          <p:nvPr/>
        </p:nvSpPr>
        <p:spPr>
          <a:xfrm>
            <a:off x="10418155" y="-997060"/>
            <a:ext cx="10527883" cy="3774217"/>
          </a:xfrm>
          <a:custGeom>
            <a:avLst/>
            <a:gdLst/>
            <a:ahLst/>
            <a:cxnLst/>
            <a:rect l="l" t="t" r="r" b="b"/>
            <a:pathLst>
              <a:path w="10527883" h="3774217">
                <a:moveTo>
                  <a:pt x="0" y="0"/>
                </a:moveTo>
                <a:lnTo>
                  <a:pt x="10527884" y="0"/>
                </a:lnTo>
                <a:lnTo>
                  <a:pt x="10527884" y="3774218"/>
                </a:lnTo>
                <a:lnTo>
                  <a:pt x="0" y="3774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n-NO"/>
          </a:p>
        </p:txBody>
      </p:sp>
      <p:sp>
        <p:nvSpPr>
          <p:cNvPr id="9" name="TextBox 9"/>
          <p:cNvSpPr txBox="1"/>
          <p:nvPr/>
        </p:nvSpPr>
        <p:spPr>
          <a:xfrm>
            <a:off x="1531423" y="3466694"/>
            <a:ext cx="12517984" cy="3877985"/>
          </a:xfrm>
          <a:prstGeom prst="rect">
            <a:avLst/>
          </a:prstGeom>
        </p:spPr>
        <p:txBody>
          <a:bodyPr wrap="square" lIns="0" tIns="0" rIns="0" bIns="0" rtlCol="0" anchor="t">
            <a:spAutoFit/>
          </a:bodyPr>
          <a:lstStyle/>
          <a:p>
            <a:r>
              <a:rPr lang="nn-NO" sz="3600" dirty="0">
                <a:solidFill>
                  <a:srgbClr val="000000"/>
                </a:solidFill>
                <a:latin typeface="+mj-lt"/>
              </a:rPr>
              <a:t>Bruk </a:t>
            </a:r>
            <a:r>
              <a:rPr lang="nn-NO" sz="3600" u="sng" dirty="0">
                <a:solidFill>
                  <a:srgbClr val="000000"/>
                </a:solidFill>
                <a:latin typeface="+mj-lt"/>
                <a:hlinkClick r:id="rId10" tooltip="https://www.canva.com/"/>
              </a:rPr>
              <a:t>canva.com</a:t>
            </a:r>
            <a:r>
              <a:rPr lang="nn-NO" sz="3600" dirty="0">
                <a:solidFill>
                  <a:srgbClr val="000000"/>
                </a:solidFill>
                <a:latin typeface="+mj-lt"/>
              </a:rPr>
              <a:t> eller andre gratis designverktøy i arbeidet, og lag ei innbyding og eit vigselhefte som passar til bryllaupsparet. Når de utformar innbydinga og heftet, må de tenkje over kva slags visuelle verkemiddel de kan bruke for å skape personlege og godt leselege produkt. Gå over rettskrivinga fleire gonger, og ver sikre på at alt som står i innbydinga og heftet, er korrekt skrive. </a:t>
            </a:r>
          </a:p>
          <a:p>
            <a:endParaRPr lang="nn-NO" sz="3600" dirty="0">
              <a:solidFill>
                <a:srgbClr val="000000"/>
              </a:solidFill>
              <a:latin typeface="+mj-lt"/>
            </a:endParaRPr>
          </a:p>
        </p:txBody>
      </p:sp>
      <p:sp>
        <p:nvSpPr>
          <p:cNvPr id="10" name="Freeform 10"/>
          <p:cNvSpPr/>
          <p:nvPr/>
        </p:nvSpPr>
        <p:spPr>
          <a:xfrm>
            <a:off x="14049407" y="6117639"/>
            <a:ext cx="3989760" cy="4166851"/>
          </a:xfrm>
          <a:custGeom>
            <a:avLst/>
            <a:gdLst/>
            <a:ahLst/>
            <a:cxnLst/>
            <a:rect l="l" t="t" r="r" b="b"/>
            <a:pathLst>
              <a:path w="3989760" h="4166851">
                <a:moveTo>
                  <a:pt x="0" y="0"/>
                </a:moveTo>
                <a:lnTo>
                  <a:pt x="3989760" y="0"/>
                </a:lnTo>
                <a:lnTo>
                  <a:pt x="3989760" y="4166851"/>
                </a:lnTo>
                <a:lnTo>
                  <a:pt x="0" y="4166851"/>
                </a:lnTo>
                <a:lnTo>
                  <a:pt x="0" y="0"/>
                </a:lnTo>
                <a:close/>
              </a:path>
            </a:pathLst>
          </a:custGeom>
          <a:blipFill>
            <a:blip r:embed="rId11"/>
            <a:stretch>
              <a:fillRect/>
            </a:stretch>
          </a:blipFill>
        </p:spPr>
        <p:txBody>
          <a:bodyPr/>
          <a:lstStyle/>
          <a:p>
            <a:endParaRPr lang="nn-NO"/>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 y="0"/>
            <a:ext cx="18288002" cy="10281980"/>
          </a:xfrm>
          <a:custGeom>
            <a:avLst/>
            <a:gdLst/>
            <a:ahLst/>
            <a:cxnLst/>
            <a:rect l="l" t="t" r="r" b="b"/>
            <a:pathLst>
              <a:path w="18288002" h="10281980">
                <a:moveTo>
                  <a:pt x="0" y="0"/>
                </a:moveTo>
                <a:lnTo>
                  <a:pt x="18288002" y="0"/>
                </a:lnTo>
                <a:lnTo>
                  <a:pt x="18288002" y="10281980"/>
                </a:lnTo>
                <a:lnTo>
                  <a:pt x="0" y="10281980"/>
                </a:lnTo>
                <a:lnTo>
                  <a:pt x="0" y="0"/>
                </a:lnTo>
                <a:close/>
              </a:path>
            </a:pathLst>
          </a:custGeom>
          <a:blipFill>
            <a:blip r:embed="rId3"/>
            <a:stretch>
              <a:fillRect/>
            </a:stretch>
          </a:blipFill>
        </p:spPr>
        <p:txBody>
          <a:bodyPr/>
          <a:lstStyle/>
          <a:p>
            <a:endParaRPr lang="nn-NO"/>
          </a:p>
        </p:txBody>
      </p:sp>
      <p:sp>
        <p:nvSpPr>
          <p:cNvPr id="5" name="Freeform 5"/>
          <p:cNvSpPr/>
          <p:nvPr/>
        </p:nvSpPr>
        <p:spPr>
          <a:xfrm>
            <a:off x="4429936" y="9217002"/>
            <a:ext cx="3987950" cy="1669450"/>
          </a:xfrm>
          <a:custGeom>
            <a:avLst/>
            <a:gdLst/>
            <a:ahLst/>
            <a:cxnLst/>
            <a:rect l="l" t="t" r="r" b="b"/>
            <a:pathLst>
              <a:path w="3987950" h="1669450">
                <a:moveTo>
                  <a:pt x="0" y="0"/>
                </a:moveTo>
                <a:lnTo>
                  <a:pt x="3987950" y="0"/>
                </a:lnTo>
                <a:lnTo>
                  <a:pt x="3987950" y="1669450"/>
                </a:lnTo>
                <a:lnTo>
                  <a:pt x="0" y="1669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n-NO"/>
          </a:p>
        </p:txBody>
      </p:sp>
      <p:sp>
        <p:nvSpPr>
          <p:cNvPr id="6" name="Freeform 6"/>
          <p:cNvSpPr/>
          <p:nvPr/>
        </p:nvSpPr>
        <p:spPr>
          <a:xfrm>
            <a:off x="-3528825" y="2156475"/>
            <a:ext cx="4410450" cy="7129750"/>
          </a:xfrm>
          <a:custGeom>
            <a:avLst/>
            <a:gdLst/>
            <a:ahLst/>
            <a:cxnLst/>
            <a:rect l="l" t="t" r="r" b="b"/>
            <a:pathLst>
              <a:path w="4410450" h="7129750">
                <a:moveTo>
                  <a:pt x="0" y="0"/>
                </a:moveTo>
                <a:lnTo>
                  <a:pt x="4410450" y="0"/>
                </a:lnTo>
                <a:lnTo>
                  <a:pt x="4410450" y="7129750"/>
                </a:lnTo>
                <a:lnTo>
                  <a:pt x="0" y="71297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n-NO"/>
          </a:p>
        </p:txBody>
      </p:sp>
      <p:sp>
        <p:nvSpPr>
          <p:cNvPr id="7" name="TextBox 7"/>
          <p:cNvSpPr txBox="1"/>
          <p:nvPr/>
        </p:nvSpPr>
        <p:spPr>
          <a:xfrm>
            <a:off x="1531423" y="1176942"/>
            <a:ext cx="11933328" cy="2152650"/>
          </a:xfrm>
          <a:prstGeom prst="rect">
            <a:avLst/>
          </a:prstGeom>
        </p:spPr>
        <p:txBody>
          <a:bodyPr lIns="0" tIns="0" rIns="0" bIns="0" rtlCol="0" anchor="t">
            <a:spAutoFit/>
          </a:bodyPr>
          <a:lstStyle/>
          <a:p>
            <a:pPr algn="l">
              <a:lnSpc>
                <a:spcPts val="8400"/>
              </a:lnSpc>
            </a:pPr>
            <a:r>
              <a:rPr lang="nn-NO" sz="7000" b="1" dirty="0">
                <a:solidFill>
                  <a:srgbClr val="5C4228"/>
                </a:solidFill>
                <a:latin typeface="Constantia" panose="02030602050306030303" pitchFamily="18" charset="0"/>
              </a:rPr>
              <a:t>Oppdrag 6. Er det berre å gifte seg? </a:t>
            </a:r>
          </a:p>
        </p:txBody>
      </p:sp>
      <p:sp>
        <p:nvSpPr>
          <p:cNvPr id="8" name="Freeform 8"/>
          <p:cNvSpPr/>
          <p:nvPr/>
        </p:nvSpPr>
        <p:spPr>
          <a:xfrm>
            <a:off x="10418155" y="-997060"/>
            <a:ext cx="10527883" cy="3774217"/>
          </a:xfrm>
          <a:custGeom>
            <a:avLst/>
            <a:gdLst/>
            <a:ahLst/>
            <a:cxnLst/>
            <a:rect l="l" t="t" r="r" b="b"/>
            <a:pathLst>
              <a:path w="10527883" h="3774217">
                <a:moveTo>
                  <a:pt x="0" y="0"/>
                </a:moveTo>
                <a:lnTo>
                  <a:pt x="10527884" y="0"/>
                </a:lnTo>
                <a:lnTo>
                  <a:pt x="10527884" y="3774218"/>
                </a:lnTo>
                <a:lnTo>
                  <a:pt x="0" y="3774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n-NO"/>
          </a:p>
        </p:txBody>
      </p:sp>
      <p:sp>
        <p:nvSpPr>
          <p:cNvPr id="9" name="Freeform 9"/>
          <p:cNvSpPr/>
          <p:nvPr/>
        </p:nvSpPr>
        <p:spPr>
          <a:xfrm>
            <a:off x="7059505" y="7179500"/>
            <a:ext cx="4084053" cy="2872227"/>
          </a:xfrm>
          <a:custGeom>
            <a:avLst/>
            <a:gdLst/>
            <a:ahLst/>
            <a:cxnLst/>
            <a:rect l="l" t="t" r="r" b="b"/>
            <a:pathLst>
              <a:path w="4084053" h="2872227">
                <a:moveTo>
                  <a:pt x="0" y="0"/>
                </a:moveTo>
                <a:lnTo>
                  <a:pt x="4084053" y="0"/>
                </a:lnTo>
                <a:lnTo>
                  <a:pt x="4084053" y="2872227"/>
                </a:lnTo>
                <a:lnTo>
                  <a:pt x="0" y="2872227"/>
                </a:lnTo>
                <a:lnTo>
                  <a:pt x="0" y="0"/>
                </a:lnTo>
                <a:close/>
              </a:path>
            </a:pathLst>
          </a:custGeom>
          <a:blipFill>
            <a:blip r:embed="rId10"/>
            <a:stretch>
              <a:fillRect/>
            </a:stretch>
          </a:blipFill>
        </p:spPr>
        <p:txBody>
          <a:bodyPr/>
          <a:lstStyle/>
          <a:p>
            <a:endParaRPr lang="nn-NO"/>
          </a:p>
        </p:txBody>
      </p:sp>
      <p:sp>
        <p:nvSpPr>
          <p:cNvPr id="10" name="TextBox 10"/>
          <p:cNvSpPr txBox="1"/>
          <p:nvPr/>
        </p:nvSpPr>
        <p:spPr>
          <a:xfrm>
            <a:off x="1642539" y="3466694"/>
            <a:ext cx="14820002" cy="5692969"/>
          </a:xfrm>
          <a:prstGeom prst="rect">
            <a:avLst/>
          </a:prstGeom>
        </p:spPr>
        <p:txBody>
          <a:bodyPr lIns="0" tIns="0" rIns="0" bIns="0" rtlCol="0" anchor="t">
            <a:spAutoFit/>
          </a:bodyPr>
          <a:lstStyle/>
          <a:p>
            <a:r>
              <a:rPr lang="nn-NO" sz="3636" dirty="0">
                <a:solidFill>
                  <a:srgbClr val="000000"/>
                </a:solidFill>
                <a:latin typeface="+mj-lt"/>
              </a:rPr>
              <a:t>Den eine parten i forholdet føler at hen har bidratt litt lite i planlegginga av bryllaupet. Hen har difor tatt initiativ til å setje seg inn i alle formalitetane som må vere på plass for å kunne gifte seg. </a:t>
            </a:r>
            <a:r>
              <a:rPr lang="nn-NO" sz="3636" u="sng" dirty="0">
                <a:solidFill>
                  <a:srgbClr val="000000"/>
                </a:solidFill>
                <a:latin typeface="+mj-lt"/>
                <a:hlinkClick r:id="rId11" tooltip="https://www.norge.no/nn/livssituasjon/innga-ekteskap"/>
              </a:rPr>
              <a:t>Noreg.no</a:t>
            </a:r>
            <a:r>
              <a:rPr lang="nn-NO" sz="3636" dirty="0">
                <a:solidFill>
                  <a:srgbClr val="000000"/>
                </a:solidFill>
                <a:latin typeface="+mj-lt"/>
              </a:rPr>
              <a:t> er ein vegvisar til offentlege tenester på nett. Her finn de viktig informasjon om kva som må til for å formelt sett kunne inngå ekteskap. Lag ei </a:t>
            </a:r>
            <a:r>
              <a:rPr lang="nn-NO" sz="3636" dirty="0" err="1">
                <a:solidFill>
                  <a:srgbClr val="000000"/>
                </a:solidFill>
                <a:latin typeface="+mj-lt"/>
              </a:rPr>
              <a:t>punktliste</a:t>
            </a:r>
            <a:r>
              <a:rPr lang="nn-NO" sz="3636" dirty="0">
                <a:solidFill>
                  <a:srgbClr val="000000"/>
                </a:solidFill>
                <a:latin typeface="+mj-lt"/>
              </a:rPr>
              <a:t> som viser kva X har funne ut.   </a:t>
            </a:r>
          </a:p>
          <a:p>
            <a:r>
              <a:rPr lang="nn-NO" sz="3636" dirty="0">
                <a:solidFill>
                  <a:srgbClr val="000000"/>
                </a:solidFill>
                <a:latin typeface="+mj-lt"/>
              </a:rPr>
              <a:t> </a:t>
            </a:r>
          </a:p>
          <a:p>
            <a:endParaRPr lang="nn-NO" sz="3636" dirty="0">
              <a:solidFill>
                <a:srgbClr val="000000"/>
              </a:solidFill>
              <a:latin typeface="+mj-lt"/>
            </a:endParaRPr>
          </a:p>
          <a:p>
            <a:endParaRPr lang="nn-NO" sz="3636" dirty="0">
              <a:solidFill>
                <a:srgbClr val="000000"/>
              </a:solidFill>
              <a:latin typeface="+mj-lt"/>
            </a:endParaRPr>
          </a:p>
          <a:p>
            <a:r>
              <a:rPr lang="nn-NO" sz="2636" dirty="0">
                <a:solidFill>
                  <a:srgbClr val="000000"/>
                </a:solidFill>
                <a:latin typeface="+mj-lt"/>
              </a:rPr>
              <a:t> </a:t>
            </a:r>
          </a:p>
          <a:p>
            <a:endParaRPr lang="nn-NO" sz="2636" dirty="0">
              <a:solidFill>
                <a:srgbClr val="000000"/>
              </a:solidFill>
              <a:latin typeface="+mj-lt"/>
            </a:endParaRPr>
          </a:p>
          <a:p>
            <a:pPr algn="l"/>
            <a:endParaRPr lang="nn-NO" sz="2636" dirty="0">
              <a:solidFill>
                <a:srgbClr val="000000"/>
              </a:solidFill>
              <a:latin typeface="+mj-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4" y="2510"/>
            <a:ext cx="18288002" cy="10281980"/>
          </a:xfrm>
          <a:custGeom>
            <a:avLst/>
            <a:gdLst/>
            <a:ahLst/>
            <a:cxnLst/>
            <a:rect l="l" t="t" r="r" b="b"/>
            <a:pathLst>
              <a:path w="18288002" h="10281980">
                <a:moveTo>
                  <a:pt x="0" y="0"/>
                </a:moveTo>
                <a:lnTo>
                  <a:pt x="18288002" y="0"/>
                </a:lnTo>
                <a:lnTo>
                  <a:pt x="18288002" y="10281980"/>
                </a:lnTo>
                <a:lnTo>
                  <a:pt x="0" y="10281980"/>
                </a:lnTo>
                <a:lnTo>
                  <a:pt x="0" y="0"/>
                </a:lnTo>
                <a:close/>
              </a:path>
            </a:pathLst>
          </a:custGeom>
          <a:blipFill>
            <a:blip r:embed="rId3"/>
            <a:stretch>
              <a:fillRect/>
            </a:stretch>
          </a:blipFill>
        </p:spPr>
        <p:txBody>
          <a:bodyPr/>
          <a:lstStyle/>
          <a:p>
            <a:endParaRPr lang="nn-NO"/>
          </a:p>
        </p:txBody>
      </p:sp>
      <p:sp>
        <p:nvSpPr>
          <p:cNvPr id="5" name="Freeform 5"/>
          <p:cNvSpPr/>
          <p:nvPr/>
        </p:nvSpPr>
        <p:spPr>
          <a:xfrm>
            <a:off x="4429936" y="9217002"/>
            <a:ext cx="3987950" cy="1669450"/>
          </a:xfrm>
          <a:custGeom>
            <a:avLst/>
            <a:gdLst/>
            <a:ahLst/>
            <a:cxnLst/>
            <a:rect l="l" t="t" r="r" b="b"/>
            <a:pathLst>
              <a:path w="3987950" h="1669450">
                <a:moveTo>
                  <a:pt x="0" y="0"/>
                </a:moveTo>
                <a:lnTo>
                  <a:pt x="3987950" y="0"/>
                </a:lnTo>
                <a:lnTo>
                  <a:pt x="3987950" y="1669450"/>
                </a:lnTo>
                <a:lnTo>
                  <a:pt x="0" y="1669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n-NO"/>
          </a:p>
        </p:txBody>
      </p:sp>
      <p:sp>
        <p:nvSpPr>
          <p:cNvPr id="6" name="Freeform 6"/>
          <p:cNvSpPr/>
          <p:nvPr/>
        </p:nvSpPr>
        <p:spPr>
          <a:xfrm>
            <a:off x="-3528825" y="2156475"/>
            <a:ext cx="4410450" cy="7129750"/>
          </a:xfrm>
          <a:custGeom>
            <a:avLst/>
            <a:gdLst/>
            <a:ahLst/>
            <a:cxnLst/>
            <a:rect l="l" t="t" r="r" b="b"/>
            <a:pathLst>
              <a:path w="4410450" h="7129750">
                <a:moveTo>
                  <a:pt x="0" y="0"/>
                </a:moveTo>
                <a:lnTo>
                  <a:pt x="4410450" y="0"/>
                </a:lnTo>
                <a:lnTo>
                  <a:pt x="4410450" y="7129750"/>
                </a:lnTo>
                <a:lnTo>
                  <a:pt x="0" y="71297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n-NO"/>
          </a:p>
        </p:txBody>
      </p:sp>
      <p:sp>
        <p:nvSpPr>
          <p:cNvPr id="7" name="TextBox 7"/>
          <p:cNvSpPr txBox="1"/>
          <p:nvPr/>
        </p:nvSpPr>
        <p:spPr>
          <a:xfrm>
            <a:off x="1365746" y="851949"/>
            <a:ext cx="11512054" cy="2152650"/>
          </a:xfrm>
          <a:prstGeom prst="rect">
            <a:avLst/>
          </a:prstGeom>
        </p:spPr>
        <p:txBody>
          <a:bodyPr wrap="square" lIns="0" tIns="0" rIns="0" bIns="0" rtlCol="0" anchor="t">
            <a:spAutoFit/>
          </a:bodyPr>
          <a:lstStyle/>
          <a:p>
            <a:pPr algn="l">
              <a:lnSpc>
                <a:spcPts val="8400"/>
              </a:lnSpc>
            </a:pPr>
            <a:r>
              <a:rPr lang="nn-NO" sz="7000" b="1" dirty="0">
                <a:solidFill>
                  <a:srgbClr val="5C4228"/>
                </a:solidFill>
                <a:latin typeface="Constantia" panose="02030602050306030303" pitchFamily="18" charset="0"/>
              </a:rPr>
              <a:t>Oppdrag 7. Skriv og framfør talar </a:t>
            </a:r>
          </a:p>
        </p:txBody>
      </p:sp>
      <p:sp>
        <p:nvSpPr>
          <p:cNvPr id="8" name="Freeform 8"/>
          <p:cNvSpPr/>
          <p:nvPr/>
        </p:nvSpPr>
        <p:spPr>
          <a:xfrm>
            <a:off x="12149501" y="-997060"/>
            <a:ext cx="8796538" cy="3153535"/>
          </a:xfrm>
          <a:custGeom>
            <a:avLst/>
            <a:gdLst/>
            <a:ahLst/>
            <a:cxnLst/>
            <a:rect l="l" t="t" r="r" b="b"/>
            <a:pathLst>
              <a:path w="8796538" h="3153535">
                <a:moveTo>
                  <a:pt x="0" y="0"/>
                </a:moveTo>
                <a:lnTo>
                  <a:pt x="8796538" y="0"/>
                </a:lnTo>
                <a:lnTo>
                  <a:pt x="8796538" y="3153535"/>
                </a:lnTo>
                <a:lnTo>
                  <a:pt x="0" y="31535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n-NO"/>
          </a:p>
        </p:txBody>
      </p:sp>
      <p:sp>
        <p:nvSpPr>
          <p:cNvPr id="9" name="Freeform 9"/>
          <p:cNvSpPr/>
          <p:nvPr/>
        </p:nvSpPr>
        <p:spPr>
          <a:xfrm>
            <a:off x="11821436" y="2016790"/>
            <a:ext cx="7046595" cy="8229600"/>
          </a:xfrm>
          <a:custGeom>
            <a:avLst/>
            <a:gdLst/>
            <a:ahLst/>
            <a:cxnLst/>
            <a:rect l="l" t="t" r="r" b="b"/>
            <a:pathLst>
              <a:path w="7046595" h="8229600">
                <a:moveTo>
                  <a:pt x="0" y="0"/>
                </a:moveTo>
                <a:lnTo>
                  <a:pt x="7046595" y="0"/>
                </a:lnTo>
                <a:lnTo>
                  <a:pt x="7046595" y="8229600"/>
                </a:lnTo>
                <a:lnTo>
                  <a:pt x="0" y="8229600"/>
                </a:lnTo>
                <a:lnTo>
                  <a:pt x="0" y="0"/>
                </a:lnTo>
                <a:close/>
              </a:path>
            </a:pathLst>
          </a:custGeom>
          <a:blipFill>
            <a:blip r:embed="rId10"/>
            <a:stretch>
              <a:fillRect/>
            </a:stretch>
          </a:blipFill>
        </p:spPr>
        <p:txBody>
          <a:bodyPr/>
          <a:lstStyle/>
          <a:p>
            <a:endParaRPr lang="nn-NO"/>
          </a:p>
        </p:txBody>
      </p:sp>
      <p:sp>
        <p:nvSpPr>
          <p:cNvPr id="10" name="TextBox 10"/>
          <p:cNvSpPr txBox="1"/>
          <p:nvPr/>
        </p:nvSpPr>
        <p:spPr>
          <a:xfrm>
            <a:off x="1365746" y="3120279"/>
            <a:ext cx="10455690" cy="6604372"/>
          </a:xfrm>
          <a:prstGeom prst="rect">
            <a:avLst/>
          </a:prstGeom>
        </p:spPr>
        <p:txBody>
          <a:bodyPr wrap="square" lIns="0" tIns="0" rIns="0" bIns="0" rtlCol="0" anchor="t">
            <a:spAutoFit/>
          </a:bodyPr>
          <a:lstStyle/>
          <a:p>
            <a:pPr>
              <a:lnSpc>
                <a:spcPts val="3960"/>
              </a:lnSpc>
            </a:pPr>
            <a:r>
              <a:rPr lang="nn-NO" sz="3300" dirty="0">
                <a:solidFill>
                  <a:srgbClr val="000000"/>
                </a:solidFill>
                <a:latin typeface="+mj-lt"/>
              </a:rPr>
              <a:t>Det er tid for sjølve bryllaupsfesten, og fleire talar må planleggjast og skrivast. Paret skal halde talar til kvarandre, men det er også ei rekkje andre talar som skal planleggjast. I denne oppgåva skal kvar elev på gruppa skrive ein tal</a:t>
            </a:r>
            <a:r>
              <a:rPr lang="nn-NO" sz="3300" u="none" dirty="0">
                <a:solidFill>
                  <a:srgbClr val="000000"/>
                </a:solidFill>
                <a:latin typeface="+mj-lt"/>
              </a:rPr>
              <a:t>e.</a:t>
            </a:r>
            <a:r>
              <a:rPr lang="nn-NO" sz="3300" dirty="0">
                <a:solidFill>
                  <a:srgbClr val="000000"/>
                </a:solidFill>
                <a:latin typeface="+mj-lt"/>
              </a:rPr>
              <a:t> Her er talane de kan velje mellom: </a:t>
            </a:r>
          </a:p>
          <a:p>
            <a:pPr marL="604524" lvl="1" indent="-302262">
              <a:lnSpc>
                <a:spcPts val="3360"/>
              </a:lnSpc>
              <a:buFont typeface="Arial"/>
              <a:buChar char="•"/>
            </a:pPr>
            <a:r>
              <a:rPr lang="nn-NO" sz="2800" dirty="0">
                <a:solidFill>
                  <a:srgbClr val="000000"/>
                </a:solidFill>
                <a:latin typeface="+mj-lt"/>
              </a:rPr>
              <a:t>Brudeparet sine talar til kvarandre  </a:t>
            </a:r>
          </a:p>
          <a:p>
            <a:pPr marL="604524" lvl="1" indent="-302262">
              <a:lnSpc>
                <a:spcPts val="3360"/>
              </a:lnSpc>
              <a:buFont typeface="Arial"/>
              <a:buChar char="•"/>
            </a:pPr>
            <a:r>
              <a:rPr lang="nn-NO" sz="2800" dirty="0">
                <a:solidFill>
                  <a:srgbClr val="000000"/>
                </a:solidFill>
                <a:latin typeface="+mj-lt"/>
              </a:rPr>
              <a:t>Foreldra til brudeparet sine talar, du kan velje om det skal vere mor eller far som held talen. </a:t>
            </a:r>
          </a:p>
          <a:p>
            <a:pPr marL="604524" lvl="1" indent="-302262">
              <a:lnSpc>
                <a:spcPts val="3360"/>
              </a:lnSpc>
              <a:buFont typeface="Arial"/>
              <a:buChar char="•"/>
            </a:pPr>
            <a:r>
              <a:rPr lang="nn-NO" sz="2800" dirty="0">
                <a:solidFill>
                  <a:srgbClr val="000000"/>
                </a:solidFill>
                <a:latin typeface="+mj-lt"/>
              </a:rPr>
              <a:t>Forlovartalar  </a:t>
            </a:r>
          </a:p>
          <a:p>
            <a:pPr marL="604524" lvl="1" indent="-302262">
              <a:lnSpc>
                <a:spcPts val="3360"/>
              </a:lnSpc>
              <a:buFont typeface="Arial"/>
              <a:buChar char="•"/>
            </a:pPr>
            <a:r>
              <a:rPr lang="nn-NO" sz="2800" dirty="0">
                <a:solidFill>
                  <a:srgbClr val="000000"/>
                </a:solidFill>
                <a:latin typeface="+mj-lt"/>
              </a:rPr>
              <a:t>Talar haldne av besteforeldre og fadrar </a:t>
            </a:r>
          </a:p>
          <a:p>
            <a:pPr marL="604524" lvl="1" indent="-302262">
              <a:lnSpc>
                <a:spcPts val="3360"/>
              </a:lnSpc>
              <a:buFont typeface="Arial"/>
              <a:buChar char="•"/>
            </a:pPr>
            <a:r>
              <a:rPr lang="nn-NO" sz="2800" dirty="0">
                <a:solidFill>
                  <a:srgbClr val="000000"/>
                </a:solidFill>
                <a:latin typeface="+mj-lt"/>
              </a:rPr>
              <a:t>Søskentalar </a:t>
            </a:r>
          </a:p>
          <a:p>
            <a:pPr marL="604524" lvl="1" indent="-302262">
              <a:lnSpc>
                <a:spcPts val="3360"/>
              </a:lnSpc>
              <a:buFont typeface="Arial"/>
              <a:buChar char="•"/>
            </a:pPr>
            <a:r>
              <a:rPr lang="nn-NO" sz="2800" dirty="0">
                <a:solidFill>
                  <a:srgbClr val="000000"/>
                </a:solidFill>
                <a:latin typeface="+mj-lt"/>
              </a:rPr>
              <a:t>Vennetalar </a:t>
            </a:r>
          </a:p>
          <a:p>
            <a:pPr marL="604524" lvl="1" indent="-302262">
              <a:lnSpc>
                <a:spcPts val="3360"/>
              </a:lnSpc>
              <a:buFont typeface="Arial"/>
              <a:buChar char="•"/>
            </a:pPr>
            <a:r>
              <a:rPr lang="nn-NO" sz="2800" dirty="0">
                <a:solidFill>
                  <a:srgbClr val="000000"/>
                </a:solidFill>
                <a:latin typeface="+mj-lt"/>
              </a:rPr>
              <a:t>Takk for maten-tale </a:t>
            </a:r>
          </a:p>
          <a:p>
            <a:pPr algn="l">
              <a:lnSpc>
                <a:spcPts val="4320"/>
              </a:lnSpc>
            </a:pPr>
            <a:endParaRPr lang="nn-NO" sz="3600" dirty="0">
              <a:solidFill>
                <a:srgbClr val="000000"/>
              </a:solidFill>
              <a:latin typeface="+mj-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4" y="2510"/>
            <a:ext cx="18288002" cy="10281980"/>
          </a:xfrm>
          <a:custGeom>
            <a:avLst/>
            <a:gdLst/>
            <a:ahLst/>
            <a:cxnLst/>
            <a:rect l="l" t="t" r="r" b="b"/>
            <a:pathLst>
              <a:path w="18288002" h="10281980">
                <a:moveTo>
                  <a:pt x="0" y="0"/>
                </a:moveTo>
                <a:lnTo>
                  <a:pt x="18288002" y="0"/>
                </a:lnTo>
                <a:lnTo>
                  <a:pt x="18288002" y="10281980"/>
                </a:lnTo>
                <a:lnTo>
                  <a:pt x="0" y="10281980"/>
                </a:lnTo>
                <a:lnTo>
                  <a:pt x="0" y="0"/>
                </a:lnTo>
                <a:close/>
              </a:path>
            </a:pathLst>
          </a:custGeom>
          <a:blipFill>
            <a:blip r:embed="rId3"/>
            <a:stretch>
              <a:fillRect/>
            </a:stretch>
          </a:blipFill>
        </p:spPr>
        <p:txBody>
          <a:bodyPr/>
          <a:lstStyle/>
          <a:p>
            <a:endParaRPr lang="nn-NO"/>
          </a:p>
        </p:txBody>
      </p:sp>
      <p:sp>
        <p:nvSpPr>
          <p:cNvPr id="5" name="Freeform 5"/>
          <p:cNvSpPr/>
          <p:nvPr/>
        </p:nvSpPr>
        <p:spPr>
          <a:xfrm>
            <a:off x="4429936" y="9217002"/>
            <a:ext cx="3987950" cy="1669450"/>
          </a:xfrm>
          <a:custGeom>
            <a:avLst/>
            <a:gdLst/>
            <a:ahLst/>
            <a:cxnLst/>
            <a:rect l="l" t="t" r="r" b="b"/>
            <a:pathLst>
              <a:path w="3987950" h="1669450">
                <a:moveTo>
                  <a:pt x="0" y="0"/>
                </a:moveTo>
                <a:lnTo>
                  <a:pt x="3987950" y="0"/>
                </a:lnTo>
                <a:lnTo>
                  <a:pt x="3987950" y="1669450"/>
                </a:lnTo>
                <a:lnTo>
                  <a:pt x="0" y="1669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n-NO"/>
          </a:p>
        </p:txBody>
      </p:sp>
      <p:sp>
        <p:nvSpPr>
          <p:cNvPr id="6" name="Freeform 6"/>
          <p:cNvSpPr/>
          <p:nvPr/>
        </p:nvSpPr>
        <p:spPr>
          <a:xfrm>
            <a:off x="-3528825" y="2156475"/>
            <a:ext cx="4410450" cy="7129750"/>
          </a:xfrm>
          <a:custGeom>
            <a:avLst/>
            <a:gdLst/>
            <a:ahLst/>
            <a:cxnLst/>
            <a:rect l="l" t="t" r="r" b="b"/>
            <a:pathLst>
              <a:path w="4410450" h="7129750">
                <a:moveTo>
                  <a:pt x="0" y="0"/>
                </a:moveTo>
                <a:lnTo>
                  <a:pt x="4410450" y="0"/>
                </a:lnTo>
                <a:lnTo>
                  <a:pt x="4410450" y="7129750"/>
                </a:lnTo>
                <a:lnTo>
                  <a:pt x="0" y="71297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n-NO"/>
          </a:p>
        </p:txBody>
      </p:sp>
      <p:sp>
        <p:nvSpPr>
          <p:cNvPr id="7" name="TextBox 7"/>
          <p:cNvSpPr txBox="1"/>
          <p:nvPr/>
        </p:nvSpPr>
        <p:spPr>
          <a:xfrm>
            <a:off x="1531423" y="1342619"/>
            <a:ext cx="11270177" cy="2152650"/>
          </a:xfrm>
          <a:prstGeom prst="rect">
            <a:avLst/>
          </a:prstGeom>
        </p:spPr>
        <p:txBody>
          <a:bodyPr wrap="square" lIns="0" tIns="0" rIns="0" bIns="0" rtlCol="0" anchor="t">
            <a:spAutoFit/>
          </a:bodyPr>
          <a:lstStyle/>
          <a:p>
            <a:pPr algn="l">
              <a:lnSpc>
                <a:spcPts val="8400"/>
              </a:lnSpc>
            </a:pPr>
            <a:r>
              <a:rPr lang="nn-NO" sz="7000" b="1" dirty="0">
                <a:solidFill>
                  <a:srgbClr val="5C4228"/>
                </a:solidFill>
                <a:latin typeface="Constantia" panose="02030602050306030303" pitchFamily="18" charset="0"/>
              </a:rPr>
              <a:t>Oppdrag 7. Skriv og framfør talar </a:t>
            </a:r>
          </a:p>
        </p:txBody>
      </p:sp>
      <p:sp>
        <p:nvSpPr>
          <p:cNvPr id="8" name="Freeform 8"/>
          <p:cNvSpPr/>
          <p:nvPr/>
        </p:nvSpPr>
        <p:spPr>
          <a:xfrm>
            <a:off x="10418155" y="-997060"/>
            <a:ext cx="10527883" cy="3774217"/>
          </a:xfrm>
          <a:custGeom>
            <a:avLst/>
            <a:gdLst/>
            <a:ahLst/>
            <a:cxnLst/>
            <a:rect l="l" t="t" r="r" b="b"/>
            <a:pathLst>
              <a:path w="10527883" h="3774217">
                <a:moveTo>
                  <a:pt x="0" y="0"/>
                </a:moveTo>
                <a:lnTo>
                  <a:pt x="10527884" y="0"/>
                </a:lnTo>
                <a:lnTo>
                  <a:pt x="10527884" y="3774218"/>
                </a:lnTo>
                <a:lnTo>
                  <a:pt x="0" y="3774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n-NO"/>
          </a:p>
        </p:txBody>
      </p:sp>
      <p:sp>
        <p:nvSpPr>
          <p:cNvPr id="9" name="TextBox 9"/>
          <p:cNvSpPr txBox="1"/>
          <p:nvPr/>
        </p:nvSpPr>
        <p:spPr>
          <a:xfrm>
            <a:off x="1531423" y="3466694"/>
            <a:ext cx="13098977" cy="4862870"/>
          </a:xfrm>
          <a:prstGeom prst="rect">
            <a:avLst/>
          </a:prstGeom>
        </p:spPr>
        <p:txBody>
          <a:bodyPr wrap="square" lIns="0" tIns="0" rIns="0" bIns="0" rtlCol="0" anchor="t">
            <a:spAutoFit/>
          </a:bodyPr>
          <a:lstStyle/>
          <a:p>
            <a:r>
              <a:rPr lang="nn-NO" sz="2800" dirty="0">
                <a:solidFill>
                  <a:srgbClr val="000000"/>
                </a:solidFill>
                <a:latin typeface="+mj-lt"/>
              </a:rPr>
              <a:t>Å halde ein tale er noko du før eller seinare kjem til å gjere i livet ditt. I denne oppgåva får du moglegheit til å planlegge og kanskje også å gjennomføre ein tale. Dei færraste av oss klarer å halde ein god tale på sparket, og vi må difor bruke tid på å planlegge innhaldet, rekkjefølgja på det vi skal seie, og ikkje minst øve på å framføre talen. Denne gongen skal du skrive ein tale til ein oppdikta person, men dette er ei skriveøving som du garantert får bruk for seinare i livet ditt.  </a:t>
            </a:r>
          </a:p>
          <a:p>
            <a:r>
              <a:rPr lang="nn-NO" sz="2800" dirty="0">
                <a:solidFill>
                  <a:srgbClr val="000000"/>
                </a:solidFill>
                <a:latin typeface="+mj-lt"/>
              </a:rPr>
              <a:t> </a:t>
            </a:r>
          </a:p>
          <a:p>
            <a:r>
              <a:rPr lang="nn-NO" sz="2800" dirty="0">
                <a:solidFill>
                  <a:srgbClr val="000000"/>
                </a:solidFill>
                <a:latin typeface="+mj-lt"/>
              </a:rPr>
              <a:t>Talen skal ikkje vere så lang, det skal ta maks tre minutt å framføre han.  </a:t>
            </a:r>
          </a:p>
          <a:p>
            <a:r>
              <a:rPr lang="nn-NO" sz="2800" dirty="0">
                <a:solidFill>
                  <a:srgbClr val="000000"/>
                </a:solidFill>
                <a:latin typeface="+mj-lt"/>
              </a:rPr>
              <a:t> </a:t>
            </a:r>
          </a:p>
          <a:p>
            <a:r>
              <a:rPr lang="nn-NO" sz="2800" dirty="0">
                <a:solidFill>
                  <a:srgbClr val="000000"/>
                </a:solidFill>
                <a:latin typeface="+mj-lt"/>
              </a:rPr>
              <a:t>Forslag til korleis du kan byggje opp talen, får du på eit eige ark.</a:t>
            </a:r>
          </a:p>
          <a:p>
            <a:pPr algn="l"/>
            <a:endParaRPr lang="nn-NO" sz="3600" dirty="0">
              <a:solidFill>
                <a:srgbClr val="000000"/>
              </a:solidFill>
              <a:latin typeface="+mj-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4" y="2510"/>
            <a:ext cx="18288002" cy="10281980"/>
          </a:xfrm>
          <a:custGeom>
            <a:avLst/>
            <a:gdLst/>
            <a:ahLst/>
            <a:cxnLst/>
            <a:rect l="l" t="t" r="r" b="b"/>
            <a:pathLst>
              <a:path w="18288002" h="10281980">
                <a:moveTo>
                  <a:pt x="0" y="0"/>
                </a:moveTo>
                <a:lnTo>
                  <a:pt x="18288002" y="0"/>
                </a:lnTo>
                <a:lnTo>
                  <a:pt x="18288002" y="10281980"/>
                </a:lnTo>
                <a:lnTo>
                  <a:pt x="0" y="10281980"/>
                </a:lnTo>
                <a:lnTo>
                  <a:pt x="0" y="0"/>
                </a:lnTo>
                <a:close/>
              </a:path>
            </a:pathLst>
          </a:custGeom>
          <a:blipFill>
            <a:blip r:embed="rId3"/>
            <a:stretch>
              <a:fillRect/>
            </a:stretch>
          </a:blipFill>
        </p:spPr>
        <p:txBody>
          <a:bodyPr/>
          <a:lstStyle/>
          <a:p>
            <a:endParaRPr lang="nn-NO"/>
          </a:p>
        </p:txBody>
      </p:sp>
      <p:sp>
        <p:nvSpPr>
          <p:cNvPr id="4" name="Freeform 4"/>
          <p:cNvSpPr/>
          <p:nvPr/>
        </p:nvSpPr>
        <p:spPr>
          <a:xfrm>
            <a:off x="4429936" y="9217002"/>
            <a:ext cx="3987950" cy="1669450"/>
          </a:xfrm>
          <a:custGeom>
            <a:avLst/>
            <a:gdLst/>
            <a:ahLst/>
            <a:cxnLst/>
            <a:rect l="l" t="t" r="r" b="b"/>
            <a:pathLst>
              <a:path w="3987950" h="1669450">
                <a:moveTo>
                  <a:pt x="0" y="0"/>
                </a:moveTo>
                <a:lnTo>
                  <a:pt x="3987950" y="0"/>
                </a:lnTo>
                <a:lnTo>
                  <a:pt x="3987950" y="1669450"/>
                </a:lnTo>
                <a:lnTo>
                  <a:pt x="0" y="1669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n-NO"/>
          </a:p>
        </p:txBody>
      </p:sp>
      <p:sp>
        <p:nvSpPr>
          <p:cNvPr id="5" name="Freeform 5"/>
          <p:cNvSpPr/>
          <p:nvPr/>
        </p:nvSpPr>
        <p:spPr>
          <a:xfrm>
            <a:off x="-3528825" y="2156475"/>
            <a:ext cx="4410450" cy="7129750"/>
          </a:xfrm>
          <a:custGeom>
            <a:avLst/>
            <a:gdLst/>
            <a:ahLst/>
            <a:cxnLst/>
            <a:rect l="l" t="t" r="r" b="b"/>
            <a:pathLst>
              <a:path w="4410450" h="7129750">
                <a:moveTo>
                  <a:pt x="0" y="0"/>
                </a:moveTo>
                <a:lnTo>
                  <a:pt x="4410450" y="0"/>
                </a:lnTo>
                <a:lnTo>
                  <a:pt x="4410450" y="7129750"/>
                </a:lnTo>
                <a:lnTo>
                  <a:pt x="0" y="71297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n-NO"/>
          </a:p>
        </p:txBody>
      </p:sp>
      <p:sp>
        <p:nvSpPr>
          <p:cNvPr id="6" name="Freeform 6"/>
          <p:cNvSpPr/>
          <p:nvPr/>
        </p:nvSpPr>
        <p:spPr>
          <a:xfrm>
            <a:off x="13236165" y="-729116"/>
            <a:ext cx="10527883" cy="3774217"/>
          </a:xfrm>
          <a:custGeom>
            <a:avLst/>
            <a:gdLst/>
            <a:ahLst/>
            <a:cxnLst/>
            <a:rect l="l" t="t" r="r" b="b"/>
            <a:pathLst>
              <a:path w="10527883" h="3774217">
                <a:moveTo>
                  <a:pt x="0" y="0"/>
                </a:moveTo>
                <a:lnTo>
                  <a:pt x="10527884" y="0"/>
                </a:lnTo>
                <a:lnTo>
                  <a:pt x="10527884" y="3774218"/>
                </a:lnTo>
                <a:lnTo>
                  <a:pt x="0" y="3774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n-NO"/>
          </a:p>
        </p:txBody>
      </p:sp>
      <p:grpSp>
        <p:nvGrpSpPr>
          <p:cNvPr id="7" name="Group 7"/>
          <p:cNvGrpSpPr/>
          <p:nvPr/>
        </p:nvGrpSpPr>
        <p:grpSpPr>
          <a:xfrm rot="-894730">
            <a:off x="13401924" y="3023452"/>
            <a:ext cx="1380286" cy="364580"/>
            <a:chOff x="0" y="0"/>
            <a:chExt cx="1840381" cy="486107"/>
          </a:xfrm>
        </p:grpSpPr>
        <p:sp>
          <p:nvSpPr>
            <p:cNvPr id="8" name="Freeform 8"/>
            <p:cNvSpPr/>
            <p:nvPr/>
          </p:nvSpPr>
          <p:spPr>
            <a:xfrm>
              <a:off x="0" y="0"/>
              <a:ext cx="1840357" cy="486156"/>
            </a:xfrm>
            <a:custGeom>
              <a:avLst/>
              <a:gdLst/>
              <a:ahLst/>
              <a:cxnLst/>
              <a:rect l="l" t="t" r="r" b="b"/>
              <a:pathLst>
                <a:path w="1840357" h="486156">
                  <a:moveTo>
                    <a:pt x="0" y="0"/>
                  </a:moveTo>
                  <a:lnTo>
                    <a:pt x="1840357" y="0"/>
                  </a:lnTo>
                  <a:lnTo>
                    <a:pt x="1840357" y="486156"/>
                  </a:lnTo>
                  <a:lnTo>
                    <a:pt x="0" y="486156"/>
                  </a:lnTo>
                  <a:close/>
                </a:path>
              </a:pathLst>
            </a:custGeom>
            <a:solidFill>
              <a:srgbClr val="E3D0B3">
                <a:alpha val="60000"/>
              </a:srgbClr>
            </a:solidFill>
          </p:spPr>
          <p:txBody>
            <a:bodyPr/>
            <a:lstStyle/>
            <a:p>
              <a:endParaRPr lang="nn-NO"/>
            </a:p>
          </p:txBody>
        </p:sp>
      </p:grpSp>
      <p:sp>
        <p:nvSpPr>
          <p:cNvPr id="9" name="Freeform 9"/>
          <p:cNvSpPr/>
          <p:nvPr/>
        </p:nvSpPr>
        <p:spPr>
          <a:xfrm>
            <a:off x="11706873" y="5721350"/>
            <a:ext cx="3768635" cy="4152766"/>
          </a:xfrm>
          <a:custGeom>
            <a:avLst/>
            <a:gdLst/>
            <a:ahLst/>
            <a:cxnLst/>
            <a:rect l="l" t="t" r="r" b="b"/>
            <a:pathLst>
              <a:path w="3768635" h="4152766">
                <a:moveTo>
                  <a:pt x="0" y="0"/>
                </a:moveTo>
                <a:lnTo>
                  <a:pt x="3768635" y="0"/>
                </a:lnTo>
                <a:lnTo>
                  <a:pt x="3768635" y="4152766"/>
                </a:lnTo>
                <a:lnTo>
                  <a:pt x="0" y="4152766"/>
                </a:lnTo>
                <a:lnTo>
                  <a:pt x="0" y="0"/>
                </a:lnTo>
                <a:close/>
              </a:path>
            </a:pathLst>
          </a:custGeom>
          <a:blipFill>
            <a:blip r:embed="rId10"/>
            <a:stretch>
              <a:fillRect/>
            </a:stretch>
          </a:blipFill>
        </p:spPr>
        <p:txBody>
          <a:bodyPr/>
          <a:lstStyle/>
          <a:p>
            <a:endParaRPr lang="nn-NO"/>
          </a:p>
        </p:txBody>
      </p:sp>
      <p:sp>
        <p:nvSpPr>
          <p:cNvPr id="10" name="TextBox 10"/>
          <p:cNvSpPr txBox="1"/>
          <p:nvPr/>
        </p:nvSpPr>
        <p:spPr>
          <a:xfrm>
            <a:off x="1160209" y="3602543"/>
            <a:ext cx="14931118" cy="5542671"/>
          </a:xfrm>
          <a:prstGeom prst="rect">
            <a:avLst/>
          </a:prstGeom>
        </p:spPr>
        <p:txBody>
          <a:bodyPr lIns="0" tIns="0" rIns="0" bIns="0" rtlCol="0" anchor="t">
            <a:spAutoFit/>
          </a:bodyPr>
          <a:lstStyle/>
          <a:p>
            <a:pPr algn="l">
              <a:lnSpc>
                <a:spcPts val="4800"/>
              </a:lnSpc>
            </a:pPr>
            <a:r>
              <a:rPr lang="nn-NO" sz="4000" dirty="0">
                <a:solidFill>
                  <a:srgbClr val="000000"/>
                </a:solidFill>
                <a:latin typeface="Calibri" panose="020F0502020204030204" pitchFamily="34" charset="0"/>
                <a:cs typeface="Calibri" panose="020F0502020204030204" pitchFamily="34" charset="0"/>
              </a:rPr>
              <a:t>Det nærmar seg bryllaup, men kven er det eigentleg som skal gifte seg? I denne fyrste skriveoppgåva skal de lage ein presentasjon av dei to partane som snart skal inngå giftarmålet. De må avgjere: </a:t>
            </a:r>
          </a:p>
          <a:p>
            <a:pPr marL="883920" lvl="1" indent="-441960" algn="l">
              <a:lnSpc>
                <a:spcPts val="2879"/>
              </a:lnSpc>
              <a:buFont typeface="Arial"/>
              <a:buChar char="•"/>
            </a:pPr>
            <a:r>
              <a:rPr lang="nn-NO" sz="2400" dirty="0">
                <a:solidFill>
                  <a:srgbClr val="000000"/>
                </a:solidFill>
                <a:latin typeface="Calibri" panose="020F0502020204030204" pitchFamily="34" charset="0"/>
                <a:cs typeface="Calibri" panose="020F0502020204030204" pitchFamily="34" charset="0"/>
              </a:rPr>
              <a:t>kjønna på partane </a:t>
            </a:r>
          </a:p>
          <a:p>
            <a:pPr marL="883920" lvl="1" indent="-441960" algn="l">
              <a:lnSpc>
                <a:spcPts val="2879"/>
              </a:lnSpc>
              <a:buFont typeface="Arial"/>
              <a:buChar char="•"/>
            </a:pPr>
            <a:r>
              <a:rPr lang="nn-NO" sz="2400" dirty="0">
                <a:solidFill>
                  <a:srgbClr val="000000"/>
                </a:solidFill>
                <a:latin typeface="Calibri" panose="020F0502020204030204" pitchFamily="34" charset="0"/>
                <a:cs typeface="Calibri" panose="020F0502020204030204" pitchFamily="34" charset="0"/>
              </a:rPr>
              <a:t>namna </a:t>
            </a:r>
          </a:p>
          <a:p>
            <a:pPr marL="883920" lvl="1" indent="-441960" algn="l">
              <a:lnSpc>
                <a:spcPts val="2879"/>
              </a:lnSpc>
              <a:buFont typeface="Arial"/>
              <a:buChar char="•"/>
            </a:pPr>
            <a:r>
              <a:rPr lang="nn-NO" sz="2400" dirty="0">
                <a:solidFill>
                  <a:srgbClr val="000000"/>
                </a:solidFill>
                <a:latin typeface="Calibri" panose="020F0502020204030204" pitchFamily="34" charset="0"/>
                <a:cs typeface="Calibri" panose="020F0502020204030204" pitchFamily="34" charset="0"/>
              </a:rPr>
              <a:t>alder </a:t>
            </a:r>
          </a:p>
          <a:p>
            <a:pPr marL="883920" lvl="1" indent="-441960" algn="l">
              <a:lnSpc>
                <a:spcPts val="2879"/>
              </a:lnSpc>
              <a:buFont typeface="Arial"/>
              <a:buChar char="•"/>
            </a:pPr>
            <a:r>
              <a:rPr lang="nn-NO" sz="2400" dirty="0">
                <a:solidFill>
                  <a:srgbClr val="000000"/>
                </a:solidFill>
                <a:latin typeface="Calibri" panose="020F0502020204030204" pitchFamily="34" charset="0"/>
                <a:cs typeface="Calibri" panose="020F0502020204030204" pitchFamily="34" charset="0"/>
              </a:rPr>
              <a:t>kvar dei kjem frå </a:t>
            </a:r>
          </a:p>
          <a:p>
            <a:pPr marL="883920" lvl="1" indent="-441960" algn="l">
              <a:lnSpc>
                <a:spcPts val="2879"/>
              </a:lnSpc>
              <a:buFont typeface="Arial"/>
              <a:buChar char="•"/>
            </a:pPr>
            <a:r>
              <a:rPr lang="nn-NO" sz="2400" dirty="0">
                <a:solidFill>
                  <a:srgbClr val="000000"/>
                </a:solidFill>
                <a:latin typeface="Calibri" panose="020F0502020204030204" pitchFamily="34" charset="0"/>
                <a:cs typeface="Calibri" panose="020F0502020204030204" pitchFamily="34" charset="0"/>
              </a:rPr>
              <a:t>korleis dei ser ut </a:t>
            </a:r>
          </a:p>
          <a:p>
            <a:pPr marL="883920" lvl="1" indent="-441960" algn="l">
              <a:lnSpc>
                <a:spcPts val="2879"/>
              </a:lnSpc>
              <a:buFont typeface="Arial"/>
              <a:buChar char="•"/>
            </a:pPr>
            <a:r>
              <a:rPr lang="nn-NO" sz="2400" dirty="0">
                <a:solidFill>
                  <a:srgbClr val="000000"/>
                </a:solidFill>
                <a:latin typeface="Calibri" panose="020F0502020204030204" pitchFamily="34" charset="0"/>
                <a:cs typeface="Calibri" panose="020F0502020204030204" pitchFamily="34" charset="0"/>
              </a:rPr>
              <a:t>kva interesser dei har </a:t>
            </a:r>
          </a:p>
          <a:p>
            <a:pPr marL="883920" lvl="1" indent="-441960" algn="l">
              <a:lnSpc>
                <a:spcPts val="2879"/>
              </a:lnSpc>
              <a:buFont typeface="Arial"/>
              <a:buChar char="•"/>
            </a:pPr>
            <a:r>
              <a:rPr lang="nn-NO" sz="2400" dirty="0">
                <a:solidFill>
                  <a:srgbClr val="000000"/>
                </a:solidFill>
                <a:latin typeface="Calibri" panose="020F0502020204030204" pitchFamily="34" charset="0"/>
                <a:cs typeface="Calibri" panose="020F0502020204030204" pitchFamily="34" charset="0"/>
              </a:rPr>
              <a:t>kva som kjenneteiknar personlegdomane deira </a:t>
            </a:r>
          </a:p>
          <a:p>
            <a:pPr marL="883920" lvl="1" indent="-441960" algn="l">
              <a:lnSpc>
                <a:spcPts val="2879"/>
              </a:lnSpc>
              <a:buFont typeface="Arial"/>
              <a:buChar char="•"/>
            </a:pPr>
            <a:r>
              <a:rPr lang="nn-NO" sz="2400" dirty="0">
                <a:solidFill>
                  <a:srgbClr val="000000"/>
                </a:solidFill>
                <a:latin typeface="Calibri" panose="020F0502020204030204" pitchFamily="34" charset="0"/>
                <a:cs typeface="Calibri" panose="020F0502020204030204" pitchFamily="34" charset="0"/>
              </a:rPr>
              <a:t>om dei har ei livstru eller ei religiøs overtyding </a:t>
            </a:r>
          </a:p>
          <a:p>
            <a:pPr marL="883920" lvl="1" indent="-441960" algn="l">
              <a:lnSpc>
                <a:spcPts val="2879"/>
              </a:lnSpc>
              <a:buFont typeface="Arial"/>
              <a:buChar char="•"/>
            </a:pPr>
            <a:r>
              <a:rPr lang="nn-NO" sz="2400" dirty="0">
                <a:solidFill>
                  <a:srgbClr val="000000"/>
                </a:solidFill>
                <a:latin typeface="Calibri" panose="020F0502020204030204" pitchFamily="34" charset="0"/>
                <a:cs typeface="Calibri" panose="020F0502020204030204" pitchFamily="34" charset="0"/>
              </a:rPr>
              <a:t>utdanning og stilling </a:t>
            </a:r>
          </a:p>
          <a:p>
            <a:pPr marL="883920" lvl="1" indent="-441960" algn="l">
              <a:lnSpc>
                <a:spcPts val="2879"/>
              </a:lnSpc>
            </a:pPr>
            <a:endParaRPr lang="nn-NO" sz="2400" dirty="0">
              <a:solidFill>
                <a:srgbClr val="000000"/>
              </a:solidFill>
              <a:latin typeface="Arimo"/>
            </a:endParaRPr>
          </a:p>
        </p:txBody>
      </p:sp>
      <p:sp>
        <p:nvSpPr>
          <p:cNvPr id="11" name="TextBox 11"/>
          <p:cNvSpPr txBox="1"/>
          <p:nvPr/>
        </p:nvSpPr>
        <p:spPr>
          <a:xfrm>
            <a:off x="1042282" y="1103626"/>
            <a:ext cx="11150128" cy="2154436"/>
          </a:xfrm>
          <a:prstGeom prst="rect">
            <a:avLst/>
          </a:prstGeom>
        </p:spPr>
        <p:txBody>
          <a:bodyPr lIns="0" tIns="0" rIns="0" bIns="0" rtlCol="0" anchor="t">
            <a:spAutoFit/>
          </a:bodyPr>
          <a:lstStyle/>
          <a:p>
            <a:pPr algn="l">
              <a:lnSpc>
                <a:spcPts val="8400"/>
              </a:lnSpc>
            </a:pPr>
            <a:r>
              <a:rPr lang="nn-NO" sz="7000" b="1" dirty="0">
                <a:solidFill>
                  <a:srgbClr val="5C4228"/>
                </a:solidFill>
                <a:latin typeface="Constantia" panose="02030602050306030303" pitchFamily="18" charset="0"/>
              </a:rPr>
              <a:t>Oppdrag 1: Kven er paret som skal gifte seg?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4" y="2510"/>
            <a:ext cx="18288002" cy="10281980"/>
          </a:xfrm>
          <a:custGeom>
            <a:avLst/>
            <a:gdLst/>
            <a:ahLst/>
            <a:cxnLst/>
            <a:rect l="l" t="t" r="r" b="b"/>
            <a:pathLst>
              <a:path w="18288002" h="10281980">
                <a:moveTo>
                  <a:pt x="0" y="0"/>
                </a:moveTo>
                <a:lnTo>
                  <a:pt x="18288002" y="0"/>
                </a:lnTo>
                <a:lnTo>
                  <a:pt x="18288002" y="10281980"/>
                </a:lnTo>
                <a:lnTo>
                  <a:pt x="0" y="10281980"/>
                </a:lnTo>
                <a:lnTo>
                  <a:pt x="0" y="0"/>
                </a:lnTo>
                <a:close/>
              </a:path>
            </a:pathLst>
          </a:custGeom>
          <a:blipFill>
            <a:blip r:embed="rId3"/>
            <a:stretch>
              <a:fillRect/>
            </a:stretch>
          </a:blipFill>
        </p:spPr>
        <p:txBody>
          <a:bodyPr/>
          <a:lstStyle/>
          <a:p>
            <a:endParaRPr lang="nn-NO" dirty="0"/>
          </a:p>
        </p:txBody>
      </p:sp>
      <p:sp>
        <p:nvSpPr>
          <p:cNvPr id="5" name="Freeform 5"/>
          <p:cNvSpPr/>
          <p:nvPr/>
        </p:nvSpPr>
        <p:spPr>
          <a:xfrm>
            <a:off x="4429936" y="9217002"/>
            <a:ext cx="3987950" cy="1669450"/>
          </a:xfrm>
          <a:custGeom>
            <a:avLst/>
            <a:gdLst/>
            <a:ahLst/>
            <a:cxnLst/>
            <a:rect l="l" t="t" r="r" b="b"/>
            <a:pathLst>
              <a:path w="3987950" h="1669450">
                <a:moveTo>
                  <a:pt x="0" y="0"/>
                </a:moveTo>
                <a:lnTo>
                  <a:pt x="3987950" y="0"/>
                </a:lnTo>
                <a:lnTo>
                  <a:pt x="3987950" y="1669450"/>
                </a:lnTo>
                <a:lnTo>
                  <a:pt x="0" y="1669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n-NO" dirty="0"/>
          </a:p>
        </p:txBody>
      </p:sp>
      <p:sp>
        <p:nvSpPr>
          <p:cNvPr id="6" name="Freeform 6"/>
          <p:cNvSpPr/>
          <p:nvPr/>
        </p:nvSpPr>
        <p:spPr>
          <a:xfrm>
            <a:off x="-3528825" y="2156475"/>
            <a:ext cx="4410450" cy="7129750"/>
          </a:xfrm>
          <a:custGeom>
            <a:avLst/>
            <a:gdLst/>
            <a:ahLst/>
            <a:cxnLst/>
            <a:rect l="l" t="t" r="r" b="b"/>
            <a:pathLst>
              <a:path w="4410450" h="7129750">
                <a:moveTo>
                  <a:pt x="0" y="0"/>
                </a:moveTo>
                <a:lnTo>
                  <a:pt x="4410450" y="0"/>
                </a:lnTo>
                <a:lnTo>
                  <a:pt x="4410450" y="7129750"/>
                </a:lnTo>
                <a:lnTo>
                  <a:pt x="0" y="71297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n-NO" dirty="0"/>
          </a:p>
        </p:txBody>
      </p:sp>
      <p:sp>
        <p:nvSpPr>
          <p:cNvPr id="7" name="TextBox 7"/>
          <p:cNvSpPr txBox="1"/>
          <p:nvPr/>
        </p:nvSpPr>
        <p:spPr>
          <a:xfrm>
            <a:off x="1154490" y="990600"/>
            <a:ext cx="11933328" cy="1095375"/>
          </a:xfrm>
          <a:prstGeom prst="rect">
            <a:avLst/>
          </a:prstGeom>
        </p:spPr>
        <p:txBody>
          <a:bodyPr lIns="0" tIns="0" rIns="0" bIns="0" rtlCol="0" anchor="t">
            <a:spAutoFit/>
          </a:bodyPr>
          <a:lstStyle/>
          <a:p>
            <a:pPr algn="l">
              <a:lnSpc>
                <a:spcPts val="8400"/>
              </a:lnSpc>
            </a:pPr>
            <a:r>
              <a:rPr lang="nn-NO" sz="7000" b="1" dirty="0">
                <a:solidFill>
                  <a:srgbClr val="5C4228"/>
                </a:solidFill>
                <a:latin typeface="Constantia" panose="02030602050306030303" pitchFamily="18" charset="0"/>
              </a:rPr>
              <a:t>Etterrefleksjon</a:t>
            </a:r>
            <a:r>
              <a:rPr lang="nn-NO" sz="7000" dirty="0">
                <a:solidFill>
                  <a:srgbClr val="5C4228"/>
                </a:solidFill>
                <a:latin typeface="Constantia" panose="02030602050306030303" pitchFamily="18" charset="0"/>
              </a:rPr>
              <a:t> </a:t>
            </a:r>
          </a:p>
        </p:txBody>
      </p:sp>
      <p:sp>
        <p:nvSpPr>
          <p:cNvPr id="8" name="Freeform 8"/>
          <p:cNvSpPr/>
          <p:nvPr/>
        </p:nvSpPr>
        <p:spPr>
          <a:xfrm>
            <a:off x="10418155" y="-997060"/>
            <a:ext cx="10527883" cy="3774217"/>
          </a:xfrm>
          <a:custGeom>
            <a:avLst/>
            <a:gdLst/>
            <a:ahLst/>
            <a:cxnLst/>
            <a:rect l="l" t="t" r="r" b="b"/>
            <a:pathLst>
              <a:path w="10527883" h="3774217">
                <a:moveTo>
                  <a:pt x="0" y="0"/>
                </a:moveTo>
                <a:lnTo>
                  <a:pt x="10527884" y="0"/>
                </a:lnTo>
                <a:lnTo>
                  <a:pt x="10527884" y="3774218"/>
                </a:lnTo>
                <a:lnTo>
                  <a:pt x="0" y="3774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n-NO" dirty="0"/>
          </a:p>
        </p:txBody>
      </p:sp>
      <p:sp>
        <p:nvSpPr>
          <p:cNvPr id="9" name="Freeform 9"/>
          <p:cNvSpPr/>
          <p:nvPr/>
        </p:nvSpPr>
        <p:spPr>
          <a:xfrm>
            <a:off x="11567542" y="3009643"/>
            <a:ext cx="5934613" cy="4854019"/>
          </a:xfrm>
          <a:custGeom>
            <a:avLst/>
            <a:gdLst/>
            <a:ahLst/>
            <a:cxnLst/>
            <a:rect l="l" t="t" r="r" b="b"/>
            <a:pathLst>
              <a:path w="5934613" h="4854019">
                <a:moveTo>
                  <a:pt x="0" y="0"/>
                </a:moveTo>
                <a:lnTo>
                  <a:pt x="5934612" y="0"/>
                </a:lnTo>
                <a:lnTo>
                  <a:pt x="5934612" y="4854019"/>
                </a:lnTo>
                <a:lnTo>
                  <a:pt x="0" y="4854019"/>
                </a:lnTo>
                <a:lnTo>
                  <a:pt x="0" y="0"/>
                </a:lnTo>
                <a:close/>
              </a:path>
            </a:pathLst>
          </a:custGeom>
          <a:blipFill>
            <a:blip r:embed="rId10"/>
            <a:stretch>
              <a:fillRect/>
            </a:stretch>
          </a:blipFill>
        </p:spPr>
        <p:txBody>
          <a:bodyPr/>
          <a:lstStyle/>
          <a:p>
            <a:endParaRPr lang="nn-NO" dirty="0"/>
          </a:p>
        </p:txBody>
      </p:sp>
      <p:sp>
        <p:nvSpPr>
          <p:cNvPr id="10" name="TextBox 10"/>
          <p:cNvSpPr txBox="1"/>
          <p:nvPr/>
        </p:nvSpPr>
        <p:spPr>
          <a:xfrm>
            <a:off x="1154490" y="2297762"/>
            <a:ext cx="10275510" cy="7117333"/>
          </a:xfrm>
          <a:prstGeom prst="rect">
            <a:avLst/>
          </a:prstGeom>
        </p:spPr>
        <p:txBody>
          <a:bodyPr wrap="square" lIns="0" tIns="0" rIns="0" bIns="0" rtlCol="0" anchor="t">
            <a:spAutoFit/>
          </a:bodyPr>
          <a:lstStyle/>
          <a:p>
            <a:pPr>
              <a:lnSpc>
                <a:spcPts val="3720"/>
              </a:lnSpc>
            </a:pPr>
            <a:r>
              <a:rPr lang="nn-NO" sz="3100" dirty="0">
                <a:solidFill>
                  <a:srgbClr val="000000"/>
                </a:solidFill>
                <a:latin typeface="+mj-lt"/>
              </a:rPr>
              <a:t>1. Korleis opplevde du å arbeide med bryllaupsprosjektet? Hugs å grunngje synspunkta dine. </a:t>
            </a:r>
          </a:p>
          <a:p>
            <a:pPr>
              <a:lnSpc>
                <a:spcPts val="3720"/>
              </a:lnSpc>
            </a:pPr>
            <a:endParaRPr lang="nn-NO" sz="3100" dirty="0">
              <a:solidFill>
                <a:srgbClr val="000000"/>
              </a:solidFill>
              <a:latin typeface="+mj-lt"/>
            </a:endParaRPr>
          </a:p>
          <a:p>
            <a:pPr>
              <a:lnSpc>
                <a:spcPts val="3720"/>
              </a:lnSpc>
            </a:pPr>
            <a:r>
              <a:rPr lang="nn-NO" sz="3100" dirty="0">
                <a:solidFill>
                  <a:srgbClr val="000000"/>
                </a:solidFill>
                <a:latin typeface="+mj-lt"/>
              </a:rPr>
              <a:t>2. Kva likte du / syntest du var utfordrande med å arbeide med bryllaupsprosjektet? </a:t>
            </a:r>
          </a:p>
          <a:p>
            <a:pPr>
              <a:lnSpc>
                <a:spcPts val="3720"/>
              </a:lnSpc>
            </a:pPr>
            <a:endParaRPr lang="nn-NO" sz="3100" dirty="0">
              <a:solidFill>
                <a:srgbClr val="000000"/>
              </a:solidFill>
              <a:latin typeface="+mj-lt"/>
            </a:endParaRPr>
          </a:p>
          <a:p>
            <a:pPr>
              <a:lnSpc>
                <a:spcPts val="3720"/>
              </a:lnSpc>
            </a:pPr>
            <a:r>
              <a:rPr lang="nn-NO" sz="3100" dirty="0">
                <a:solidFill>
                  <a:srgbClr val="000000"/>
                </a:solidFill>
                <a:latin typeface="+mj-lt"/>
              </a:rPr>
              <a:t>3. Korleis opplevde du samarbeidet på gruppa? Kva fungerte bra, kva fungerte mindre godt? </a:t>
            </a:r>
          </a:p>
          <a:p>
            <a:pPr>
              <a:lnSpc>
                <a:spcPts val="3720"/>
              </a:lnSpc>
            </a:pPr>
            <a:endParaRPr lang="nn-NO" sz="3100" dirty="0">
              <a:solidFill>
                <a:srgbClr val="000000"/>
              </a:solidFill>
              <a:latin typeface="+mj-lt"/>
            </a:endParaRPr>
          </a:p>
          <a:p>
            <a:pPr>
              <a:lnSpc>
                <a:spcPts val="3720"/>
              </a:lnSpc>
            </a:pPr>
            <a:r>
              <a:rPr lang="nn-NO" sz="3100" dirty="0">
                <a:solidFill>
                  <a:srgbClr val="000000"/>
                </a:solidFill>
                <a:latin typeface="+mj-lt"/>
              </a:rPr>
              <a:t>4. Korleis bidrog du på gruppearbeidet? </a:t>
            </a:r>
          </a:p>
          <a:p>
            <a:pPr>
              <a:lnSpc>
                <a:spcPts val="3720"/>
              </a:lnSpc>
            </a:pPr>
            <a:endParaRPr lang="nn-NO" sz="3100" dirty="0">
              <a:solidFill>
                <a:srgbClr val="000000"/>
              </a:solidFill>
              <a:latin typeface="+mj-lt"/>
            </a:endParaRPr>
          </a:p>
          <a:p>
            <a:pPr>
              <a:lnSpc>
                <a:spcPts val="3720"/>
              </a:lnSpc>
            </a:pPr>
            <a:r>
              <a:rPr lang="nn-NO" sz="3100" dirty="0">
                <a:solidFill>
                  <a:srgbClr val="000000"/>
                </a:solidFill>
                <a:latin typeface="+mj-lt"/>
              </a:rPr>
              <a:t>5. Opplevde du arbeidet med bryllaupsprosjektet som meiningsfullt? Kvifor / kvifor ikkje? </a:t>
            </a:r>
          </a:p>
          <a:p>
            <a:pPr>
              <a:lnSpc>
                <a:spcPts val="3720"/>
              </a:lnSpc>
            </a:pPr>
            <a:endParaRPr lang="nn-NO" sz="3100" dirty="0">
              <a:solidFill>
                <a:srgbClr val="000000"/>
              </a:solidFill>
              <a:latin typeface="+mj-lt"/>
            </a:endParaRPr>
          </a:p>
          <a:p>
            <a:pPr>
              <a:lnSpc>
                <a:spcPts val="3720"/>
              </a:lnSpc>
            </a:pPr>
            <a:r>
              <a:rPr lang="nn-NO" sz="3100" dirty="0">
                <a:solidFill>
                  <a:srgbClr val="000000"/>
                </a:solidFill>
                <a:latin typeface="+mj-lt"/>
              </a:rPr>
              <a:t>6. Kva føler du at du har lært av å vere med på prosjektet?</a:t>
            </a:r>
          </a:p>
        </p:txBody>
      </p:sp>
      <p:sp>
        <p:nvSpPr>
          <p:cNvPr id="11" name="TekstSylinder 10">
            <a:extLst>
              <a:ext uri="{FF2B5EF4-FFF2-40B4-BE49-F238E27FC236}">
                <a16:creationId xmlns:a16="http://schemas.microsoft.com/office/drawing/2014/main" id="{B804F6B6-E8E3-877D-DEFF-49C3D96E2CD2}"/>
              </a:ext>
            </a:extLst>
          </p:cNvPr>
          <p:cNvSpPr txBox="1"/>
          <p:nvPr/>
        </p:nvSpPr>
        <p:spPr>
          <a:xfrm>
            <a:off x="13411200" y="8572500"/>
            <a:ext cx="4090955" cy="1600438"/>
          </a:xfrm>
          <a:prstGeom prst="rect">
            <a:avLst/>
          </a:prstGeom>
          <a:noFill/>
        </p:spPr>
        <p:txBody>
          <a:bodyPr wrap="square" rtlCol="0">
            <a:spAutoFit/>
          </a:bodyPr>
          <a:lstStyle/>
          <a:p>
            <a:pPr algn="l"/>
            <a:r>
              <a:rPr lang="nn-NO" sz="2000" dirty="0"/>
              <a:t>Malen til denne presentasjonen</a:t>
            </a:r>
          </a:p>
          <a:p>
            <a:pPr algn="l"/>
            <a:r>
              <a:rPr lang="nn-NO" sz="2000" dirty="0"/>
              <a:t>er henta frå </a:t>
            </a:r>
            <a:r>
              <a:rPr lang="nn-NO" sz="2000" dirty="0" err="1"/>
              <a:t>Slidesgo</a:t>
            </a:r>
            <a:r>
              <a:rPr lang="nn-NO" sz="2000" dirty="0"/>
              <a:t>, inkludert</a:t>
            </a:r>
          </a:p>
          <a:p>
            <a:pPr algn="l"/>
            <a:r>
              <a:rPr lang="nn-NO" sz="2000" dirty="0"/>
              <a:t>ikon frå </a:t>
            </a:r>
            <a:r>
              <a:rPr lang="nn-NO" sz="2000" dirty="0" err="1"/>
              <a:t>Flaticon</a:t>
            </a:r>
            <a:r>
              <a:rPr lang="nn-NO" sz="2000" dirty="0"/>
              <a:t> og infografikk og </a:t>
            </a:r>
          </a:p>
          <a:p>
            <a:pPr algn="l"/>
            <a:r>
              <a:rPr lang="nn-NO" sz="2000" dirty="0"/>
              <a:t>bilete frå </a:t>
            </a:r>
            <a:r>
              <a:rPr lang="nn-NO" sz="2000" dirty="0" err="1"/>
              <a:t>Freepik</a:t>
            </a:r>
            <a:r>
              <a:rPr lang="nn-NO" sz="2000" dirty="0"/>
              <a:t>.</a:t>
            </a:r>
          </a:p>
          <a:p>
            <a:endParaRPr lang="nn-NO"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4" y="2510"/>
            <a:ext cx="18288002" cy="10281980"/>
          </a:xfrm>
          <a:custGeom>
            <a:avLst/>
            <a:gdLst/>
            <a:ahLst/>
            <a:cxnLst/>
            <a:rect l="l" t="t" r="r" b="b"/>
            <a:pathLst>
              <a:path w="18288002" h="10281980">
                <a:moveTo>
                  <a:pt x="0" y="0"/>
                </a:moveTo>
                <a:lnTo>
                  <a:pt x="18288002" y="0"/>
                </a:lnTo>
                <a:lnTo>
                  <a:pt x="18288002" y="10281980"/>
                </a:lnTo>
                <a:lnTo>
                  <a:pt x="0" y="10281980"/>
                </a:lnTo>
                <a:lnTo>
                  <a:pt x="0" y="0"/>
                </a:lnTo>
                <a:close/>
              </a:path>
            </a:pathLst>
          </a:custGeom>
          <a:blipFill>
            <a:blip r:embed="rId3"/>
            <a:stretch>
              <a:fillRect/>
            </a:stretch>
          </a:blipFill>
        </p:spPr>
        <p:txBody>
          <a:bodyPr/>
          <a:lstStyle/>
          <a:p>
            <a:endParaRPr lang="nn-NO"/>
          </a:p>
        </p:txBody>
      </p:sp>
      <p:sp>
        <p:nvSpPr>
          <p:cNvPr id="4" name="Freeform 4"/>
          <p:cNvSpPr/>
          <p:nvPr/>
        </p:nvSpPr>
        <p:spPr>
          <a:xfrm flipH="1">
            <a:off x="9335650" y="5870262"/>
            <a:ext cx="8952350" cy="4450200"/>
          </a:xfrm>
          <a:custGeom>
            <a:avLst/>
            <a:gdLst/>
            <a:ahLst/>
            <a:cxnLst/>
            <a:rect l="l" t="t" r="r" b="b"/>
            <a:pathLst>
              <a:path w="8952350" h="4450200">
                <a:moveTo>
                  <a:pt x="8952350" y="0"/>
                </a:moveTo>
                <a:lnTo>
                  <a:pt x="0" y="0"/>
                </a:lnTo>
                <a:lnTo>
                  <a:pt x="0" y="4450200"/>
                </a:lnTo>
                <a:lnTo>
                  <a:pt x="8952350" y="4450200"/>
                </a:lnTo>
                <a:lnTo>
                  <a:pt x="8952350" y="0"/>
                </a:lnTo>
                <a:close/>
              </a:path>
            </a:pathLst>
          </a:custGeom>
          <a:blipFill>
            <a:blip r:embed="rId4"/>
            <a:stretch>
              <a:fillRect l="-50647" t="-8758" b="-122391"/>
            </a:stretch>
          </a:blipFill>
        </p:spPr>
        <p:txBody>
          <a:bodyPr/>
          <a:lstStyle/>
          <a:p>
            <a:endParaRPr lang="nn-NO"/>
          </a:p>
        </p:txBody>
      </p:sp>
      <p:sp>
        <p:nvSpPr>
          <p:cNvPr id="5" name="Freeform 5"/>
          <p:cNvSpPr/>
          <p:nvPr/>
        </p:nvSpPr>
        <p:spPr>
          <a:xfrm>
            <a:off x="4429936" y="9217002"/>
            <a:ext cx="3987950" cy="1669450"/>
          </a:xfrm>
          <a:custGeom>
            <a:avLst/>
            <a:gdLst/>
            <a:ahLst/>
            <a:cxnLst/>
            <a:rect l="l" t="t" r="r" b="b"/>
            <a:pathLst>
              <a:path w="3987950" h="1669450">
                <a:moveTo>
                  <a:pt x="0" y="0"/>
                </a:moveTo>
                <a:lnTo>
                  <a:pt x="3987950" y="0"/>
                </a:lnTo>
                <a:lnTo>
                  <a:pt x="3987950" y="1669450"/>
                </a:lnTo>
                <a:lnTo>
                  <a:pt x="0" y="1669450"/>
                </a:lnTo>
                <a:lnTo>
                  <a:pt x="0" y="0"/>
                </a:lnTo>
                <a:close/>
              </a:path>
            </a:pathLst>
          </a:custGeom>
          <a:blipFill>
            <a:blip r:embed="rId5">
              <a:extLst>
                <a:ext uri="{96DAC541-7B7A-43D3-8B79-37D633B846F1}">
                  <asvg:svgBlip xmlns:asvg="http://schemas.microsoft.com/office/drawing/2016/SVG/main" r:embed="rId6"/>
                </a:ext>
              </a:extLst>
            </a:blip>
            <a:stretch>
              <a:fillRect l="-526"/>
            </a:stretch>
          </a:blipFill>
        </p:spPr>
        <p:txBody>
          <a:bodyPr/>
          <a:lstStyle/>
          <a:p>
            <a:endParaRPr lang="nn-NO"/>
          </a:p>
        </p:txBody>
      </p:sp>
      <p:sp>
        <p:nvSpPr>
          <p:cNvPr id="6" name="Freeform 6"/>
          <p:cNvSpPr/>
          <p:nvPr/>
        </p:nvSpPr>
        <p:spPr>
          <a:xfrm>
            <a:off x="-3528825" y="2156475"/>
            <a:ext cx="4410450" cy="7129750"/>
          </a:xfrm>
          <a:custGeom>
            <a:avLst/>
            <a:gdLst/>
            <a:ahLst/>
            <a:cxnLst/>
            <a:rect l="l" t="t" r="r" b="b"/>
            <a:pathLst>
              <a:path w="4410450" h="7129750">
                <a:moveTo>
                  <a:pt x="0" y="0"/>
                </a:moveTo>
                <a:lnTo>
                  <a:pt x="4410450" y="0"/>
                </a:lnTo>
                <a:lnTo>
                  <a:pt x="4410450" y="7129750"/>
                </a:lnTo>
                <a:lnTo>
                  <a:pt x="0" y="7129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n-NO"/>
          </a:p>
        </p:txBody>
      </p:sp>
      <p:sp>
        <p:nvSpPr>
          <p:cNvPr id="7" name="TextBox 7"/>
          <p:cNvSpPr txBox="1"/>
          <p:nvPr/>
        </p:nvSpPr>
        <p:spPr>
          <a:xfrm>
            <a:off x="1531423" y="943375"/>
            <a:ext cx="11150128" cy="2154436"/>
          </a:xfrm>
          <a:prstGeom prst="rect">
            <a:avLst/>
          </a:prstGeom>
        </p:spPr>
        <p:txBody>
          <a:bodyPr lIns="0" tIns="0" rIns="0" bIns="0" rtlCol="0" anchor="t">
            <a:spAutoFit/>
          </a:bodyPr>
          <a:lstStyle/>
          <a:p>
            <a:pPr algn="l">
              <a:lnSpc>
                <a:spcPts val="8400"/>
              </a:lnSpc>
            </a:pPr>
            <a:r>
              <a:rPr lang="nn-NO" sz="7000" b="1" dirty="0">
                <a:solidFill>
                  <a:srgbClr val="5C4228"/>
                </a:solidFill>
                <a:latin typeface="Constantia" panose="02030602050306030303" pitchFamily="18" charset="0"/>
              </a:rPr>
              <a:t>Oppdrag 1: Lag ein presentasjon</a:t>
            </a:r>
          </a:p>
        </p:txBody>
      </p:sp>
      <p:sp>
        <p:nvSpPr>
          <p:cNvPr id="8" name="TextBox 8"/>
          <p:cNvSpPr txBox="1"/>
          <p:nvPr/>
        </p:nvSpPr>
        <p:spPr>
          <a:xfrm>
            <a:off x="1531423" y="3335008"/>
            <a:ext cx="10049738" cy="3323987"/>
          </a:xfrm>
          <a:prstGeom prst="rect">
            <a:avLst/>
          </a:prstGeom>
        </p:spPr>
        <p:txBody>
          <a:bodyPr lIns="0" tIns="0" rIns="0" bIns="0" rtlCol="0" anchor="t">
            <a:spAutoFit/>
          </a:bodyPr>
          <a:lstStyle/>
          <a:p>
            <a:pPr algn="l"/>
            <a:r>
              <a:rPr lang="nn-NO" sz="3600" dirty="0">
                <a:solidFill>
                  <a:srgbClr val="000000"/>
                </a:solidFill>
                <a:latin typeface="Calibri" panose="020F0502020204030204" pitchFamily="34" charset="0"/>
                <a:cs typeface="Calibri" panose="020F0502020204030204" pitchFamily="34" charset="0"/>
              </a:rPr>
              <a:t>Lag ein presentasjon der de presenterer para for kvarandre. Bruk KI-generator til å lage bilde av korleis de tenkjer at paret ser ut. Korleis må de formulere bestillinga til KI-generatoren for å få fram akkurat dei bilda de ser føre dykk? Illustrer presentasjonen med andre relevante fotografi, gjerne KI-genererte.  </a:t>
            </a:r>
          </a:p>
        </p:txBody>
      </p:sp>
      <p:sp>
        <p:nvSpPr>
          <p:cNvPr id="10" name="Freeform 10" descr="Et bilde som inneholder utendørs, person, tre, gress  Automatisk generert beskrivelse"/>
          <p:cNvSpPr/>
          <p:nvPr/>
        </p:nvSpPr>
        <p:spPr>
          <a:xfrm>
            <a:off x="11734800" y="1697745"/>
            <a:ext cx="5881072" cy="7588480"/>
          </a:xfrm>
          <a:custGeom>
            <a:avLst/>
            <a:gdLst/>
            <a:ahLst/>
            <a:cxnLst/>
            <a:rect l="l" t="t" r="r" b="b"/>
            <a:pathLst>
              <a:path w="5881072" h="7588480">
                <a:moveTo>
                  <a:pt x="0" y="0"/>
                </a:moveTo>
                <a:lnTo>
                  <a:pt x="5881072" y="0"/>
                </a:lnTo>
                <a:lnTo>
                  <a:pt x="5881072" y="7588480"/>
                </a:lnTo>
                <a:lnTo>
                  <a:pt x="0" y="7588480"/>
                </a:lnTo>
                <a:lnTo>
                  <a:pt x="0" y="0"/>
                </a:lnTo>
                <a:close/>
              </a:path>
            </a:pathLst>
          </a:custGeom>
          <a:blipFill>
            <a:blip r:embed="rId9"/>
            <a:stretch>
              <a:fillRect/>
            </a:stretch>
          </a:blipFill>
        </p:spPr>
        <p:txBody>
          <a:bodyPr/>
          <a:lstStyle/>
          <a:p>
            <a:endParaRPr lang="nn-NO"/>
          </a:p>
        </p:txBody>
      </p:sp>
      <p:sp>
        <p:nvSpPr>
          <p:cNvPr id="9" name="Freeform 9"/>
          <p:cNvSpPr/>
          <p:nvPr/>
        </p:nvSpPr>
        <p:spPr>
          <a:xfrm>
            <a:off x="13236165" y="-729116"/>
            <a:ext cx="10527883" cy="3774217"/>
          </a:xfrm>
          <a:custGeom>
            <a:avLst/>
            <a:gdLst/>
            <a:ahLst/>
            <a:cxnLst/>
            <a:rect l="l" t="t" r="r" b="b"/>
            <a:pathLst>
              <a:path w="10527883" h="3774217">
                <a:moveTo>
                  <a:pt x="0" y="0"/>
                </a:moveTo>
                <a:lnTo>
                  <a:pt x="10527884" y="0"/>
                </a:lnTo>
                <a:lnTo>
                  <a:pt x="10527884" y="3774218"/>
                </a:lnTo>
                <a:lnTo>
                  <a:pt x="0" y="37742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n-NO"/>
          </a:p>
        </p:txBody>
      </p:sp>
      <p:sp>
        <p:nvSpPr>
          <p:cNvPr id="11" name="Freeform 11"/>
          <p:cNvSpPr/>
          <p:nvPr/>
        </p:nvSpPr>
        <p:spPr>
          <a:xfrm flipH="1">
            <a:off x="5601996" y="7432034"/>
            <a:ext cx="1608852" cy="2626186"/>
          </a:xfrm>
          <a:custGeom>
            <a:avLst/>
            <a:gdLst/>
            <a:ahLst/>
            <a:cxnLst/>
            <a:rect l="l" t="t" r="r" b="b"/>
            <a:pathLst>
              <a:path w="1608852" h="2626186">
                <a:moveTo>
                  <a:pt x="1608852" y="0"/>
                </a:moveTo>
                <a:lnTo>
                  <a:pt x="0" y="0"/>
                </a:lnTo>
                <a:lnTo>
                  <a:pt x="0" y="2626186"/>
                </a:lnTo>
                <a:lnTo>
                  <a:pt x="1608852" y="2626186"/>
                </a:lnTo>
                <a:lnTo>
                  <a:pt x="1608852" y="0"/>
                </a:lnTo>
                <a:close/>
              </a:path>
            </a:pathLst>
          </a:custGeom>
          <a:blipFill>
            <a:blip r:embed="rId12"/>
            <a:stretch>
              <a:fillRect l="-9842" r="-9842"/>
            </a:stretch>
          </a:blipFill>
        </p:spPr>
        <p:txBody>
          <a:bodyPr/>
          <a:lstStyle/>
          <a:p>
            <a:endParaRPr lang="nn-NO"/>
          </a:p>
        </p:txBody>
      </p:sp>
      <p:grpSp>
        <p:nvGrpSpPr>
          <p:cNvPr id="12" name="Group 12"/>
          <p:cNvGrpSpPr/>
          <p:nvPr/>
        </p:nvGrpSpPr>
        <p:grpSpPr>
          <a:xfrm rot="-894730">
            <a:off x="6057310" y="9660926"/>
            <a:ext cx="1103900" cy="389110"/>
            <a:chOff x="0" y="0"/>
            <a:chExt cx="1471867" cy="518813"/>
          </a:xfrm>
        </p:grpSpPr>
        <p:sp>
          <p:nvSpPr>
            <p:cNvPr id="13" name="Freeform 13"/>
            <p:cNvSpPr/>
            <p:nvPr/>
          </p:nvSpPr>
          <p:spPr>
            <a:xfrm>
              <a:off x="0" y="0"/>
              <a:ext cx="1471930" cy="518795"/>
            </a:xfrm>
            <a:custGeom>
              <a:avLst/>
              <a:gdLst/>
              <a:ahLst/>
              <a:cxnLst/>
              <a:rect l="l" t="t" r="r" b="b"/>
              <a:pathLst>
                <a:path w="1471930" h="518795">
                  <a:moveTo>
                    <a:pt x="0" y="0"/>
                  </a:moveTo>
                  <a:lnTo>
                    <a:pt x="1471930" y="0"/>
                  </a:lnTo>
                  <a:lnTo>
                    <a:pt x="1471930" y="518795"/>
                  </a:lnTo>
                  <a:lnTo>
                    <a:pt x="0" y="518795"/>
                  </a:lnTo>
                  <a:close/>
                </a:path>
              </a:pathLst>
            </a:custGeom>
            <a:solidFill>
              <a:srgbClr val="E3D0B3">
                <a:alpha val="60000"/>
              </a:srgbClr>
            </a:solidFill>
          </p:spPr>
          <p:txBody>
            <a:bodyPr/>
            <a:lstStyle/>
            <a:p>
              <a:endParaRPr lang="nn-NO"/>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4" y="2510"/>
            <a:ext cx="18288002" cy="10281980"/>
          </a:xfrm>
          <a:custGeom>
            <a:avLst/>
            <a:gdLst/>
            <a:ahLst/>
            <a:cxnLst/>
            <a:rect l="l" t="t" r="r" b="b"/>
            <a:pathLst>
              <a:path w="18288002" h="10281980">
                <a:moveTo>
                  <a:pt x="0" y="0"/>
                </a:moveTo>
                <a:lnTo>
                  <a:pt x="18288002" y="0"/>
                </a:lnTo>
                <a:lnTo>
                  <a:pt x="18288002" y="10281980"/>
                </a:lnTo>
                <a:lnTo>
                  <a:pt x="0" y="10281980"/>
                </a:lnTo>
                <a:lnTo>
                  <a:pt x="0" y="0"/>
                </a:lnTo>
                <a:close/>
              </a:path>
            </a:pathLst>
          </a:custGeom>
          <a:blipFill>
            <a:blip r:embed="rId3"/>
            <a:stretch>
              <a:fillRect/>
            </a:stretch>
          </a:blipFill>
        </p:spPr>
        <p:txBody>
          <a:bodyPr/>
          <a:lstStyle/>
          <a:p>
            <a:endParaRPr lang="nn-NO"/>
          </a:p>
        </p:txBody>
      </p:sp>
      <p:sp>
        <p:nvSpPr>
          <p:cNvPr id="5" name="Freeform 5"/>
          <p:cNvSpPr/>
          <p:nvPr/>
        </p:nvSpPr>
        <p:spPr>
          <a:xfrm>
            <a:off x="4429936" y="9217002"/>
            <a:ext cx="3987950" cy="1669450"/>
          </a:xfrm>
          <a:custGeom>
            <a:avLst/>
            <a:gdLst/>
            <a:ahLst/>
            <a:cxnLst/>
            <a:rect l="l" t="t" r="r" b="b"/>
            <a:pathLst>
              <a:path w="3987950" h="1669450">
                <a:moveTo>
                  <a:pt x="0" y="0"/>
                </a:moveTo>
                <a:lnTo>
                  <a:pt x="3987950" y="0"/>
                </a:lnTo>
                <a:lnTo>
                  <a:pt x="3987950" y="1669450"/>
                </a:lnTo>
                <a:lnTo>
                  <a:pt x="0" y="1669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n-NO"/>
          </a:p>
        </p:txBody>
      </p:sp>
      <p:sp>
        <p:nvSpPr>
          <p:cNvPr id="6" name="Freeform 6"/>
          <p:cNvSpPr/>
          <p:nvPr/>
        </p:nvSpPr>
        <p:spPr>
          <a:xfrm>
            <a:off x="-3528825" y="2156475"/>
            <a:ext cx="4410450" cy="7129750"/>
          </a:xfrm>
          <a:custGeom>
            <a:avLst/>
            <a:gdLst/>
            <a:ahLst/>
            <a:cxnLst/>
            <a:rect l="l" t="t" r="r" b="b"/>
            <a:pathLst>
              <a:path w="4410450" h="7129750">
                <a:moveTo>
                  <a:pt x="0" y="0"/>
                </a:moveTo>
                <a:lnTo>
                  <a:pt x="4410450" y="0"/>
                </a:lnTo>
                <a:lnTo>
                  <a:pt x="4410450" y="7129750"/>
                </a:lnTo>
                <a:lnTo>
                  <a:pt x="0" y="71297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n-NO"/>
          </a:p>
        </p:txBody>
      </p:sp>
      <p:sp>
        <p:nvSpPr>
          <p:cNvPr id="7" name="TextBox 7"/>
          <p:cNvSpPr txBox="1"/>
          <p:nvPr/>
        </p:nvSpPr>
        <p:spPr>
          <a:xfrm>
            <a:off x="1531423" y="1484569"/>
            <a:ext cx="11150128" cy="1077218"/>
          </a:xfrm>
          <a:prstGeom prst="rect">
            <a:avLst/>
          </a:prstGeom>
        </p:spPr>
        <p:txBody>
          <a:bodyPr lIns="0" tIns="0" rIns="0" bIns="0" rtlCol="0" anchor="t">
            <a:spAutoFit/>
          </a:bodyPr>
          <a:lstStyle/>
          <a:p>
            <a:pPr algn="l">
              <a:lnSpc>
                <a:spcPts val="8400"/>
              </a:lnSpc>
            </a:pPr>
            <a:r>
              <a:rPr lang="nn-NO" sz="7000" b="1" dirty="0">
                <a:solidFill>
                  <a:srgbClr val="5C4228"/>
                </a:solidFill>
                <a:latin typeface="Constantia" panose="02030602050306030303" pitchFamily="18" charset="0"/>
              </a:rPr>
              <a:t>Indre og ytre kjenneteikn</a:t>
            </a:r>
          </a:p>
        </p:txBody>
      </p:sp>
      <p:sp>
        <p:nvSpPr>
          <p:cNvPr id="8" name="Freeform 8"/>
          <p:cNvSpPr/>
          <p:nvPr/>
        </p:nvSpPr>
        <p:spPr>
          <a:xfrm>
            <a:off x="10418155" y="-997060"/>
            <a:ext cx="10527883" cy="3774217"/>
          </a:xfrm>
          <a:custGeom>
            <a:avLst/>
            <a:gdLst/>
            <a:ahLst/>
            <a:cxnLst/>
            <a:rect l="l" t="t" r="r" b="b"/>
            <a:pathLst>
              <a:path w="10527883" h="3774217">
                <a:moveTo>
                  <a:pt x="0" y="0"/>
                </a:moveTo>
                <a:lnTo>
                  <a:pt x="10527884" y="0"/>
                </a:lnTo>
                <a:lnTo>
                  <a:pt x="10527884" y="3774218"/>
                </a:lnTo>
                <a:lnTo>
                  <a:pt x="0" y="3774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n-NO"/>
          </a:p>
        </p:txBody>
      </p:sp>
      <p:sp>
        <p:nvSpPr>
          <p:cNvPr id="9" name="Freeform 9"/>
          <p:cNvSpPr/>
          <p:nvPr/>
        </p:nvSpPr>
        <p:spPr>
          <a:xfrm>
            <a:off x="12791815" y="3182014"/>
            <a:ext cx="4962785" cy="6381086"/>
          </a:xfrm>
          <a:custGeom>
            <a:avLst/>
            <a:gdLst/>
            <a:ahLst/>
            <a:cxnLst/>
            <a:rect l="l" t="t" r="r" b="b"/>
            <a:pathLst>
              <a:path w="3514203" h="4325172">
                <a:moveTo>
                  <a:pt x="0" y="0"/>
                </a:moveTo>
                <a:lnTo>
                  <a:pt x="3514202" y="0"/>
                </a:lnTo>
                <a:lnTo>
                  <a:pt x="3514202" y="4325172"/>
                </a:lnTo>
                <a:lnTo>
                  <a:pt x="0" y="4325172"/>
                </a:lnTo>
                <a:lnTo>
                  <a:pt x="0" y="0"/>
                </a:lnTo>
                <a:close/>
              </a:path>
            </a:pathLst>
          </a:custGeom>
          <a:blipFill>
            <a:blip r:embed="rId10"/>
            <a:stretch>
              <a:fillRect/>
            </a:stretch>
          </a:blipFill>
        </p:spPr>
        <p:txBody>
          <a:bodyPr/>
          <a:lstStyle/>
          <a:p>
            <a:endParaRPr lang="nn-NO"/>
          </a:p>
        </p:txBody>
      </p:sp>
      <p:sp>
        <p:nvSpPr>
          <p:cNvPr id="10" name="TextBox 10"/>
          <p:cNvSpPr txBox="1"/>
          <p:nvPr/>
        </p:nvSpPr>
        <p:spPr>
          <a:xfrm>
            <a:off x="1431117" y="2777157"/>
            <a:ext cx="10736777" cy="4985980"/>
          </a:xfrm>
          <a:prstGeom prst="rect">
            <a:avLst/>
          </a:prstGeom>
        </p:spPr>
        <p:txBody>
          <a:bodyPr wrap="square" lIns="0" tIns="0" rIns="0" bIns="0" rtlCol="0" anchor="t">
            <a:spAutoFit/>
          </a:bodyPr>
          <a:lstStyle/>
          <a:p>
            <a:pPr algn="l"/>
            <a:r>
              <a:rPr lang="nn-NO" sz="3600" dirty="0">
                <a:solidFill>
                  <a:srgbClr val="000000"/>
                </a:solidFill>
                <a:latin typeface="+mj-lt"/>
              </a:rPr>
              <a:t>Bruk god tid på å skildre både dei ytre og indre trekka til paret som snart skal gifte seg. Dei ytre kjenneteikna viser til utsjånaden, medan dei indre kjenneteikna viser til personlegdomane til paret. Det er viktig at personane vert skildra som samansette individ, det vil seie at dei har ulike eigenskapar, både positive og negative, slik at dei </a:t>
            </a:r>
            <a:r>
              <a:rPr lang="nn-NO" sz="3600" dirty="0" err="1">
                <a:solidFill>
                  <a:srgbClr val="000000"/>
                </a:solidFill>
                <a:latin typeface="+mj-lt"/>
              </a:rPr>
              <a:t>framstår</a:t>
            </a:r>
            <a:r>
              <a:rPr lang="nn-NO" sz="3600" dirty="0">
                <a:solidFill>
                  <a:srgbClr val="000000"/>
                </a:solidFill>
                <a:latin typeface="+mj-lt"/>
              </a:rPr>
              <a:t> som truverdige.  </a:t>
            </a:r>
          </a:p>
          <a:p>
            <a:pPr algn="l"/>
            <a:endParaRPr lang="nn-NO" sz="3600" dirty="0">
              <a:solidFill>
                <a:srgbClr val="000000"/>
              </a:solidFill>
              <a:latin typeface="+mj-lt"/>
            </a:endParaRPr>
          </a:p>
          <a:p>
            <a:pPr algn="l"/>
            <a:endParaRPr lang="nn-NO" sz="3600" dirty="0">
              <a:solidFill>
                <a:srgbClr val="000000"/>
              </a:solidFill>
              <a:latin typeface="+mj-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720" y="-1710"/>
            <a:ext cx="18288002" cy="10281980"/>
          </a:xfrm>
          <a:custGeom>
            <a:avLst/>
            <a:gdLst/>
            <a:ahLst/>
            <a:cxnLst/>
            <a:rect l="l" t="t" r="r" b="b"/>
            <a:pathLst>
              <a:path w="18288002" h="10281980">
                <a:moveTo>
                  <a:pt x="0" y="0"/>
                </a:moveTo>
                <a:lnTo>
                  <a:pt x="18288002" y="0"/>
                </a:lnTo>
                <a:lnTo>
                  <a:pt x="18288002" y="10281980"/>
                </a:lnTo>
                <a:lnTo>
                  <a:pt x="0" y="10281980"/>
                </a:lnTo>
                <a:lnTo>
                  <a:pt x="0" y="0"/>
                </a:lnTo>
                <a:close/>
              </a:path>
            </a:pathLst>
          </a:custGeom>
          <a:blipFill>
            <a:blip r:embed="rId3"/>
            <a:stretch>
              <a:fillRect/>
            </a:stretch>
          </a:blipFill>
        </p:spPr>
        <p:txBody>
          <a:bodyPr/>
          <a:lstStyle/>
          <a:p>
            <a:endParaRPr lang="nn-NO"/>
          </a:p>
        </p:txBody>
      </p:sp>
      <p:sp>
        <p:nvSpPr>
          <p:cNvPr id="4" name="Freeform 4"/>
          <p:cNvSpPr/>
          <p:nvPr/>
        </p:nvSpPr>
        <p:spPr>
          <a:xfrm flipH="1">
            <a:off x="9335650" y="5870262"/>
            <a:ext cx="8952350" cy="4450200"/>
          </a:xfrm>
          <a:custGeom>
            <a:avLst/>
            <a:gdLst/>
            <a:ahLst/>
            <a:cxnLst/>
            <a:rect l="l" t="t" r="r" b="b"/>
            <a:pathLst>
              <a:path w="8952350" h="4450200">
                <a:moveTo>
                  <a:pt x="8952350" y="0"/>
                </a:moveTo>
                <a:lnTo>
                  <a:pt x="0" y="0"/>
                </a:lnTo>
                <a:lnTo>
                  <a:pt x="0" y="4450200"/>
                </a:lnTo>
                <a:lnTo>
                  <a:pt x="8952350" y="4450200"/>
                </a:lnTo>
                <a:lnTo>
                  <a:pt x="8952350" y="0"/>
                </a:lnTo>
                <a:close/>
              </a:path>
            </a:pathLst>
          </a:custGeom>
          <a:blipFill>
            <a:blip r:embed="rId4"/>
            <a:stretch>
              <a:fillRect l="-50647" t="-8758" b="-122391"/>
            </a:stretch>
          </a:blipFill>
        </p:spPr>
        <p:txBody>
          <a:bodyPr/>
          <a:lstStyle/>
          <a:p>
            <a:endParaRPr lang="nn-NO"/>
          </a:p>
        </p:txBody>
      </p:sp>
      <p:sp>
        <p:nvSpPr>
          <p:cNvPr id="5" name="Freeform 5"/>
          <p:cNvSpPr/>
          <p:nvPr/>
        </p:nvSpPr>
        <p:spPr>
          <a:xfrm>
            <a:off x="4429936" y="9217002"/>
            <a:ext cx="3987950" cy="1669450"/>
          </a:xfrm>
          <a:custGeom>
            <a:avLst/>
            <a:gdLst/>
            <a:ahLst/>
            <a:cxnLst/>
            <a:rect l="l" t="t" r="r" b="b"/>
            <a:pathLst>
              <a:path w="3987950" h="1669450">
                <a:moveTo>
                  <a:pt x="0" y="0"/>
                </a:moveTo>
                <a:lnTo>
                  <a:pt x="3987950" y="0"/>
                </a:lnTo>
                <a:lnTo>
                  <a:pt x="3987950" y="1669450"/>
                </a:lnTo>
                <a:lnTo>
                  <a:pt x="0" y="16694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n-NO"/>
          </a:p>
        </p:txBody>
      </p:sp>
      <p:sp>
        <p:nvSpPr>
          <p:cNvPr id="6" name="Freeform 6"/>
          <p:cNvSpPr/>
          <p:nvPr/>
        </p:nvSpPr>
        <p:spPr>
          <a:xfrm>
            <a:off x="-3528825" y="2156475"/>
            <a:ext cx="4410450" cy="7129750"/>
          </a:xfrm>
          <a:custGeom>
            <a:avLst/>
            <a:gdLst/>
            <a:ahLst/>
            <a:cxnLst/>
            <a:rect l="l" t="t" r="r" b="b"/>
            <a:pathLst>
              <a:path w="4410450" h="7129750">
                <a:moveTo>
                  <a:pt x="0" y="0"/>
                </a:moveTo>
                <a:lnTo>
                  <a:pt x="4410450" y="0"/>
                </a:lnTo>
                <a:lnTo>
                  <a:pt x="4410450" y="7129750"/>
                </a:lnTo>
                <a:lnTo>
                  <a:pt x="0" y="7129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n-NO"/>
          </a:p>
        </p:txBody>
      </p:sp>
      <p:sp>
        <p:nvSpPr>
          <p:cNvPr id="7" name="TextBox 7"/>
          <p:cNvSpPr txBox="1"/>
          <p:nvPr/>
        </p:nvSpPr>
        <p:spPr>
          <a:xfrm>
            <a:off x="1227950" y="961560"/>
            <a:ext cx="11150128" cy="1077218"/>
          </a:xfrm>
          <a:prstGeom prst="rect">
            <a:avLst/>
          </a:prstGeom>
        </p:spPr>
        <p:txBody>
          <a:bodyPr lIns="0" tIns="0" rIns="0" bIns="0" rtlCol="0" anchor="t">
            <a:spAutoFit/>
          </a:bodyPr>
          <a:lstStyle/>
          <a:p>
            <a:pPr algn="l">
              <a:lnSpc>
                <a:spcPts val="8400"/>
              </a:lnSpc>
            </a:pPr>
            <a:r>
              <a:rPr lang="nn-NO" sz="7000" b="1" dirty="0">
                <a:solidFill>
                  <a:srgbClr val="5C4228"/>
                </a:solidFill>
                <a:latin typeface="Constantia" panose="02030602050306030303" pitchFamily="18" charset="0"/>
              </a:rPr>
              <a:t>Ordval</a:t>
            </a:r>
          </a:p>
        </p:txBody>
      </p:sp>
      <p:sp>
        <p:nvSpPr>
          <p:cNvPr id="8" name="TextBox 8"/>
          <p:cNvSpPr txBox="1"/>
          <p:nvPr/>
        </p:nvSpPr>
        <p:spPr>
          <a:xfrm>
            <a:off x="1191181" y="2276150"/>
            <a:ext cx="15225154" cy="1654299"/>
          </a:xfrm>
          <a:prstGeom prst="rect">
            <a:avLst/>
          </a:prstGeom>
        </p:spPr>
        <p:txBody>
          <a:bodyPr lIns="0" tIns="0" rIns="0" bIns="0" rtlCol="0" anchor="t">
            <a:spAutoFit/>
          </a:bodyPr>
          <a:lstStyle/>
          <a:p>
            <a:pPr algn="l">
              <a:lnSpc>
                <a:spcPts val="4320"/>
              </a:lnSpc>
            </a:pPr>
            <a:r>
              <a:rPr lang="nn-NO" sz="3600" dirty="0">
                <a:solidFill>
                  <a:srgbClr val="000000"/>
                </a:solidFill>
                <a:latin typeface="Calibri" panose="020F0502020204030204" pitchFamily="34" charset="0"/>
                <a:cs typeface="Calibri" panose="020F0502020204030204" pitchFamily="34" charset="0"/>
              </a:rPr>
              <a:t>Her kan de velje mellom nokre adjektiv som kan hjelpe dykk med å skildre personane: </a:t>
            </a:r>
          </a:p>
          <a:p>
            <a:pPr algn="l">
              <a:lnSpc>
                <a:spcPts val="4320"/>
              </a:lnSpc>
            </a:pPr>
            <a:endParaRPr lang="nn-NO" sz="3600" dirty="0">
              <a:solidFill>
                <a:srgbClr val="000000"/>
              </a:solidFill>
              <a:latin typeface="Calibri" panose="020F0502020204030204" pitchFamily="34" charset="0"/>
              <a:cs typeface="Calibri" panose="020F0502020204030204" pitchFamily="34" charset="0"/>
            </a:endParaRPr>
          </a:p>
        </p:txBody>
      </p:sp>
      <p:sp>
        <p:nvSpPr>
          <p:cNvPr id="9" name="Freeform 9"/>
          <p:cNvSpPr/>
          <p:nvPr/>
        </p:nvSpPr>
        <p:spPr>
          <a:xfrm>
            <a:off x="13236165" y="-729116"/>
            <a:ext cx="10527883" cy="3774217"/>
          </a:xfrm>
          <a:custGeom>
            <a:avLst/>
            <a:gdLst/>
            <a:ahLst/>
            <a:cxnLst/>
            <a:rect l="l" t="t" r="r" b="b"/>
            <a:pathLst>
              <a:path w="10527883" h="3774217">
                <a:moveTo>
                  <a:pt x="0" y="0"/>
                </a:moveTo>
                <a:lnTo>
                  <a:pt x="10527884" y="0"/>
                </a:lnTo>
                <a:lnTo>
                  <a:pt x="10527884" y="3774218"/>
                </a:lnTo>
                <a:lnTo>
                  <a:pt x="0" y="37742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n-NO"/>
          </a:p>
        </p:txBody>
      </p:sp>
      <p:grpSp>
        <p:nvGrpSpPr>
          <p:cNvPr id="10" name="Group 10"/>
          <p:cNvGrpSpPr/>
          <p:nvPr/>
        </p:nvGrpSpPr>
        <p:grpSpPr>
          <a:xfrm>
            <a:off x="5334122" y="3656880"/>
            <a:ext cx="3214454" cy="6709530"/>
            <a:chOff x="0" y="0"/>
            <a:chExt cx="4285939" cy="8946040"/>
          </a:xfrm>
        </p:grpSpPr>
        <p:sp>
          <p:nvSpPr>
            <p:cNvPr id="11" name="Freeform 11"/>
            <p:cNvSpPr/>
            <p:nvPr/>
          </p:nvSpPr>
          <p:spPr>
            <a:xfrm>
              <a:off x="0" y="0"/>
              <a:ext cx="4285996" cy="8946007"/>
            </a:xfrm>
            <a:custGeom>
              <a:avLst/>
              <a:gdLst/>
              <a:ahLst/>
              <a:cxnLst/>
              <a:rect l="l" t="t" r="r" b="b"/>
              <a:pathLst>
                <a:path w="4285996" h="8946007">
                  <a:moveTo>
                    <a:pt x="0" y="0"/>
                  </a:moveTo>
                  <a:lnTo>
                    <a:pt x="4285996" y="0"/>
                  </a:lnTo>
                  <a:lnTo>
                    <a:pt x="4285996" y="8946007"/>
                  </a:lnTo>
                  <a:lnTo>
                    <a:pt x="0" y="8946007"/>
                  </a:lnTo>
                  <a:close/>
                </a:path>
              </a:pathLst>
            </a:custGeom>
            <a:solidFill>
              <a:srgbClr val="FEE5EA"/>
            </a:solidFill>
          </p:spPr>
          <p:txBody>
            <a:bodyPr/>
            <a:lstStyle/>
            <a:p>
              <a:endParaRPr lang="nn-NO"/>
            </a:p>
          </p:txBody>
        </p:sp>
        <p:sp>
          <p:nvSpPr>
            <p:cNvPr id="12" name="TextBox 12"/>
            <p:cNvSpPr txBox="1"/>
            <p:nvPr/>
          </p:nvSpPr>
          <p:spPr>
            <a:xfrm>
              <a:off x="0" y="-28575"/>
              <a:ext cx="4285939" cy="8974615"/>
            </a:xfrm>
            <a:prstGeom prst="rect">
              <a:avLst/>
            </a:prstGeom>
          </p:spPr>
          <p:txBody>
            <a:bodyPr lIns="50800" tIns="50800" rIns="50800" bIns="50800" rtlCol="0" anchor="t"/>
            <a:lstStyle/>
            <a:p>
              <a:pPr algn="l">
                <a:lnSpc>
                  <a:spcPts val="4320"/>
                </a:lnSpc>
              </a:pPr>
              <a:r>
                <a:rPr lang="nn-NO" sz="3600" dirty="0">
                  <a:solidFill>
                    <a:srgbClr val="000000"/>
                  </a:solidFill>
                  <a:latin typeface="Calibri" panose="020F0502020204030204" pitchFamily="34" charset="0"/>
                  <a:cs typeface="Calibri" panose="020F0502020204030204" pitchFamily="34" charset="0"/>
                </a:rPr>
                <a:t>uroleg</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påliteleg</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bekymra</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tolmodig</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dominerande</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kvikk</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eventyrlysten</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lat</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morosam</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nedstemt</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entusiastisk</a:t>
              </a:r>
            </a:p>
            <a:p>
              <a:pPr algn="l">
                <a:lnSpc>
                  <a:spcPts val="4320"/>
                </a:lnSpc>
              </a:pPr>
              <a:endParaRPr lang="nn-NO" sz="3600" dirty="0">
                <a:solidFill>
                  <a:srgbClr val="000000"/>
                </a:solidFill>
                <a:latin typeface="Calibri" panose="020F0502020204030204" pitchFamily="34" charset="0"/>
                <a:cs typeface="Calibri" panose="020F0502020204030204" pitchFamily="34" charset="0"/>
              </a:endParaRPr>
            </a:p>
          </p:txBody>
        </p:sp>
      </p:grpSp>
      <p:grpSp>
        <p:nvGrpSpPr>
          <p:cNvPr id="13" name="Group 13"/>
          <p:cNvGrpSpPr/>
          <p:nvPr/>
        </p:nvGrpSpPr>
        <p:grpSpPr>
          <a:xfrm>
            <a:off x="9169720" y="3656880"/>
            <a:ext cx="3214454" cy="6709530"/>
            <a:chOff x="0" y="0"/>
            <a:chExt cx="4285939" cy="8946040"/>
          </a:xfrm>
        </p:grpSpPr>
        <p:sp>
          <p:nvSpPr>
            <p:cNvPr id="14" name="Freeform 14"/>
            <p:cNvSpPr/>
            <p:nvPr/>
          </p:nvSpPr>
          <p:spPr>
            <a:xfrm>
              <a:off x="0" y="0"/>
              <a:ext cx="4285996" cy="8946007"/>
            </a:xfrm>
            <a:custGeom>
              <a:avLst/>
              <a:gdLst/>
              <a:ahLst/>
              <a:cxnLst/>
              <a:rect l="l" t="t" r="r" b="b"/>
              <a:pathLst>
                <a:path w="4285996" h="8946007">
                  <a:moveTo>
                    <a:pt x="0" y="0"/>
                  </a:moveTo>
                  <a:lnTo>
                    <a:pt x="4285996" y="0"/>
                  </a:lnTo>
                  <a:lnTo>
                    <a:pt x="4285996" y="8946007"/>
                  </a:lnTo>
                  <a:lnTo>
                    <a:pt x="0" y="8946007"/>
                  </a:lnTo>
                  <a:close/>
                </a:path>
              </a:pathLst>
            </a:custGeom>
            <a:solidFill>
              <a:srgbClr val="E2D9D4"/>
            </a:solidFill>
          </p:spPr>
          <p:txBody>
            <a:bodyPr/>
            <a:lstStyle/>
            <a:p>
              <a:endParaRPr lang="nn-NO"/>
            </a:p>
          </p:txBody>
        </p:sp>
        <p:sp>
          <p:nvSpPr>
            <p:cNvPr id="15" name="TextBox 15"/>
            <p:cNvSpPr txBox="1"/>
            <p:nvPr/>
          </p:nvSpPr>
          <p:spPr>
            <a:xfrm>
              <a:off x="0" y="-28575"/>
              <a:ext cx="4285939" cy="8974615"/>
            </a:xfrm>
            <a:prstGeom prst="rect">
              <a:avLst/>
            </a:prstGeom>
          </p:spPr>
          <p:txBody>
            <a:bodyPr lIns="50800" tIns="50800" rIns="50800" bIns="50800" rtlCol="0" anchor="t"/>
            <a:lstStyle/>
            <a:p>
              <a:pPr algn="l">
                <a:lnSpc>
                  <a:spcPts val="4320"/>
                </a:lnSpc>
              </a:pPr>
              <a:r>
                <a:rPr lang="nn-NO" sz="3600" dirty="0">
                  <a:solidFill>
                    <a:srgbClr val="000000"/>
                  </a:solidFill>
                  <a:latin typeface="Calibri" panose="020F0502020204030204" pitchFamily="34" charset="0"/>
                  <a:cs typeface="Calibri" panose="020F0502020204030204" pitchFamily="34" charset="0"/>
                </a:rPr>
                <a:t>vittig</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roleg</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leiken optimistisk</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sur </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pessimistisk sjølvsikker usikker</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ærleg </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audmjuk gretten</a:t>
              </a:r>
            </a:p>
            <a:p>
              <a:pPr algn="l">
                <a:lnSpc>
                  <a:spcPts val="4320"/>
                </a:lnSpc>
              </a:pPr>
              <a:endParaRPr lang="nn-NO" sz="3600" dirty="0">
                <a:solidFill>
                  <a:srgbClr val="000000"/>
                </a:solidFill>
                <a:latin typeface="Calibri" panose="020F0502020204030204" pitchFamily="34" charset="0"/>
                <a:cs typeface="Calibri" panose="020F0502020204030204" pitchFamily="34" charset="0"/>
              </a:endParaRPr>
            </a:p>
          </p:txBody>
        </p:sp>
      </p:grpSp>
      <p:grpSp>
        <p:nvGrpSpPr>
          <p:cNvPr id="16" name="Group 16"/>
          <p:cNvGrpSpPr/>
          <p:nvPr/>
        </p:nvGrpSpPr>
        <p:grpSpPr>
          <a:xfrm>
            <a:off x="12772976" y="3533770"/>
            <a:ext cx="3214454" cy="6832640"/>
            <a:chOff x="0" y="0"/>
            <a:chExt cx="4285939" cy="9110187"/>
          </a:xfrm>
        </p:grpSpPr>
        <p:sp>
          <p:nvSpPr>
            <p:cNvPr id="17" name="Freeform 17"/>
            <p:cNvSpPr/>
            <p:nvPr/>
          </p:nvSpPr>
          <p:spPr>
            <a:xfrm>
              <a:off x="0" y="0"/>
              <a:ext cx="4285996" cy="9110218"/>
            </a:xfrm>
            <a:custGeom>
              <a:avLst/>
              <a:gdLst/>
              <a:ahLst/>
              <a:cxnLst/>
              <a:rect l="l" t="t" r="r" b="b"/>
              <a:pathLst>
                <a:path w="4285996" h="9110218">
                  <a:moveTo>
                    <a:pt x="0" y="0"/>
                  </a:moveTo>
                  <a:lnTo>
                    <a:pt x="4285996" y="0"/>
                  </a:lnTo>
                  <a:lnTo>
                    <a:pt x="4285996" y="9110218"/>
                  </a:lnTo>
                  <a:lnTo>
                    <a:pt x="0" y="9110218"/>
                  </a:lnTo>
                  <a:close/>
                </a:path>
              </a:pathLst>
            </a:custGeom>
            <a:solidFill>
              <a:srgbClr val="F1E7DD"/>
            </a:solidFill>
          </p:spPr>
          <p:txBody>
            <a:bodyPr/>
            <a:lstStyle/>
            <a:p>
              <a:endParaRPr lang="nn-NO"/>
            </a:p>
          </p:txBody>
        </p:sp>
        <p:sp>
          <p:nvSpPr>
            <p:cNvPr id="18" name="TextBox 18"/>
            <p:cNvSpPr txBox="1"/>
            <p:nvPr/>
          </p:nvSpPr>
          <p:spPr>
            <a:xfrm>
              <a:off x="0" y="-28575"/>
              <a:ext cx="4285939" cy="9138762"/>
            </a:xfrm>
            <a:prstGeom prst="rect">
              <a:avLst/>
            </a:prstGeom>
          </p:spPr>
          <p:txBody>
            <a:bodyPr lIns="50800" tIns="50800" rIns="50800" bIns="50800" rtlCol="0" anchor="t"/>
            <a:lstStyle/>
            <a:p>
              <a:pPr algn="l">
                <a:lnSpc>
                  <a:spcPts val="4320"/>
                </a:lnSpc>
              </a:pPr>
              <a:r>
                <a:rPr lang="nn-NO" sz="3600" dirty="0">
                  <a:solidFill>
                    <a:srgbClr val="000000"/>
                  </a:solidFill>
                  <a:latin typeface="Calibri" panose="020F0502020204030204" pitchFamily="34" charset="0"/>
                  <a:cs typeface="Calibri" panose="020F0502020204030204" pitchFamily="34" charset="0"/>
                </a:rPr>
                <a:t>ambisiøs sjølvstendig skarp omtenksam empatisk høfleg </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introvert </a:t>
              </a:r>
              <a:r>
                <a:rPr lang="nn-NO" sz="3600" dirty="0" err="1">
                  <a:solidFill>
                    <a:srgbClr val="000000"/>
                  </a:solidFill>
                  <a:latin typeface="Calibri" panose="020F0502020204030204" pitchFamily="34" charset="0"/>
                  <a:cs typeface="Calibri" panose="020F0502020204030204" pitchFamily="34" charset="0"/>
                </a:rPr>
                <a:t>ekstrovert</a:t>
              </a:r>
              <a:r>
                <a:rPr lang="nn-NO" sz="3600" dirty="0">
                  <a:solidFill>
                    <a:srgbClr val="000000"/>
                  </a:solidFill>
                  <a:latin typeface="Calibri" panose="020F0502020204030204" pitchFamily="34" charset="0"/>
                  <a:cs typeface="Calibri" panose="020F0502020204030204" pitchFamily="34" charset="0"/>
                </a:rPr>
                <a:t> </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stille </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snakkesalig intelligent </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livleg</a:t>
              </a:r>
            </a:p>
          </p:txBody>
        </p:sp>
      </p:grpSp>
      <p:grpSp>
        <p:nvGrpSpPr>
          <p:cNvPr id="19" name="Group 19"/>
          <p:cNvGrpSpPr/>
          <p:nvPr/>
        </p:nvGrpSpPr>
        <p:grpSpPr>
          <a:xfrm>
            <a:off x="1439998" y="3698690"/>
            <a:ext cx="3214454" cy="6709530"/>
            <a:chOff x="0" y="0"/>
            <a:chExt cx="4285939" cy="8946040"/>
          </a:xfrm>
        </p:grpSpPr>
        <p:sp>
          <p:nvSpPr>
            <p:cNvPr id="20" name="Freeform 20"/>
            <p:cNvSpPr/>
            <p:nvPr/>
          </p:nvSpPr>
          <p:spPr>
            <a:xfrm>
              <a:off x="0" y="0"/>
              <a:ext cx="4285996" cy="8946007"/>
            </a:xfrm>
            <a:custGeom>
              <a:avLst/>
              <a:gdLst/>
              <a:ahLst/>
              <a:cxnLst/>
              <a:rect l="l" t="t" r="r" b="b"/>
              <a:pathLst>
                <a:path w="4285996" h="8946007">
                  <a:moveTo>
                    <a:pt x="0" y="0"/>
                  </a:moveTo>
                  <a:lnTo>
                    <a:pt x="4285996" y="0"/>
                  </a:lnTo>
                  <a:lnTo>
                    <a:pt x="4285996" y="8946007"/>
                  </a:lnTo>
                  <a:lnTo>
                    <a:pt x="0" y="8946007"/>
                  </a:lnTo>
                  <a:close/>
                </a:path>
              </a:pathLst>
            </a:custGeom>
            <a:solidFill>
              <a:srgbClr val="E9E8DF"/>
            </a:solidFill>
          </p:spPr>
          <p:txBody>
            <a:bodyPr/>
            <a:lstStyle/>
            <a:p>
              <a:endParaRPr lang="nn-NO"/>
            </a:p>
          </p:txBody>
        </p:sp>
        <p:sp>
          <p:nvSpPr>
            <p:cNvPr id="21" name="TextBox 21"/>
            <p:cNvSpPr txBox="1"/>
            <p:nvPr/>
          </p:nvSpPr>
          <p:spPr>
            <a:xfrm>
              <a:off x="0" y="-28575"/>
              <a:ext cx="4285939" cy="8974615"/>
            </a:xfrm>
            <a:prstGeom prst="rect">
              <a:avLst/>
            </a:prstGeom>
          </p:spPr>
          <p:txBody>
            <a:bodyPr lIns="50800" tIns="50800" rIns="50800" bIns="50800" rtlCol="0" anchor="t"/>
            <a:lstStyle/>
            <a:p>
              <a:pPr algn="l">
                <a:lnSpc>
                  <a:spcPts val="4320"/>
                </a:lnSpc>
              </a:pPr>
              <a:r>
                <a:rPr lang="nn-NO" sz="3600" dirty="0">
                  <a:solidFill>
                    <a:srgbClr val="000000"/>
                  </a:solidFill>
                  <a:latin typeface="Calibri" panose="020F0502020204030204" pitchFamily="34" charset="0"/>
                  <a:cs typeface="Calibri" panose="020F0502020204030204" pitchFamily="34" charset="0"/>
                </a:rPr>
                <a:t>vennleg</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sjarmerande</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lunefull</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omsorgsfull</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snill </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modig</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smart</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mutt</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generøs</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munter</a:t>
              </a:r>
            </a:p>
            <a:p>
              <a:pPr algn="l">
                <a:lnSpc>
                  <a:spcPts val="4320"/>
                </a:lnSpc>
              </a:pPr>
              <a:r>
                <a:rPr lang="nn-NO" sz="3600" dirty="0">
                  <a:solidFill>
                    <a:srgbClr val="000000"/>
                  </a:solidFill>
                  <a:latin typeface="Calibri" panose="020F0502020204030204" pitchFamily="34" charset="0"/>
                  <a:cs typeface="Calibri" panose="020F0502020204030204" pitchFamily="34" charset="0"/>
                </a:rPr>
                <a:t>hjelpsam</a:t>
              </a:r>
            </a:p>
            <a:p>
              <a:pPr algn="l">
                <a:lnSpc>
                  <a:spcPts val="4320"/>
                </a:lnSpc>
              </a:pPr>
              <a:endParaRPr lang="nn-NO" sz="3600" dirty="0">
                <a:solidFill>
                  <a:srgbClr val="000000"/>
                </a:solidFill>
                <a:latin typeface="Calibri" panose="020F0502020204030204" pitchFamily="34" charset="0"/>
                <a:cs typeface="Calibri" panose="020F0502020204030204" pitchFamily="34" charset="0"/>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4" y="2510"/>
            <a:ext cx="18288002" cy="10281980"/>
          </a:xfrm>
          <a:custGeom>
            <a:avLst/>
            <a:gdLst/>
            <a:ahLst/>
            <a:cxnLst/>
            <a:rect l="l" t="t" r="r" b="b"/>
            <a:pathLst>
              <a:path w="18288002" h="10281980">
                <a:moveTo>
                  <a:pt x="0" y="0"/>
                </a:moveTo>
                <a:lnTo>
                  <a:pt x="18288002" y="0"/>
                </a:lnTo>
                <a:lnTo>
                  <a:pt x="18288002" y="10281980"/>
                </a:lnTo>
                <a:lnTo>
                  <a:pt x="0" y="10281980"/>
                </a:lnTo>
                <a:lnTo>
                  <a:pt x="0" y="0"/>
                </a:lnTo>
                <a:close/>
              </a:path>
            </a:pathLst>
          </a:custGeom>
          <a:blipFill>
            <a:blip r:embed="rId3"/>
            <a:stretch>
              <a:fillRect/>
            </a:stretch>
          </a:blipFill>
        </p:spPr>
        <p:txBody>
          <a:bodyPr/>
          <a:lstStyle/>
          <a:p>
            <a:endParaRPr lang="nn-NO"/>
          </a:p>
        </p:txBody>
      </p:sp>
      <p:sp>
        <p:nvSpPr>
          <p:cNvPr id="5" name="Freeform 5"/>
          <p:cNvSpPr/>
          <p:nvPr/>
        </p:nvSpPr>
        <p:spPr>
          <a:xfrm>
            <a:off x="4429936" y="9217002"/>
            <a:ext cx="3987950" cy="1669450"/>
          </a:xfrm>
          <a:custGeom>
            <a:avLst/>
            <a:gdLst/>
            <a:ahLst/>
            <a:cxnLst/>
            <a:rect l="l" t="t" r="r" b="b"/>
            <a:pathLst>
              <a:path w="3987950" h="1669450">
                <a:moveTo>
                  <a:pt x="0" y="0"/>
                </a:moveTo>
                <a:lnTo>
                  <a:pt x="3987950" y="0"/>
                </a:lnTo>
                <a:lnTo>
                  <a:pt x="3987950" y="1669450"/>
                </a:lnTo>
                <a:lnTo>
                  <a:pt x="0" y="1669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n-NO"/>
          </a:p>
        </p:txBody>
      </p:sp>
      <p:sp>
        <p:nvSpPr>
          <p:cNvPr id="6" name="Freeform 6"/>
          <p:cNvSpPr/>
          <p:nvPr/>
        </p:nvSpPr>
        <p:spPr>
          <a:xfrm>
            <a:off x="-3528825" y="2156475"/>
            <a:ext cx="4410450" cy="7129750"/>
          </a:xfrm>
          <a:custGeom>
            <a:avLst/>
            <a:gdLst/>
            <a:ahLst/>
            <a:cxnLst/>
            <a:rect l="l" t="t" r="r" b="b"/>
            <a:pathLst>
              <a:path w="4410450" h="7129750">
                <a:moveTo>
                  <a:pt x="0" y="0"/>
                </a:moveTo>
                <a:lnTo>
                  <a:pt x="4410450" y="0"/>
                </a:lnTo>
                <a:lnTo>
                  <a:pt x="4410450" y="7129750"/>
                </a:lnTo>
                <a:lnTo>
                  <a:pt x="0" y="71297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n-NO"/>
          </a:p>
        </p:txBody>
      </p:sp>
      <p:sp>
        <p:nvSpPr>
          <p:cNvPr id="7" name="TextBox 7"/>
          <p:cNvSpPr txBox="1"/>
          <p:nvPr/>
        </p:nvSpPr>
        <p:spPr>
          <a:xfrm>
            <a:off x="1219198" y="1174974"/>
            <a:ext cx="12420601" cy="1077218"/>
          </a:xfrm>
          <a:prstGeom prst="rect">
            <a:avLst/>
          </a:prstGeom>
        </p:spPr>
        <p:txBody>
          <a:bodyPr wrap="square" lIns="0" tIns="0" rIns="0" bIns="0" rtlCol="0" anchor="t">
            <a:spAutoFit/>
          </a:bodyPr>
          <a:lstStyle/>
          <a:p>
            <a:pPr algn="l">
              <a:lnSpc>
                <a:spcPts val="8400"/>
              </a:lnSpc>
            </a:pPr>
            <a:r>
              <a:rPr lang="nn-NO" sz="7000" b="1" dirty="0">
                <a:solidFill>
                  <a:srgbClr val="5C4228"/>
                </a:solidFill>
                <a:latin typeface="Constantia" panose="02030602050306030303" pitchFamily="18" charset="0"/>
              </a:rPr>
              <a:t>Oppdrag 2. Skal, skal ikkje?</a:t>
            </a:r>
          </a:p>
        </p:txBody>
      </p:sp>
      <p:sp>
        <p:nvSpPr>
          <p:cNvPr id="8" name="TextBox 8"/>
          <p:cNvSpPr txBox="1"/>
          <p:nvPr/>
        </p:nvSpPr>
        <p:spPr>
          <a:xfrm>
            <a:off x="1219199" y="2647540"/>
            <a:ext cx="12626983" cy="7566174"/>
          </a:xfrm>
          <a:prstGeom prst="rect">
            <a:avLst/>
          </a:prstGeom>
        </p:spPr>
        <p:txBody>
          <a:bodyPr wrap="square" lIns="0" tIns="0" rIns="0" bIns="0" rtlCol="0" anchor="t">
            <a:spAutoFit/>
          </a:bodyPr>
          <a:lstStyle/>
          <a:p>
            <a:pPr algn="l">
              <a:lnSpc>
                <a:spcPts val="4320"/>
              </a:lnSpc>
            </a:pPr>
            <a:r>
              <a:rPr lang="nn-NO" sz="3600" dirty="0">
                <a:solidFill>
                  <a:srgbClr val="000000"/>
                </a:solidFill>
                <a:latin typeface="+mj-lt"/>
              </a:rPr>
              <a:t>Den eine i forholdet går rundt og tenkjer på å fri. Det er eit stort val hen står framfor, for kva bør vere på plass før ein vil dele livet sitt med nokon? </a:t>
            </a:r>
          </a:p>
          <a:p>
            <a:pPr algn="l">
              <a:lnSpc>
                <a:spcPts val="4320"/>
              </a:lnSpc>
            </a:pPr>
            <a:r>
              <a:rPr lang="nn-NO" sz="3600" dirty="0">
                <a:solidFill>
                  <a:srgbClr val="000000"/>
                </a:solidFill>
                <a:latin typeface="+mj-lt"/>
              </a:rPr>
              <a:t> </a:t>
            </a:r>
          </a:p>
          <a:p>
            <a:pPr algn="l">
              <a:lnSpc>
                <a:spcPts val="3840"/>
              </a:lnSpc>
            </a:pPr>
            <a:r>
              <a:rPr lang="nn-NO" sz="3200" b="1" dirty="0">
                <a:solidFill>
                  <a:srgbClr val="000000"/>
                </a:solidFill>
                <a:latin typeface="+mj-lt"/>
              </a:rPr>
              <a:t>Oppgåve a) </a:t>
            </a:r>
            <a:r>
              <a:rPr lang="nn-NO" sz="3200" dirty="0">
                <a:solidFill>
                  <a:srgbClr val="000000"/>
                </a:solidFill>
                <a:latin typeface="+mj-lt"/>
              </a:rPr>
              <a:t>På sosiale medium verserer det mange filmar om såkalla raude og grøne flagg i eit forhold. Samtal på gruppa om temaet, og lag ei liste med grøne flagg som symboliserer positive eigenskapar ved kjærasten som hen snart skal fri til, og ei liste med nokre raude flagg som symboliserer utfordrande moment i forholdet. Eit grønt flagg kan for eksempel vere at personen er ærleg og til å stole på. Eit raudt flagg kan vere at partnaren er sjalu. Reflekter og samtal over kva som skal til for at ein skal kunne dele livet sitt med eit anna menneske. Er det nokon raude flagg som er meir alvorlege enn andre? </a:t>
            </a:r>
          </a:p>
          <a:p>
            <a:pPr algn="l">
              <a:lnSpc>
                <a:spcPts val="3840"/>
              </a:lnSpc>
            </a:pPr>
            <a:endParaRPr lang="nn-NO" sz="3200" dirty="0">
              <a:solidFill>
                <a:srgbClr val="000000"/>
              </a:solidFill>
              <a:latin typeface="+mj-lt"/>
            </a:endParaRPr>
          </a:p>
          <a:p>
            <a:pPr algn="l">
              <a:lnSpc>
                <a:spcPts val="3840"/>
              </a:lnSpc>
            </a:pPr>
            <a:endParaRPr lang="nn-NO" sz="3200" dirty="0">
              <a:solidFill>
                <a:srgbClr val="000000"/>
              </a:solidFill>
              <a:latin typeface="+mj-lt"/>
            </a:endParaRPr>
          </a:p>
        </p:txBody>
      </p:sp>
      <p:sp>
        <p:nvSpPr>
          <p:cNvPr id="9" name="Freeform 9"/>
          <p:cNvSpPr/>
          <p:nvPr/>
        </p:nvSpPr>
        <p:spPr>
          <a:xfrm>
            <a:off x="10418155" y="-997060"/>
            <a:ext cx="10527883" cy="3774217"/>
          </a:xfrm>
          <a:custGeom>
            <a:avLst/>
            <a:gdLst/>
            <a:ahLst/>
            <a:cxnLst/>
            <a:rect l="l" t="t" r="r" b="b"/>
            <a:pathLst>
              <a:path w="10527883" h="3774217">
                <a:moveTo>
                  <a:pt x="0" y="0"/>
                </a:moveTo>
                <a:lnTo>
                  <a:pt x="10527884" y="0"/>
                </a:lnTo>
                <a:lnTo>
                  <a:pt x="10527884" y="3774218"/>
                </a:lnTo>
                <a:lnTo>
                  <a:pt x="0" y="3774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n-NO"/>
          </a:p>
        </p:txBody>
      </p:sp>
      <p:sp>
        <p:nvSpPr>
          <p:cNvPr id="10" name="Freeform 10" descr="Et bilde som inneholder sky, utendørs, himmel, gress  Automatisk generert beskrivelse"/>
          <p:cNvSpPr/>
          <p:nvPr/>
        </p:nvSpPr>
        <p:spPr>
          <a:xfrm>
            <a:off x="14249126" y="2238457"/>
            <a:ext cx="3042243" cy="3045870"/>
          </a:xfrm>
          <a:custGeom>
            <a:avLst/>
            <a:gdLst/>
            <a:ahLst/>
            <a:cxnLst/>
            <a:rect l="l" t="t" r="r" b="b"/>
            <a:pathLst>
              <a:path w="2890230" h="2907230">
                <a:moveTo>
                  <a:pt x="0" y="0"/>
                </a:moveTo>
                <a:lnTo>
                  <a:pt x="2890230" y="0"/>
                </a:lnTo>
                <a:lnTo>
                  <a:pt x="2890230" y="2907230"/>
                </a:lnTo>
                <a:lnTo>
                  <a:pt x="0" y="2907230"/>
                </a:lnTo>
                <a:lnTo>
                  <a:pt x="0" y="0"/>
                </a:lnTo>
                <a:close/>
              </a:path>
            </a:pathLst>
          </a:custGeom>
          <a:blipFill>
            <a:blip r:embed="rId10"/>
            <a:stretch>
              <a:fillRect/>
            </a:stretch>
          </a:blipFill>
        </p:spPr>
        <p:txBody>
          <a:bodyPr/>
          <a:lstStyle/>
          <a:p>
            <a:endParaRPr lang="nn-NO"/>
          </a:p>
        </p:txBody>
      </p:sp>
      <p:sp>
        <p:nvSpPr>
          <p:cNvPr id="11" name="Freeform 11" descr="Et bilde som inneholder flagg, utendørs, himmel, strand  Automatisk generert beskrivelse"/>
          <p:cNvSpPr/>
          <p:nvPr/>
        </p:nvSpPr>
        <p:spPr>
          <a:xfrm>
            <a:off x="14290182" y="5784112"/>
            <a:ext cx="3042244" cy="4230620"/>
          </a:xfrm>
          <a:custGeom>
            <a:avLst/>
            <a:gdLst/>
            <a:ahLst/>
            <a:cxnLst/>
            <a:rect l="l" t="t" r="r" b="b"/>
            <a:pathLst>
              <a:path w="3042244" h="4230620">
                <a:moveTo>
                  <a:pt x="0" y="0"/>
                </a:moveTo>
                <a:lnTo>
                  <a:pt x="3042244" y="0"/>
                </a:lnTo>
                <a:lnTo>
                  <a:pt x="3042244" y="4230620"/>
                </a:lnTo>
                <a:lnTo>
                  <a:pt x="0" y="4230620"/>
                </a:lnTo>
                <a:lnTo>
                  <a:pt x="0" y="0"/>
                </a:lnTo>
                <a:close/>
              </a:path>
            </a:pathLst>
          </a:custGeom>
          <a:blipFill>
            <a:blip r:embed="rId11"/>
            <a:stretch>
              <a:fillRect/>
            </a:stretch>
          </a:blipFill>
        </p:spPr>
        <p:txBody>
          <a:bodyPr/>
          <a:lstStyle/>
          <a:p>
            <a:endParaRPr lang="nn-NO"/>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4" y="2510"/>
            <a:ext cx="18288002" cy="10281980"/>
          </a:xfrm>
          <a:custGeom>
            <a:avLst/>
            <a:gdLst/>
            <a:ahLst/>
            <a:cxnLst/>
            <a:rect l="l" t="t" r="r" b="b"/>
            <a:pathLst>
              <a:path w="18288002" h="10281980">
                <a:moveTo>
                  <a:pt x="0" y="0"/>
                </a:moveTo>
                <a:lnTo>
                  <a:pt x="18288002" y="0"/>
                </a:lnTo>
                <a:lnTo>
                  <a:pt x="18288002" y="10281980"/>
                </a:lnTo>
                <a:lnTo>
                  <a:pt x="0" y="10281980"/>
                </a:lnTo>
                <a:lnTo>
                  <a:pt x="0" y="0"/>
                </a:lnTo>
                <a:close/>
              </a:path>
            </a:pathLst>
          </a:custGeom>
          <a:blipFill>
            <a:blip r:embed="rId3"/>
            <a:stretch>
              <a:fillRect/>
            </a:stretch>
          </a:blipFill>
        </p:spPr>
        <p:txBody>
          <a:bodyPr/>
          <a:lstStyle/>
          <a:p>
            <a:endParaRPr lang="nn-NO"/>
          </a:p>
        </p:txBody>
      </p:sp>
      <p:sp>
        <p:nvSpPr>
          <p:cNvPr id="5" name="Freeform 5"/>
          <p:cNvSpPr/>
          <p:nvPr/>
        </p:nvSpPr>
        <p:spPr>
          <a:xfrm>
            <a:off x="4429936" y="9217002"/>
            <a:ext cx="3987950" cy="1669450"/>
          </a:xfrm>
          <a:custGeom>
            <a:avLst/>
            <a:gdLst/>
            <a:ahLst/>
            <a:cxnLst/>
            <a:rect l="l" t="t" r="r" b="b"/>
            <a:pathLst>
              <a:path w="3987950" h="1669450">
                <a:moveTo>
                  <a:pt x="0" y="0"/>
                </a:moveTo>
                <a:lnTo>
                  <a:pt x="3987950" y="0"/>
                </a:lnTo>
                <a:lnTo>
                  <a:pt x="3987950" y="1669450"/>
                </a:lnTo>
                <a:lnTo>
                  <a:pt x="0" y="1669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n-NO"/>
          </a:p>
        </p:txBody>
      </p:sp>
      <p:sp>
        <p:nvSpPr>
          <p:cNvPr id="6" name="Freeform 6"/>
          <p:cNvSpPr/>
          <p:nvPr/>
        </p:nvSpPr>
        <p:spPr>
          <a:xfrm>
            <a:off x="-3528825" y="2156475"/>
            <a:ext cx="4410450" cy="7129750"/>
          </a:xfrm>
          <a:custGeom>
            <a:avLst/>
            <a:gdLst/>
            <a:ahLst/>
            <a:cxnLst/>
            <a:rect l="l" t="t" r="r" b="b"/>
            <a:pathLst>
              <a:path w="4410450" h="7129750">
                <a:moveTo>
                  <a:pt x="0" y="0"/>
                </a:moveTo>
                <a:lnTo>
                  <a:pt x="4410450" y="0"/>
                </a:lnTo>
                <a:lnTo>
                  <a:pt x="4410450" y="7129750"/>
                </a:lnTo>
                <a:lnTo>
                  <a:pt x="0" y="71297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n-NO"/>
          </a:p>
        </p:txBody>
      </p:sp>
      <p:sp>
        <p:nvSpPr>
          <p:cNvPr id="7" name="TextBox 7"/>
          <p:cNvSpPr txBox="1"/>
          <p:nvPr/>
        </p:nvSpPr>
        <p:spPr>
          <a:xfrm>
            <a:off x="1413410" y="1126771"/>
            <a:ext cx="11379419" cy="6040115"/>
          </a:xfrm>
          <a:prstGeom prst="rect">
            <a:avLst/>
          </a:prstGeom>
        </p:spPr>
        <p:txBody>
          <a:bodyPr wrap="square" lIns="0" tIns="0" rIns="0" bIns="0" rtlCol="0" anchor="t">
            <a:spAutoFit/>
          </a:bodyPr>
          <a:lstStyle/>
          <a:p>
            <a:pPr algn="l">
              <a:lnSpc>
                <a:spcPts val="8400"/>
              </a:lnSpc>
            </a:pPr>
            <a:r>
              <a:rPr lang="nn-NO" sz="6300" b="1" dirty="0">
                <a:solidFill>
                  <a:srgbClr val="5C4228"/>
                </a:solidFill>
                <a:latin typeface="Constantia" panose="02030602050306030303" pitchFamily="18" charset="0"/>
                <a:ea typeface="Baskerville" panose="02020502070401020303" pitchFamily="18" charset="0"/>
                <a:cs typeface="Beirut" pitchFamily="2" charset="-78"/>
              </a:rPr>
              <a:t>Oppgåve 2b – Skriv ein dialog</a:t>
            </a:r>
          </a:p>
          <a:p>
            <a:pPr algn="l">
              <a:lnSpc>
                <a:spcPts val="4320"/>
              </a:lnSpc>
            </a:pPr>
            <a:endParaRPr lang="nn-NO" sz="7000" dirty="0">
              <a:solidFill>
                <a:srgbClr val="5C4228"/>
              </a:solidFill>
              <a:latin typeface="+mj-lt"/>
            </a:endParaRPr>
          </a:p>
          <a:p>
            <a:pPr algn="l">
              <a:lnSpc>
                <a:spcPts val="4320"/>
              </a:lnSpc>
            </a:pPr>
            <a:r>
              <a:rPr lang="nn-NO" sz="3600" dirty="0">
                <a:solidFill>
                  <a:srgbClr val="000000"/>
                </a:solidFill>
                <a:latin typeface="+mj-lt"/>
              </a:rPr>
              <a:t>I samtale med ein ven får hen høyre at det er stadig færre som giftar seg, og at dei aller fleste skil seg. Til trass for at hen er sikker på å gjennomføre frieriet, ønskjer hen å lese seg opp på temaet.  </a:t>
            </a:r>
          </a:p>
          <a:p>
            <a:pPr algn="l">
              <a:lnSpc>
                <a:spcPts val="4320"/>
              </a:lnSpc>
            </a:pPr>
            <a:endParaRPr lang="nn-NO" sz="7000" dirty="0">
              <a:solidFill>
                <a:srgbClr val="000000"/>
              </a:solidFill>
              <a:latin typeface="+mj-lt"/>
            </a:endParaRPr>
          </a:p>
          <a:p>
            <a:pPr algn="l">
              <a:lnSpc>
                <a:spcPts val="4320"/>
              </a:lnSpc>
            </a:pPr>
            <a:r>
              <a:rPr lang="nn-NO" sz="3600" dirty="0">
                <a:solidFill>
                  <a:srgbClr val="000000"/>
                </a:solidFill>
                <a:latin typeface="+mj-lt"/>
              </a:rPr>
              <a:t>Klikk dykk inn på sida til SSB som heiter </a:t>
            </a:r>
            <a:r>
              <a:rPr lang="nn-NO" sz="3600" u="sng" dirty="0">
                <a:solidFill>
                  <a:srgbClr val="5C4228"/>
                </a:solidFill>
                <a:latin typeface="+mj-lt"/>
                <a:hlinkClick r:id="rId8" tooltip="https://www.ssb.no/befolkning/barn-familier-og-husholdninger/statistikk/ekteskap-og-skilsmisser"/>
              </a:rPr>
              <a:t>Ekteskap og skilsmisser</a:t>
            </a:r>
            <a:r>
              <a:rPr lang="nn-NO" sz="3600" dirty="0">
                <a:solidFill>
                  <a:srgbClr val="000000"/>
                </a:solidFill>
                <a:latin typeface="+mj-lt"/>
              </a:rPr>
              <a:t> og les tabellen som står ført opp. Stemmer det som venen sa? </a:t>
            </a:r>
          </a:p>
        </p:txBody>
      </p:sp>
      <p:sp>
        <p:nvSpPr>
          <p:cNvPr id="8" name="Freeform 8"/>
          <p:cNvSpPr/>
          <p:nvPr/>
        </p:nvSpPr>
        <p:spPr>
          <a:xfrm>
            <a:off x="10418155" y="-997060"/>
            <a:ext cx="10527883" cy="3774217"/>
          </a:xfrm>
          <a:custGeom>
            <a:avLst/>
            <a:gdLst/>
            <a:ahLst/>
            <a:cxnLst/>
            <a:rect l="l" t="t" r="r" b="b"/>
            <a:pathLst>
              <a:path w="10527883" h="3774217">
                <a:moveTo>
                  <a:pt x="0" y="0"/>
                </a:moveTo>
                <a:lnTo>
                  <a:pt x="10527884" y="0"/>
                </a:lnTo>
                <a:lnTo>
                  <a:pt x="10527884" y="3774218"/>
                </a:lnTo>
                <a:lnTo>
                  <a:pt x="0" y="37742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n-NO"/>
          </a:p>
        </p:txBody>
      </p:sp>
      <p:sp>
        <p:nvSpPr>
          <p:cNvPr id="9" name="Freeform 9"/>
          <p:cNvSpPr/>
          <p:nvPr/>
        </p:nvSpPr>
        <p:spPr>
          <a:xfrm>
            <a:off x="13073288" y="4355639"/>
            <a:ext cx="4932781" cy="5629423"/>
          </a:xfrm>
          <a:custGeom>
            <a:avLst/>
            <a:gdLst/>
            <a:ahLst/>
            <a:cxnLst/>
            <a:rect l="l" t="t" r="r" b="b"/>
            <a:pathLst>
              <a:path w="4932781" h="5629423">
                <a:moveTo>
                  <a:pt x="0" y="0"/>
                </a:moveTo>
                <a:lnTo>
                  <a:pt x="4932782" y="0"/>
                </a:lnTo>
                <a:lnTo>
                  <a:pt x="4932782" y="5629423"/>
                </a:lnTo>
                <a:lnTo>
                  <a:pt x="0" y="5629423"/>
                </a:lnTo>
                <a:lnTo>
                  <a:pt x="0" y="0"/>
                </a:lnTo>
                <a:close/>
              </a:path>
            </a:pathLst>
          </a:custGeom>
          <a:blipFill>
            <a:blip r:embed="rId11"/>
            <a:stretch>
              <a:fillRect/>
            </a:stretch>
          </a:blipFill>
        </p:spPr>
        <p:txBody>
          <a:bodyPr/>
          <a:lstStyle/>
          <a:p>
            <a:endParaRPr lang="nn-NO"/>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4" y="2510"/>
            <a:ext cx="18288002" cy="10281980"/>
          </a:xfrm>
          <a:custGeom>
            <a:avLst/>
            <a:gdLst/>
            <a:ahLst/>
            <a:cxnLst/>
            <a:rect l="l" t="t" r="r" b="b"/>
            <a:pathLst>
              <a:path w="18288002" h="10281980">
                <a:moveTo>
                  <a:pt x="0" y="0"/>
                </a:moveTo>
                <a:lnTo>
                  <a:pt x="18288002" y="0"/>
                </a:lnTo>
                <a:lnTo>
                  <a:pt x="18288002" y="10281980"/>
                </a:lnTo>
                <a:lnTo>
                  <a:pt x="0" y="10281980"/>
                </a:lnTo>
                <a:lnTo>
                  <a:pt x="0" y="0"/>
                </a:lnTo>
                <a:close/>
              </a:path>
            </a:pathLst>
          </a:custGeom>
          <a:blipFill>
            <a:blip r:embed="rId3"/>
            <a:stretch>
              <a:fillRect/>
            </a:stretch>
          </a:blipFill>
        </p:spPr>
        <p:txBody>
          <a:bodyPr/>
          <a:lstStyle/>
          <a:p>
            <a:endParaRPr lang="nn-NO"/>
          </a:p>
        </p:txBody>
      </p:sp>
      <p:sp>
        <p:nvSpPr>
          <p:cNvPr id="5" name="Freeform 5"/>
          <p:cNvSpPr/>
          <p:nvPr/>
        </p:nvSpPr>
        <p:spPr>
          <a:xfrm>
            <a:off x="4429936" y="9217002"/>
            <a:ext cx="3987950" cy="1669450"/>
          </a:xfrm>
          <a:custGeom>
            <a:avLst/>
            <a:gdLst/>
            <a:ahLst/>
            <a:cxnLst/>
            <a:rect l="l" t="t" r="r" b="b"/>
            <a:pathLst>
              <a:path w="3987950" h="1669450">
                <a:moveTo>
                  <a:pt x="0" y="0"/>
                </a:moveTo>
                <a:lnTo>
                  <a:pt x="3987950" y="0"/>
                </a:lnTo>
                <a:lnTo>
                  <a:pt x="3987950" y="1669450"/>
                </a:lnTo>
                <a:lnTo>
                  <a:pt x="0" y="1669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n-NO"/>
          </a:p>
        </p:txBody>
      </p:sp>
      <p:sp>
        <p:nvSpPr>
          <p:cNvPr id="6" name="Freeform 6"/>
          <p:cNvSpPr/>
          <p:nvPr/>
        </p:nvSpPr>
        <p:spPr>
          <a:xfrm>
            <a:off x="-3528825" y="2156475"/>
            <a:ext cx="4410450" cy="7129750"/>
          </a:xfrm>
          <a:custGeom>
            <a:avLst/>
            <a:gdLst/>
            <a:ahLst/>
            <a:cxnLst/>
            <a:rect l="l" t="t" r="r" b="b"/>
            <a:pathLst>
              <a:path w="4410450" h="7129750">
                <a:moveTo>
                  <a:pt x="0" y="0"/>
                </a:moveTo>
                <a:lnTo>
                  <a:pt x="4410450" y="0"/>
                </a:lnTo>
                <a:lnTo>
                  <a:pt x="4410450" y="7129750"/>
                </a:lnTo>
                <a:lnTo>
                  <a:pt x="0" y="71297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n-NO"/>
          </a:p>
        </p:txBody>
      </p:sp>
      <p:sp>
        <p:nvSpPr>
          <p:cNvPr id="7" name="TextBox 7"/>
          <p:cNvSpPr txBox="1"/>
          <p:nvPr/>
        </p:nvSpPr>
        <p:spPr>
          <a:xfrm>
            <a:off x="1600199" y="1257300"/>
            <a:ext cx="11532683" cy="7142981"/>
          </a:xfrm>
          <a:prstGeom prst="rect">
            <a:avLst/>
          </a:prstGeom>
        </p:spPr>
        <p:txBody>
          <a:bodyPr wrap="square" lIns="0" tIns="0" rIns="0" bIns="0" rtlCol="0" anchor="t">
            <a:spAutoFit/>
          </a:bodyPr>
          <a:lstStyle/>
          <a:p>
            <a:pPr algn="l">
              <a:lnSpc>
                <a:spcPts val="8400"/>
              </a:lnSpc>
            </a:pPr>
            <a:r>
              <a:rPr lang="nn-NO" sz="6600" b="1" dirty="0">
                <a:solidFill>
                  <a:srgbClr val="5C4228"/>
                </a:solidFill>
                <a:latin typeface="Constantia" panose="02030602050306030303" pitchFamily="18" charset="0"/>
              </a:rPr>
              <a:t>Oppgåve 2b. Skriv ein dialog</a:t>
            </a:r>
          </a:p>
          <a:p>
            <a:pPr algn="l">
              <a:lnSpc>
                <a:spcPts val="4320"/>
              </a:lnSpc>
            </a:pPr>
            <a:r>
              <a:rPr lang="nn-NO" sz="3600" dirty="0">
                <a:solidFill>
                  <a:srgbClr val="000000"/>
                </a:solidFill>
                <a:latin typeface="+mj-lt"/>
              </a:rPr>
              <a:t>Skriv ein ny dialog mellom personen som snart skal fri, og venen. Kva kan X svare når venen seier at det er stadig færre som giftar seg, og at dei fleste skil lag? Bruk informasjonen frå SSB-tabellen i dialogen. Det skal også kome tydeleg fram i dialogen kvifor X ønskjer å gifte seg med kjærasten sin. Språkfokus: Pass ekstra godt på at du bøyer verba </a:t>
            </a:r>
            <a:r>
              <a:rPr lang="nn-NO" sz="3600" i="1" dirty="0">
                <a:solidFill>
                  <a:srgbClr val="000000"/>
                </a:solidFill>
                <a:latin typeface="+mj-lt"/>
              </a:rPr>
              <a:t>å gifte</a:t>
            </a:r>
            <a:r>
              <a:rPr lang="nn-NO" sz="3600" dirty="0">
                <a:solidFill>
                  <a:srgbClr val="000000"/>
                </a:solidFill>
                <a:latin typeface="+mj-lt"/>
              </a:rPr>
              <a:t> og </a:t>
            </a:r>
            <a:r>
              <a:rPr lang="nn-NO" sz="3600" i="1" dirty="0">
                <a:solidFill>
                  <a:srgbClr val="000000"/>
                </a:solidFill>
                <a:latin typeface="+mj-lt"/>
              </a:rPr>
              <a:t>å skilje</a:t>
            </a:r>
            <a:r>
              <a:rPr lang="nn-NO" sz="3600" dirty="0">
                <a:solidFill>
                  <a:srgbClr val="000000"/>
                </a:solidFill>
                <a:latin typeface="+mj-lt"/>
              </a:rPr>
              <a:t>, og substantiva </a:t>
            </a:r>
            <a:r>
              <a:rPr lang="nn-NO" sz="3600" i="1" dirty="0">
                <a:solidFill>
                  <a:srgbClr val="000000"/>
                </a:solidFill>
                <a:latin typeface="+mj-lt"/>
              </a:rPr>
              <a:t>eit bryllaup</a:t>
            </a:r>
            <a:r>
              <a:rPr lang="nn-NO" sz="3600" dirty="0">
                <a:solidFill>
                  <a:srgbClr val="000000"/>
                </a:solidFill>
                <a:latin typeface="+mj-lt"/>
              </a:rPr>
              <a:t> og </a:t>
            </a:r>
            <a:r>
              <a:rPr lang="nn-NO" sz="3600" i="1" dirty="0">
                <a:solidFill>
                  <a:srgbClr val="000000"/>
                </a:solidFill>
                <a:latin typeface="+mj-lt"/>
              </a:rPr>
              <a:t>ei skilsmisse</a:t>
            </a:r>
            <a:r>
              <a:rPr lang="nn-NO" sz="3600" dirty="0">
                <a:solidFill>
                  <a:srgbClr val="000000"/>
                </a:solidFill>
                <a:latin typeface="+mj-lt"/>
              </a:rPr>
              <a:t>, korrekt. Korleis blir orda bøygde på bokmål? Lag eit eige lysbilde som viser likskapane og skilnadane mellom orda på nynorsk og bokmål.  </a:t>
            </a:r>
          </a:p>
          <a:p>
            <a:pPr algn="l">
              <a:lnSpc>
                <a:spcPts val="4320"/>
              </a:lnSpc>
            </a:pPr>
            <a:endParaRPr lang="nn-NO" sz="3600" dirty="0">
              <a:solidFill>
                <a:srgbClr val="000000"/>
              </a:solidFill>
              <a:latin typeface="+mj-lt"/>
            </a:endParaRPr>
          </a:p>
        </p:txBody>
      </p:sp>
      <p:sp>
        <p:nvSpPr>
          <p:cNvPr id="8" name="Freeform 8"/>
          <p:cNvSpPr/>
          <p:nvPr/>
        </p:nvSpPr>
        <p:spPr>
          <a:xfrm>
            <a:off x="10418155" y="-997060"/>
            <a:ext cx="10527883" cy="3774217"/>
          </a:xfrm>
          <a:custGeom>
            <a:avLst/>
            <a:gdLst/>
            <a:ahLst/>
            <a:cxnLst/>
            <a:rect l="l" t="t" r="r" b="b"/>
            <a:pathLst>
              <a:path w="10527883" h="3774217">
                <a:moveTo>
                  <a:pt x="0" y="0"/>
                </a:moveTo>
                <a:lnTo>
                  <a:pt x="10527884" y="0"/>
                </a:lnTo>
                <a:lnTo>
                  <a:pt x="10527884" y="3774218"/>
                </a:lnTo>
                <a:lnTo>
                  <a:pt x="0" y="3774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n-NO"/>
          </a:p>
        </p:txBody>
      </p:sp>
      <p:sp>
        <p:nvSpPr>
          <p:cNvPr id="9" name="Freeform 9"/>
          <p:cNvSpPr/>
          <p:nvPr/>
        </p:nvSpPr>
        <p:spPr>
          <a:xfrm>
            <a:off x="12954000" y="3467100"/>
            <a:ext cx="4842519" cy="4311650"/>
          </a:xfrm>
          <a:custGeom>
            <a:avLst/>
            <a:gdLst/>
            <a:ahLst/>
            <a:cxnLst/>
            <a:rect l="l" t="t" r="r" b="b"/>
            <a:pathLst>
              <a:path w="4472609" h="4114800">
                <a:moveTo>
                  <a:pt x="0" y="0"/>
                </a:moveTo>
                <a:lnTo>
                  <a:pt x="4472609" y="0"/>
                </a:lnTo>
                <a:lnTo>
                  <a:pt x="447260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n-NO"/>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4" y="2510"/>
            <a:ext cx="18288002" cy="10281980"/>
          </a:xfrm>
          <a:custGeom>
            <a:avLst/>
            <a:gdLst/>
            <a:ahLst/>
            <a:cxnLst/>
            <a:rect l="l" t="t" r="r" b="b"/>
            <a:pathLst>
              <a:path w="18288002" h="10281980">
                <a:moveTo>
                  <a:pt x="0" y="0"/>
                </a:moveTo>
                <a:lnTo>
                  <a:pt x="18288002" y="0"/>
                </a:lnTo>
                <a:lnTo>
                  <a:pt x="18288002" y="10281980"/>
                </a:lnTo>
                <a:lnTo>
                  <a:pt x="0" y="10281980"/>
                </a:lnTo>
                <a:lnTo>
                  <a:pt x="0" y="0"/>
                </a:lnTo>
                <a:close/>
              </a:path>
            </a:pathLst>
          </a:custGeom>
          <a:blipFill>
            <a:blip r:embed="rId3"/>
            <a:stretch>
              <a:fillRect/>
            </a:stretch>
          </a:blipFill>
        </p:spPr>
        <p:txBody>
          <a:bodyPr/>
          <a:lstStyle/>
          <a:p>
            <a:endParaRPr lang="nn-NO"/>
          </a:p>
        </p:txBody>
      </p:sp>
      <p:sp>
        <p:nvSpPr>
          <p:cNvPr id="5" name="Freeform 5"/>
          <p:cNvSpPr/>
          <p:nvPr/>
        </p:nvSpPr>
        <p:spPr>
          <a:xfrm>
            <a:off x="4429936" y="9217002"/>
            <a:ext cx="3987950" cy="1669450"/>
          </a:xfrm>
          <a:custGeom>
            <a:avLst/>
            <a:gdLst/>
            <a:ahLst/>
            <a:cxnLst/>
            <a:rect l="l" t="t" r="r" b="b"/>
            <a:pathLst>
              <a:path w="3987950" h="1669450">
                <a:moveTo>
                  <a:pt x="0" y="0"/>
                </a:moveTo>
                <a:lnTo>
                  <a:pt x="3987950" y="0"/>
                </a:lnTo>
                <a:lnTo>
                  <a:pt x="3987950" y="1669450"/>
                </a:lnTo>
                <a:lnTo>
                  <a:pt x="0" y="1669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n-NO"/>
          </a:p>
        </p:txBody>
      </p:sp>
      <p:sp>
        <p:nvSpPr>
          <p:cNvPr id="6" name="Freeform 6"/>
          <p:cNvSpPr/>
          <p:nvPr/>
        </p:nvSpPr>
        <p:spPr>
          <a:xfrm>
            <a:off x="-3528825" y="2156475"/>
            <a:ext cx="4410450" cy="7129750"/>
          </a:xfrm>
          <a:custGeom>
            <a:avLst/>
            <a:gdLst/>
            <a:ahLst/>
            <a:cxnLst/>
            <a:rect l="l" t="t" r="r" b="b"/>
            <a:pathLst>
              <a:path w="4410450" h="7129750">
                <a:moveTo>
                  <a:pt x="0" y="0"/>
                </a:moveTo>
                <a:lnTo>
                  <a:pt x="4410450" y="0"/>
                </a:lnTo>
                <a:lnTo>
                  <a:pt x="4410450" y="7129750"/>
                </a:lnTo>
                <a:lnTo>
                  <a:pt x="0" y="71297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n-NO"/>
          </a:p>
        </p:txBody>
      </p:sp>
      <p:sp>
        <p:nvSpPr>
          <p:cNvPr id="7" name="TextBox 7"/>
          <p:cNvSpPr txBox="1"/>
          <p:nvPr/>
        </p:nvSpPr>
        <p:spPr>
          <a:xfrm>
            <a:off x="1531423" y="1342619"/>
            <a:ext cx="16755105" cy="2152650"/>
          </a:xfrm>
          <a:prstGeom prst="rect">
            <a:avLst/>
          </a:prstGeom>
        </p:spPr>
        <p:txBody>
          <a:bodyPr lIns="0" tIns="0" rIns="0" bIns="0" rtlCol="0" anchor="t">
            <a:spAutoFit/>
          </a:bodyPr>
          <a:lstStyle/>
          <a:p>
            <a:pPr algn="l">
              <a:lnSpc>
                <a:spcPts val="8400"/>
              </a:lnSpc>
            </a:pPr>
            <a:r>
              <a:rPr lang="nn-NO" sz="7000" b="1" dirty="0">
                <a:solidFill>
                  <a:srgbClr val="5C4228"/>
                </a:solidFill>
                <a:latin typeface="Constantia" panose="02030602050306030303" pitchFamily="18" charset="0"/>
              </a:rPr>
              <a:t>Oppdrag 3. Kva er eigentleg forskjellen mellom å vere gift og å vere sambuar?</a:t>
            </a:r>
          </a:p>
        </p:txBody>
      </p:sp>
      <p:sp>
        <p:nvSpPr>
          <p:cNvPr id="8" name="Freeform 8"/>
          <p:cNvSpPr/>
          <p:nvPr/>
        </p:nvSpPr>
        <p:spPr>
          <a:xfrm>
            <a:off x="12059250" y="-997060"/>
            <a:ext cx="8886789" cy="3185889"/>
          </a:xfrm>
          <a:custGeom>
            <a:avLst/>
            <a:gdLst/>
            <a:ahLst/>
            <a:cxnLst/>
            <a:rect l="l" t="t" r="r" b="b"/>
            <a:pathLst>
              <a:path w="8886789" h="3185889">
                <a:moveTo>
                  <a:pt x="0" y="0"/>
                </a:moveTo>
                <a:lnTo>
                  <a:pt x="8886789" y="0"/>
                </a:lnTo>
                <a:lnTo>
                  <a:pt x="8886789" y="3185890"/>
                </a:lnTo>
                <a:lnTo>
                  <a:pt x="0" y="3185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n-NO"/>
          </a:p>
        </p:txBody>
      </p:sp>
      <p:sp>
        <p:nvSpPr>
          <p:cNvPr id="9" name="Freeform 9"/>
          <p:cNvSpPr/>
          <p:nvPr/>
        </p:nvSpPr>
        <p:spPr>
          <a:xfrm>
            <a:off x="14401801" y="6791733"/>
            <a:ext cx="3565380" cy="3528730"/>
          </a:xfrm>
          <a:custGeom>
            <a:avLst/>
            <a:gdLst/>
            <a:ahLst/>
            <a:cxnLst/>
            <a:rect l="l" t="t" r="r" b="b"/>
            <a:pathLst>
              <a:path w="3104321" h="3131723">
                <a:moveTo>
                  <a:pt x="0" y="0"/>
                </a:moveTo>
                <a:lnTo>
                  <a:pt x="3104320" y="0"/>
                </a:lnTo>
                <a:lnTo>
                  <a:pt x="3104320" y="3131723"/>
                </a:lnTo>
                <a:lnTo>
                  <a:pt x="0" y="3131723"/>
                </a:lnTo>
                <a:lnTo>
                  <a:pt x="0" y="0"/>
                </a:lnTo>
                <a:close/>
              </a:path>
            </a:pathLst>
          </a:custGeom>
          <a:blipFill>
            <a:blip r:embed="rId10"/>
            <a:stretch>
              <a:fillRect/>
            </a:stretch>
          </a:blipFill>
        </p:spPr>
        <p:txBody>
          <a:bodyPr/>
          <a:lstStyle/>
          <a:p>
            <a:endParaRPr lang="nn-NO"/>
          </a:p>
        </p:txBody>
      </p:sp>
      <p:sp>
        <p:nvSpPr>
          <p:cNvPr id="10" name="TextBox 10"/>
          <p:cNvSpPr txBox="1"/>
          <p:nvPr/>
        </p:nvSpPr>
        <p:spPr>
          <a:xfrm>
            <a:off x="1531423" y="3828400"/>
            <a:ext cx="14931118" cy="5514330"/>
          </a:xfrm>
          <a:prstGeom prst="rect">
            <a:avLst/>
          </a:prstGeom>
        </p:spPr>
        <p:txBody>
          <a:bodyPr lIns="0" tIns="0" rIns="0" bIns="0" rtlCol="0" anchor="t">
            <a:spAutoFit/>
          </a:bodyPr>
          <a:lstStyle/>
          <a:p>
            <a:pPr algn="l">
              <a:lnSpc>
                <a:spcPts val="4320"/>
              </a:lnSpc>
            </a:pPr>
            <a:r>
              <a:rPr lang="nn-NO" sz="3600" dirty="0">
                <a:solidFill>
                  <a:srgbClr val="000000"/>
                </a:solidFill>
                <a:latin typeface="+mj-lt"/>
              </a:rPr>
              <a:t>Spesielt mora til X er veldig oppteken av at paret skal gifte seg. Ho arbeider som advokat og kjenner godt til lovverket. Under ein samtale med X fortel ho at «Det er så lett å tenkje at sambuarar har dei same juridiske rettane som gifte har, men det stemmer slett ikkje.»  </a:t>
            </a:r>
          </a:p>
          <a:p>
            <a:pPr algn="l">
              <a:lnSpc>
                <a:spcPts val="4320"/>
              </a:lnSpc>
            </a:pPr>
            <a:r>
              <a:rPr lang="nn-NO" sz="3600" dirty="0" err="1">
                <a:solidFill>
                  <a:srgbClr val="000000"/>
                </a:solidFill>
                <a:latin typeface="+mj-lt"/>
              </a:rPr>
              <a:t>Nærles</a:t>
            </a:r>
            <a:r>
              <a:rPr lang="nn-NO" sz="3600" dirty="0">
                <a:solidFill>
                  <a:srgbClr val="000000"/>
                </a:solidFill>
                <a:latin typeface="+mj-lt"/>
              </a:rPr>
              <a:t> NRK-teksten </a:t>
            </a:r>
            <a:r>
              <a:rPr lang="nn-NO" sz="3600" u="sng" dirty="0">
                <a:solidFill>
                  <a:srgbClr val="000000"/>
                </a:solidFill>
                <a:latin typeface="+mj-lt"/>
                <a:hlinkClick r:id="rId11" tooltip="https://www.nrk.no/vestland/forskjellen-pa-ekteskap-og-sambuarskap_-_-mange-far-sjokk-over-kor-lite-rettar-ein-har-som-sambuar-1.16397745"/>
              </a:rPr>
              <a:t>Færre gjer som Helena og Fredrik: Dette er fordelane ved å vere gift</a:t>
            </a:r>
            <a:r>
              <a:rPr lang="nn-NO" sz="3600" dirty="0">
                <a:solidFill>
                  <a:srgbClr val="000000"/>
                </a:solidFill>
                <a:latin typeface="+mj-lt"/>
              </a:rPr>
              <a:t>, og lag ei </a:t>
            </a:r>
            <a:r>
              <a:rPr lang="nn-NO" sz="3600" dirty="0" err="1">
                <a:solidFill>
                  <a:srgbClr val="000000"/>
                </a:solidFill>
                <a:latin typeface="+mj-lt"/>
              </a:rPr>
              <a:t>punktliste</a:t>
            </a:r>
            <a:r>
              <a:rPr lang="nn-NO" sz="3600" dirty="0">
                <a:solidFill>
                  <a:srgbClr val="000000"/>
                </a:solidFill>
                <a:latin typeface="+mj-lt"/>
              </a:rPr>
              <a:t> som viser kva rettar ein sambuar, har og kva rettar ein som er gift har. </a:t>
            </a:r>
          </a:p>
          <a:p>
            <a:pPr algn="l">
              <a:lnSpc>
                <a:spcPts val="4320"/>
              </a:lnSpc>
            </a:pPr>
            <a:r>
              <a:rPr lang="nn-NO" sz="3600" dirty="0">
                <a:solidFill>
                  <a:srgbClr val="000000"/>
                </a:solidFill>
                <a:latin typeface="+mj-lt"/>
              </a:rPr>
              <a:t> </a:t>
            </a:r>
          </a:p>
          <a:p>
            <a:pPr algn="l">
              <a:lnSpc>
                <a:spcPts val="4320"/>
              </a:lnSpc>
            </a:pPr>
            <a:endParaRPr lang="nn-NO" sz="3600" dirty="0">
              <a:solidFill>
                <a:srgbClr val="000000"/>
              </a:solidFill>
              <a:latin typeface="+mj-lt"/>
            </a:endParaRPr>
          </a:p>
          <a:p>
            <a:pPr algn="l">
              <a:lnSpc>
                <a:spcPts val="4320"/>
              </a:lnSpc>
            </a:pPr>
            <a:endParaRPr lang="nn-NO" sz="3600" dirty="0">
              <a:solidFill>
                <a:srgbClr val="000000"/>
              </a:solidFill>
              <a:latin typeface="+mj-l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67AA8417D0D75443AFC19C327AD5BDCE" ma:contentTypeVersion="18" ma:contentTypeDescription="Opprett et nytt dokument." ma:contentTypeScope="" ma:versionID="c2df591c316dd39658aaf08b9140dcb7">
  <xsd:schema xmlns:xsd="http://www.w3.org/2001/XMLSchema" xmlns:xs="http://www.w3.org/2001/XMLSchema" xmlns:p="http://schemas.microsoft.com/office/2006/metadata/properties" xmlns:ns2="24b454b6-9e0d-47d6-a0fd-eade54d93da9" xmlns:ns3="f43e69bd-7608-4935-a81f-029f86b977d7" targetNamespace="http://schemas.microsoft.com/office/2006/metadata/properties" ma:root="true" ma:fieldsID="a1bb9e63628da29b9f59abe82a2779b5" ns2:_="" ns3:_="">
    <xsd:import namespace="24b454b6-9e0d-47d6-a0fd-eade54d93da9"/>
    <xsd:import namespace="f43e69bd-7608-4935-a81f-029f86b977d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b454b6-9e0d-47d6-a0fd-eade54d93d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7c6b0969-f04a-4485-b47a-264c9c638d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3e69bd-7608-4935-a81f-029f86b977d7" elementFormDefault="qualified">
    <xsd:import namespace="http://schemas.microsoft.com/office/2006/documentManagement/types"/>
    <xsd:import namespace="http://schemas.microsoft.com/office/infopath/2007/PartnerControls"/>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e7ab1839-cc0e-48a8-a059-278cea0b71b9}" ma:internalName="TaxCatchAll" ma:showField="CatchAllData" ma:web="f43e69bd-7608-4935-a81f-029f86b977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4b454b6-9e0d-47d6-a0fd-eade54d93da9">
      <Terms xmlns="http://schemas.microsoft.com/office/infopath/2007/PartnerControls"/>
    </lcf76f155ced4ddcb4097134ff3c332f>
    <TaxCatchAll xmlns="f43e69bd-7608-4935-a81f-029f86b977d7" xsi:nil="true"/>
  </documentManagement>
</p:properties>
</file>

<file path=customXml/itemProps1.xml><?xml version="1.0" encoding="utf-8"?>
<ds:datastoreItem xmlns:ds="http://schemas.openxmlformats.org/officeDocument/2006/customXml" ds:itemID="{38EB5581-CFA4-4C57-BE1A-2FEA3782C98A}">
  <ds:schemaRefs>
    <ds:schemaRef ds:uri="http://schemas.microsoft.com/sharepoint/v3/contenttype/forms"/>
  </ds:schemaRefs>
</ds:datastoreItem>
</file>

<file path=customXml/itemProps2.xml><?xml version="1.0" encoding="utf-8"?>
<ds:datastoreItem xmlns:ds="http://schemas.openxmlformats.org/officeDocument/2006/customXml" ds:itemID="{1DB9D118-2B65-4956-B50C-5D01D88413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b454b6-9e0d-47d6-a0fd-eade54d93da9"/>
    <ds:schemaRef ds:uri="f43e69bd-7608-4935-a81f-029f86b977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43F809-FAF3-4A7D-952C-DEAC077D43BA}">
  <ds:schemaRefs>
    <ds:schemaRef ds:uri="http://purl.org/dc/terms/"/>
    <ds:schemaRef ds:uri="http://purl.org/dc/dcmitype/"/>
    <ds:schemaRef ds:uri="http://schemas.microsoft.com/office/2006/documentManagement/types"/>
    <ds:schemaRef ds:uri="24b454b6-9e0d-47d6-a0fd-eade54d93da9"/>
    <ds:schemaRef ds:uri="http://purl.org/dc/elements/1.1/"/>
    <ds:schemaRef ds:uri="http://www.w3.org/XML/1998/namespace"/>
    <ds:schemaRef ds:uri="http://schemas.microsoft.com/office/infopath/2007/PartnerControls"/>
    <ds:schemaRef ds:uri="http://schemas.openxmlformats.org/package/2006/metadata/core-properties"/>
    <ds:schemaRef ds:uri="f43e69bd-7608-4935-a81f-029f86b977d7"/>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276</TotalTime>
  <Words>1902</Words>
  <Application>Microsoft Office PowerPoint</Application>
  <PresentationFormat>Eigendefinert</PresentationFormat>
  <Paragraphs>173</Paragraphs>
  <Slides>20</Slides>
  <Notes>20</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Lysbilettitlar</vt:lpstr>
      </vt:variant>
      <vt:variant>
        <vt:i4>20</vt:i4>
      </vt:variant>
    </vt:vector>
  </HeadingPairs>
  <TitlesOfParts>
    <vt:vector size="25" baseType="lpstr">
      <vt:lpstr>Constantia</vt:lpstr>
      <vt:lpstr>Arial</vt:lpstr>
      <vt:lpstr>Arimo</vt:lpstr>
      <vt:lpstr>Calibri</vt: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Kopi av Bryllaupstid, pp.pptx</dc:title>
  <cp:lastModifiedBy>Arild Torvund Olsen</cp:lastModifiedBy>
  <cp:revision>2</cp:revision>
  <dcterms:created xsi:type="dcterms:W3CDTF">2006-08-16T00:00:00Z</dcterms:created>
  <dcterms:modified xsi:type="dcterms:W3CDTF">2024-04-17T08:58:33Z</dcterms:modified>
  <dc:identifier>DAGBjXos7XI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0x01010067AA8417D0D75443AFC19C327AD5BDCE</vt:lpwstr>
  </property>
  <property fmtid="{D5CDD505-2E9C-101B-9397-08002B2CF9AE}" pid="3" name="MediaServiceImageTags">
    <vt:lpwstr/>
  </property>
</Properties>
</file>