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5" r:id="rId5"/>
    <p:sldId id="282" r:id="rId6"/>
    <p:sldId id="281" r:id="rId7"/>
    <p:sldId id="283" r:id="rId8"/>
    <p:sldId id="284" r:id="rId9"/>
    <p:sldId id="285" r:id="rId10"/>
    <p:sldId id="286" r:id="rId11"/>
    <p:sldId id="287" r:id="rId12"/>
  </p:sldIdLst>
  <p:sldSz cx="12192000" cy="6858000"/>
  <p:notesSz cx="6858000" cy="9144000"/>
  <p:defaultTextStyle>
    <a:defPPr rtl="0"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8"/>
  </p:normalViewPr>
  <p:slideViewPr>
    <p:cSldViewPr snapToGrid="0" showGuides="1">
      <p:cViewPr varScale="1">
        <p:scale>
          <a:sx n="107" d="100"/>
          <a:sy n="107" d="100"/>
        </p:scale>
        <p:origin x="640" y="1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888A788-2BBD-4FF8-864F-8B36889A1BF1}" type="datetime1">
              <a:rPr lang="nb-NO" smtClean="0"/>
              <a:t>13.10.2025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nb-NO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50:45.800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1235 94 24575,'-133'-1'0,"-145"3"0,261-1 0,-1 1 0,2 1 0,-2-1 0,2 1 0,0 0 0,0 1 0,-17 5 0,-18 3 0,26-6 0,0 0 0,-1-2 0,0 1 0,-1-2 0,0 1 0,0-1 0,-38 2 0,21-5 0,31 0 0,-2 0 0,1 0 0,0 1 0,0 0 0,-1 0 0,2 0 0,-2 1 0,1 0 0,1 0 0,-25 7 0,27-7 0,0 1 0,0 0 0,2 1 0,-1 0 0,1-1 0,-1 1 0,2 0 0,0 0 0,0 1 0,1 0 0,0 0 0,1 0 0,0-1 0,1 1 0,-1 1 0,2-1 0,0 0 0,0 1 0,1-1 0,2 1 0,-2 0 0,2 5 0,2 135 0,3-50 0,-6-31 0,6 75 0,-3-136 0,0 2 0,2-1 0,1 0 0,-1 0 0,1-1 0,1 1 0,0 0 0,12 8 0,7 2 0,29 15 0,-38-22 0,22 13 0,-29-15 0,1 0 0,1-1 0,-1 0 0,2 1 0,1-1 0,-1-1 0,1 0 0,21 7 0,155 33 0,-174-40 0,-1-1 0,1-1 0,-1 1 0,2-1 0,-1-1 0,1 1 0,0-1 0,21 1 0,17-1 0,55-2 0,-33-1 0,60 3 0,98-3 0,-225 2 0,-1-1 0,0 1 0,0-1 0,1 1 0,-1-2 0,-1 1 0,1 0 0,0 0 0,-2-1 0,2 1 0,0-1 0,-2 0 0,1 0 0,-1 0 0,0-1 0,1 1 0,5-4 0,2-2 0,-2 0 0,0-2 0,0 2 0,8-14 0,-11 13 0,0 1 0,1-2 0,1 2 0,25-16 0,0 7 0,-28 15 0,0-1 0,0 0 0,-1 0 0,0-1 0,1 1 0,-2-1 0,-1 0 0,2 1 0,-2-2 0,0 2 0,4-7 0,0-5 0,4-5 0,-2 0 0,-2 0 0,3-30 0,-11 32 0,1 0 0,2 0 0,1 0 0,2 1 0,16-25 0,-10 22 0,-2 1 0,-2-1 0,4-28 0,-6 27 0,11-23 0,-10 31 0,6-26 0,-11 29 0,-1-38 0,-1 44 0,-1-1 0,-1 0 0,0 0 0,-1 1 0,0-1 0,1 1 0,-2 0 0,-5-5 0,-26-25 0,26 23 0,-2 1 0,-24-18 0,31 25 0,0 0 0,-1 1 0,0-1 0,0 1 0,-1 0 0,1-1 0,-1 2 0,1-2 0,-2 2 0,2-1 0,-2 0 0,0 1 0,0 0 0,-7-2 0,-18 0 0,3-2 0,-1 1 0,0-2 0,-51-12 0,63 12 0,-1 2 0,2-1 0,-4 0 0,2 0 0,-1 2 0,0 0 0,-1 0 0,0 0 0,0 1 0,-31-1 0,34 2-195,2 1 0,-1 0 0,0 1 0,1 0 0,-1 0 0,-29 4 0,19 0-6631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50:51.259"/>
    </inkml:context>
    <inkml:brush xml:id="br0">
      <inkml:brushProperty name="width" value="0.15875" units="cm"/>
      <inkml:brushProperty name="height" value="0.15875" units="cm"/>
      <inkml:brushProperty name="color" value="#E71224"/>
    </inkml:brush>
  </inkml:definitions>
  <inkml:trace contextRef="#ctx0" brushRef="#br0">1275 34 24575,'-8'-1'0,"0"0"0,1 0 0,-1-1 0,1 0 0,-10-4 0,-21-4 0,-20 4 0,-1 2 0,-85 5 0,43 1 0,-473-2 0,566 0 0,0 0 0,0 1 0,1 0 0,-1 0 0,1 1 0,-1-1 0,-9 5 0,13-4 0,-1 0 0,1 1 0,0 0 0,-1 0 0,1 0 0,0 0 0,1 1 0,-1-1 0,1 1 0,-1 0 0,-4 8 0,-72 123 0,74-123 0,0 0 0,0 0 0,2 1 0,-1 0 0,2 0 0,0 0 0,-3 26 0,4-12 0,1 1 0,5 51 0,-2-64 0,0 0 0,1-1 0,1 1 0,0-1 0,1 0 0,0 0 0,1 0 0,1-1 0,0 1 0,11 13 0,-5-11 0,2-2 0,23 20 0,9 7 0,-31-27 0,2 0 0,0-1 0,0-1 0,1-1 0,40 17 0,-16-7 0,-13-6 0,0-1 0,63 19 0,-22-10 0,-43-13 0,30 6 0,33 1 0,2-3 0,0-4 0,109-4 0,-141-5 0,54-4 0,-112 3 0,-1 0 0,1-1 0,0 1 0,-1-1 0,1 0 0,0 0 0,-1 0 0,1 0 0,-1 0 0,1-1 0,-1 1 0,0-1 0,0 1 0,1-1 0,-1 0 0,0 0 0,-1 0 0,4-4 0,0-1 0,-1-1 0,-1 1 0,1-1 0,3-14 0,11-22 0,-2 14 0,-2-1 0,0 0 0,-2 0 0,-1-1 0,9-52 0,-10 30 0,12-106 0,-20 140 0,-1 0 0,-1 0 0,-1 0 0,-1-1 0,0 1 0,-7-22 0,6 31 0,-1 0 0,0 1 0,0-1 0,-1 1 0,-1 0 0,0 1 0,0-1 0,-1 1 0,0 0 0,0 1 0,-1 0 0,-14-12 0,8 9-97,-1 1-1,0 0 1,0 0-1,-1 2 1,0 0-1,-1 1 1,0 0-1,0 1 1,0 2-1,-1-1 1,1 2-1,-1 0 0,-30 0 1,22 3-6729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6B2579-3764-4439-84BD-36BE34A469EC}" type="datetime1">
              <a:rPr lang="nb-NO" smtClean="0"/>
              <a:t>13.10.2025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nb-NO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726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Desse aktivitetane kan ein ein gjerne gjere på </a:t>
            </a:r>
            <a:r>
              <a:rPr lang="nn-NO" dirty="0" err="1"/>
              <a:t>utedag</a:t>
            </a:r>
            <a:r>
              <a:rPr lang="nn-NO" dirty="0"/>
              <a:t> eller i ein gymsal. Avtal med elevane kva område dei skal leite på. Det er eigentleg ikkje så nøye om det er akkurat dei rette verba elevane finn som løysingar. Det </a:t>
            </a:r>
            <a:r>
              <a:rPr lang="nn-NO" dirty="0" err="1"/>
              <a:t>laputianske</a:t>
            </a:r>
            <a:r>
              <a:rPr lang="nn-NO" dirty="0"/>
              <a:t> ordet er berre eit eksempel, elevane skal lage eigne ord. </a:t>
            </a:r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0761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/>
              <a:t>Dette lysbilete kan ein ta ut, om ein trur det blir for komplisert. </a:t>
            </a:r>
          </a:p>
          <a:p>
            <a:endParaRPr lang="nn-NO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7797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/>
              <a:t>Om elevane skal lage noko som liknar på pergamentrull, kan ein nytte gråpapir, svi kantane med eld og sløkkje med vatn. Då ser det litt </a:t>
            </a:r>
            <a:r>
              <a:rPr lang="nn-NO" dirty="0"/>
              <a:t>gamalt</a:t>
            </a:r>
            <a:r>
              <a:rPr lang="nn-NO"/>
              <a:t> ut! Kaffiflekkar er også effektfullt. </a:t>
            </a:r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6963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Solen står opp over gresskledte ås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rtlCol="0" anchor="b">
            <a:normAutofit/>
          </a:bodyPr>
          <a:lstStyle>
            <a:lvl1pPr algn="ctr" rtl="0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n-NO" noProof="0"/>
              <a:t>Klikk for å redigere tittelstil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nn-NO" noProof="0"/>
              <a:t>Klikk for å redigere undertittelstil i malen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ivt 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8861A7E-5C39-4419-8F8D-4FCEE92C709A}" type="datetime1">
              <a:rPr lang="nb-NO" smtClean="0"/>
              <a:t>13.10.2025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nb-NO"/>
              <a:pPr rtl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3" name="Plassholder for bilde 2" descr="En tom plassholder for å legge til et bilde. Klikk plassholderen, og velg bildet du ønsker å legge til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EDABA5-822A-41AB-B689-476AD049EEF3}" type="datetime1">
              <a:rPr lang="nb-NO" smtClean="0"/>
              <a:t>13.10.2025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n-NO" noProof="0"/>
              <a:t>Klikk for å redigere tittelstil</a:t>
            </a:r>
            <a:endParaRPr lang="nb-NO" noProof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n-NO" noProof="0"/>
              <a:t>Klikk for å redigere tekststilar i malen</a:t>
            </a:r>
          </a:p>
          <a:p>
            <a:pPr lvl="1" rtl="0"/>
            <a:r>
              <a:rPr lang="nn-NO" noProof="0"/>
              <a:t>Andre nivå</a:t>
            </a:r>
          </a:p>
          <a:p>
            <a:pPr lvl="2" rtl="0"/>
            <a:r>
              <a:rPr lang="nn-NO" noProof="0"/>
              <a:t>Tredje nivå</a:t>
            </a:r>
          </a:p>
          <a:p>
            <a:pPr lvl="3" rtl="0"/>
            <a:r>
              <a:rPr lang="nn-NO" noProof="0"/>
              <a:t>Fjerde nivå</a:t>
            </a:r>
          </a:p>
          <a:p>
            <a:pPr lvl="4" rtl="0"/>
            <a:r>
              <a:rPr lang="nn-NO" noProof="0"/>
              <a:t>Femte nivå</a:t>
            </a:r>
            <a:endParaRPr lang="nb-NO" noProof="0"/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9F377C-6CFD-49B4-8C6F-4B5C99712E68}" type="datetime1">
              <a:rPr lang="nb-NO" noProof="0" smtClean="0"/>
              <a:t>13.10.2025</a:t>
            </a:fld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 noProof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 rtl="0"/>
            <a:r>
              <a:rPr lang="nn-NO" noProof="0"/>
              <a:t>Klikk for å redigere tekststilar i malen</a:t>
            </a:r>
          </a:p>
          <a:p>
            <a:pPr lvl="1" rtl="0"/>
            <a:r>
              <a:rPr lang="nn-NO" noProof="0"/>
              <a:t>Andre nivå</a:t>
            </a:r>
          </a:p>
          <a:p>
            <a:pPr lvl="2" rtl="0"/>
            <a:r>
              <a:rPr lang="nn-NO" noProof="0"/>
              <a:t>Tredje nivå</a:t>
            </a:r>
          </a:p>
          <a:p>
            <a:pPr lvl="3" rtl="0"/>
            <a:r>
              <a:rPr lang="nn-NO" noProof="0"/>
              <a:t>Fjerde nivå</a:t>
            </a:r>
          </a:p>
          <a:p>
            <a:pPr lvl="4" rtl="0"/>
            <a:r>
              <a:rPr lang="nn-NO" noProof="0"/>
              <a:t>Femte nivå</a:t>
            </a:r>
            <a:endParaRPr lang="nb-NO" noProof="0"/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8C25D9-4125-4D36-9801-59CADA1070B6}" type="datetime1">
              <a:rPr lang="nb-NO" noProof="0" smtClean="0"/>
              <a:t>13.10.2025</a:t>
            </a:fld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EE512-DE43-4EEB-8B6D-944F59EEF9D2}" type="datetime1">
              <a:rPr lang="nb-NO" smtClean="0"/>
              <a:t>13.10.2025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ktangel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/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D958AA-BC55-477C-A0FF-2B61FCF25D8D}" type="datetime1">
              <a:rPr lang="nb-NO" smtClean="0"/>
              <a:t>13.10.2025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iv topptekstinndeling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nn-NO" noProof="0"/>
              <a:t>Klikk for å redigere tittelstil</a:t>
            </a:r>
            <a:endParaRPr lang="nb-NO" noProof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n-NO" noProof="0"/>
              <a:t>Klikk for å redigere tekststilar i malen</a:t>
            </a:r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nb-NO" noProof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ACD4D56-2408-4973-892A-844166593968}" type="datetime1">
              <a:rPr lang="nb-NO" noProof="0" smtClean="0"/>
              <a:t>13.10.2025</a:t>
            </a:fld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nb-NO" noProof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bbel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90B14F-191B-4456-A1DA-F758945C676D}" type="datetime1">
              <a:rPr lang="nb-NO" smtClean="0"/>
              <a:t>13.10.2025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0ECE5F2-81AA-4605-B028-6FBA391056AF}" type="slidenum">
              <a:rPr lang="nb-NO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8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7" name="Plassholder for dato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A2BC7B-C61C-4FA0-82F8-0AEB78CACB17}" type="datetime1">
              <a:rPr lang="nb-NO" smtClean="0"/>
              <a:t>13.10.2025</a:t>
            </a:fld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BC2137-DDE8-402F-91DC-20FF62DCA6C1}" type="datetime1">
              <a:rPr lang="nb-NO" smtClean="0"/>
              <a:t>13.10.2025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nb-NO"/>
          </a:p>
        </p:txBody>
      </p:sp>
      <p:sp>
        <p:nvSpPr>
          <p:cNvPr id="2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3071276-E69F-4402-854C-E318EFF9C858}" type="datetime1">
              <a:rPr lang="nb-NO" smtClean="0"/>
              <a:t>13.10.2025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nb-NO"/>
              <a:pPr rtl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90BB67-32E1-432C-B8C2-0031A8E4659A}" type="datetime1">
              <a:rPr lang="nb-NO" smtClean="0"/>
              <a:t>13.10.2025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b-NO" noProof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7" name="Rektangel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pPr rtl="0"/>
            <a:endParaRPr lang="nb-NO" noProof="0"/>
          </a:p>
        </p:txBody>
      </p:sp>
      <p:sp>
        <p:nvSpPr>
          <p:cNvPr id="8" name="Rektangel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4" name="Plassholder for dato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F96293C4-59CB-4937-8E7C-5FB9B5190CDA}" type="datetime1">
              <a:rPr lang="nb-NO" noProof="0" smtClean="0"/>
              <a:t>13.10.2025</a:t>
            </a:fld>
            <a:endParaRPr lang="nb-NO" noProof="0"/>
          </a:p>
        </p:txBody>
      </p:sp>
      <p:sp>
        <p:nvSpPr>
          <p:cNvPr id="6" name="Plassholder for lysbildenummer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CA8D9AD5-F248-4919-864A-CFD76CC027D6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nb-NO" sz="6000" dirty="0" err="1">
                <a:latin typeface="Papyrus" panose="03070502060502030205" pitchFamily="66" charset="0"/>
              </a:rPr>
              <a:t>Laputia</a:t>
            </a:r>
            <a:endParaRPr lang="nb-NO" sz="6000" dirty="0">
              <a:latin typeface="Papyrus" panose="03070502060502030205" pitchFamily="66" charset="0"/>
            </a:endParaRPr>
          </a:p>
        </p:txBody>
      </p:sp>
      <p:sp>
        <p:nvSpPr>
          <p:cNvPr id="4" name="Undertittel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b-NO">
                <a:latin typeface="Papyrus" panose="03070502060502030205" pitchFamily="66" charset="0"/>
              </a:rPr>
              <a:t>Del 3</a:t>
            </a:r>
          </a:p>
        </p:txBody>
      </p:sp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6F27BB-08AF-6191-944A-88BFCFA0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 fontScale="90000"/>
          </a:bodyPr>
          <a:lstStyle/>
          <a:p>
            <a:r>
              <a:rPr lang="nn-NO" sz="2600" dirty="0"/>
              <a:t>På </a:t>
            </a:r>
            <a:r>
              <a:rPr lang="nn-NO" sz="2600" dirty="0" err="1"/>
              <a:t>Laputia</a:t>
            </a:r>
            <a:r>
              <a:rPr lang="nn-NO" sz="2600" dirty="0"/>
              <a:t> skjer det mykje. Ofte har dei aktivitetar i lag. Dei syng, dansar og leikar. Og no må dokker vere med! </a:t>
            </a:r>
          </a:p>
        </p:txBody>
      </p:sp>
      <p:pic>
        <p:nvPicPr>
          <p:cNvPr id="5" name="Bilete 4" descr="Eit bilete som inneheld utandørs, sky, himmel, fottøy&#10;&#10;Innhald som er generert av kunstig intelligens, kan vere feil.">
            <a:extLst>
              <a:ext uri="{FF2B5EF4-FFF2-40B4-BE49-F238E27FC236}">
                <a16:creationId xmlns:a16="http://schemas.microsoft.com/office/drawing/2014/main" id="{52675A5E-53F2-0D35-7BEB-52FA91A5D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r="12862" b="-1"/>
          <a:stretch>
            <a:fillRect/>
          </a:stretch>
        </p:blipFill>
        <p:spPr>
          <a:xfrm>
            <a:off x="20" y="10"/>
            <a:ext cx="73151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73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0D9197-F764-540A-3647-39829907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499968"/>
            <a:ext cx="3200400" cy="1305082"/>
          </a:xfrm>
        </p:spPr>
        <p:txBody>
          <a:bodyPr anchor="b">
            <a:normAutofit/>
          </a:bodyPr>
          <a:lstStyle/>
          <a:p>
            <a:r>
              <a:rPr lang="nn-NO" noProof="0"/>
              <a:t>Jakt på aktivitetsord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39B49-3A92-4D3E-E74C-59AAB2FED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412" y="2066306"/>
            <a:ext cx="3200400" cy="2301003"/>
          </a:xfrm>
        </p:spPr>
        <p:txBody>
          <a:bodyPr>
            <a:noAutofit/>
          </a:bodyPr>
          <a:lstStyle/>
          <a:p>
            <a:r>
              <a:rPr lang="nn-NO" sz="2000" noProof="0" dirty="0"/>
              <a:t>På eit område er det gøymt </a:t>
            </a:r>
            <a:r>
              <a:rPr lang="nn-NO" sz="2000" dirty="0"/>
              <a:t>9 gåter</a:t>
            </a:r>
            <a:r>
              <a:rPr lang="nn-NO" sz="2000" noProof="0" dirty="0"/>
              <a:t>. Svaret skal bli eit aktivitetsord, eller det vi kallar eit verb.  </a:t>
            </a:r>
          </a:p>
          <a:p>
            <a:r>
              <a:rPr lang="nn-NO" sz="2000" noProof="0" dirty="0"/>
              <a:t>Dokker skal ta bilete av  dokker sjølve der dokker gjer aktiviteten. </a:t>
            </a:r>
          </a:p>
          <a:p>
            <a:r>
              <a:rPr lang="nn-NO" sz="2000" noProof="0" dirty="0"/>
              <a:t>Og på eigne kort skal dokker skrive opp det </a:t>
            </a:r>
            <a:r>
              <a:rPr lang="nn-NO" sz="2000" noProof="0" dirty="0" err="1"/>
              <a:t>laputianske</a:t>
            </a:r>
            <a:r>
              <a:rPr lang="nn-NO" sz="2000" noProof="0" dirty="0"/>
              <a:t> ordet for denne aktiviteten, og det norske ordet. </a:t>
            </a:r>
          </a:p>
        </p:txBody>
      </p:sp>
      <p:pic>
        <p:nvPicPr>
          <p:cNvPr id="2" name="Bilete 1">
            <a:extLst>
              <a:ext uri="{FF2B5EF4-FFF2-40B4-BE49-F238E27FC236}">
                <a16:creationId xmlns:a16="http://schemas.microsoft.com/office/drawing/2014/main" id="{4B572881-2926-3385-DD6B-A555CDCAF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663" y="0"/>
            <a:ext cx="6370320" cy="5032552"/>
          </a:xfrm>
          <a:prstGeom prst="rect">
            <a:avLst/>
          </a:prstGeom>
          <a:noFill/>
        </p:spPr>
      </p:pic>
      <p:pic>
        <p:nvPicPr>
          <p:cNvPr id="4" name="Bilete 3">
            <a:extLst>
              <a:ext uri="{FF2B5EF4-FFF2-40B4-BE49-F238E27FC236}">
                <a16:creationId xmlns:a16="http://schemas.microsoft.com/office/drawing/2014/main" id="{AEC29BC0-54A1-2B47-8BA5-70E53B447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481" y="3820886"/>
            <a:ext cx="2099134" cy="2903422"/>
          </a:xfrm>
          <a:prstGeom prst="rect">
            <a:avLst/>
          </a:prstGeom>
        </p:spPr>
      </p:pic>
      <p:pic>
        <p:nvPicPr>
          <p:cNvPr id="7" name="Bilete 6">
            <a:extLst>
              <a:ext uri="{FF2B5EF4-FFF2-40B4-BE49-F238E27FC236}">
                <a16:creationId xmlns:a16="http://schemas.microsoft.com/office/drawing/2014/main" id="{0C0D6D11-EEFA-6E65-74DF-AD47FB2A0F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11" t="11544" r="6364" b="10262"/>
          <a:stretch/>
        </p:blipFill>
        <p:spPr>
          <a:xfrm>
            <a:off x="9704237" y="3015343"/>
            <a:ext cx="2050746" cy="355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4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42A8EC-A39D-2ACE-673E-5D129EB31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598715"/>
            <a:ext cx="3200400" cy="1301337"/>
          </a:xfrm>
        </p:spPr>
        <p:txBody>
          <a:bodyPr anchor="b">
            <a:normAutofit/>
          </a:bodyPr>
          <a:lstStyle/>
          <a:p>
            <a:r>
              <a:rPr lang="nn-NO"/>
              <a:t>Øv på orda dokker har laga! 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B8D39181-E49A-2E76-F5EA-DB309A06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787" y="2173183"/>
            <a:ext cx="3502025" cy="3823855"/>
          </a:xfrm>
        </p:spPr>
        <p:txBody>
          <a:bodyPr>
            <a:normAutofit/>
          </a:bodyPr>
          <a:lstStyle/>
          <a:p>
            <a:r>
              <a:rPr lang="nn-NO" sz="2400" dirty="0"/>
              <a:t>Ein på gruppa les opp dei </a:t>
            </a:r>
            <a:r>
              <a:rPr lang="nn-NO" sz="2400" dirty="0" err="1"/>
              <a:t>laputianske</a:t>
            </a:r>
            <a:r>
              <a:rPr lang="nn-NO" sz="2400" dirty="0"/>
              <a:t> orda, og dei andre på gruppa må gjere aktiviteten så raskt som mogleg! </a:t>
            </a:r>
          </a:p>
          <a:p>
            <a:r>
              <a:rPr lang="nn-NO" sz="2400" dirty="0"/>
              <a:t>Det kan vere lurt å byrje med to–tre ord, og heller ta med fleire når dokker har lært dei første. </a:t>
            </a:r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BF0D6749-05BE-C263-7B61-E2341C20E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4212" y="1016761"/>
            <a:ext cx="7239001" cy="4824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86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643664-8072-21F0-9BCF-FCEDC13B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21" y="868680"/>
            <a:ext cx="3200400" cy="1990725"/>
          </a:xfrm>
        </p:spPr>
        <p:txBody>
          <a:bodyPr anchor="b">
            <a:normAutofit fontScale="90000"/>
          </a:bodyPr>
          <a:lstStyle/>
          <a:p>
            <a:r>
              <a:rPr lang="nn-NO"/>
              <a:t>Men plutseleg kjem eit sendebod med eit brev frå Ivar Aasen!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F110E1A-67AA-D9A4-2A3E-C5B66CDDF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412" y="3254829"/>
            <a:ext cx="3200400" cy="2734491"/>
          </a:xfrm>
        </p:spPr>
        <p:txBody>
          <a:bodyPr>
            <a:normAutofit/>
          </a:bodyPr>
          <a:lstStyle/>
          <a:p>
            <a:r>
              <a:rPr lang="nn-NO" sz="2400" noProof="0"/>
              <a:t>Dokker må sende meg eit bøyingsskjema med fem ulike verb. Statsråden vil sjå resultat av ekspedisjonen, elles får vi ikkje pengar til heimreisa</a:t>
            </a:r>
            <a:r>
              <a:rPr lang="en-US" sz="2400" noProof="0"/>
              <a:t>!</a:t>
            </a:r>
            <a:r>
              <a:rPr lang="en-US"/>
              <a:t> </a:t>
            </a:r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031382D4-A773-D900-F571-3FC04352C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709" y="116205"/>
            <a:ext cx="3662172" cy="5486400"/>
          </a:xfrm>
          <a:prstGeom prst="rect">
            <a:avLst/>
          </a:prstGeom>
          <a:noFill/>
        </p:spPr>
      </p:pic>
      <p:pic>
        <p:nvPicPr>
          <p:cNvPr id="6" name="Bilete 5">
            <a:extLst>
              <a:ext uri="{FF2B5EF4-FFF2-40B4-BE49-F238E27FC236}">
                <a16:creationId xmlns:a16="http://schemas.microsoft.com/office/drawing/2014/main" id="{7157EFD2-3CC9-9D30-E0B2-C7BD0D4F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97" b="90134" l="12776" r="86179">
                        <a14:foregroundMark x1="36469" y1="39465" x2="38444" y2="25753"/>
                        <a14:foregroundMark x1="38444" y1="25753" x2="42857" y2="14047"/>
                        <a14:foregroundMark x1="42857" y1="14047" x2="59350" y2="11873"/>
                        <a14:foregroundMark x1="59350" y1="11873" x2="65621" y2="22074"/>
                        <a14:foregroundMark x1="65621" y1="22074" x2="67131" y2="42809"/>
                        <a14:foregroundMark x1="32869" y1="79097" x2="54588" y2="89298"/>
                        <a14:foregroundMark x1="54588" y1="89298" x2="61556" y2="90301"/>
                        <a14:foregroundMark x1="61556" y1="90301" x2="70616" y2="89130"/>
                        <a14:foregroundMark x1="70616" y1="89130" x2="72125" y2="79766"/>
                        <a14:foregroundMark x1="72125" y1="79766" x2="65738" y2="70234"/>
                        <a14:foregroundMark x1="65738" y1="70234" x2="64576" y2="61204"/>
                        <a14:foregroundMark x1="64576" y1="61204" x2="69803" y2="37124"/>
                        <a14:foregroundMark x1="69803" y1="37124" x2="66434" y2="22742"/>
                        <a14:foregroundMark x1="66434" y1="22742" x2="62602" y2="18227"/>
                        <a14:foregroundMark x1="40186" y1="15886" x2="36818" y2="23579"/>
                        <a14:foregroundMark x1="36818" y1="23579" x2="35192" y2="54682"/>
                        <a14:foregroundMark x1="35192" y1="54682" x2="38560" y2="68729"/>
                        <a14:foregroundMark x1="38560" y1="68729" x2="38676" y2="75418"/>
                        <a14:foregroundMark x1="37979" y1="85786" x2="56214" y2="88127"/>
                        <a14:foregroundMark x1="37863" y1="19398" x2="45877" y2="8696"/>
                        <a14:foregroundMark x1="45877" y1="8696" x2="52381" y2="9197"/>
                        <a14:foregroundMark x1="52381" y1="9197" x2="59350" y2="13712"/>
                        <a14:foregroundMark x1="59350" y1="13712" x2="59814" y2="14548"/>
                        <a14:foregroundMark x1="53775" y1="10535" x2="60627" y2="12542"/>
                        <a14:foregroundMark x1="60627" y1="12542" x2="65505" y2="20234"/>
                        <a14:foregroundMark x1="65505" y1="20234" x2="65505" y2="20234"/>
                        <a14:foregroundMark x1="44715" y1="10702" x2="39489" y2="14883"/>
                        <a14:foregroundMark x1="39489" y1="14883" x2="36005" y2="22241"/>
                        <a14:foregroundMark x1="36005" y1="22241" x2="32985" y2="36957"/>
                        <a14:foregroundMark x1="33367" y1="39501" x2="38560" y2="74080"/>
                        <a14:foregroundMark x1="32985" y1="36957" x2="32990" y2="36989"/>
                        <a14:foregroundMark x1="33722" y1="73513" x2="33682" y2="77592"/>
                        <a14:foregroundMark x1="33914" y1="54181" x2="33732" y2="72556"/>
                        <a14:foregroundMark x1="33682" y1="77592" x2="35772" y2="79599"/>
                        <a14:foregroundMark x1="70035" y1="41304" x2="66899" y2="67893"/>
                        <a14:foregroundMark x1="66899" y1="67893" x2="68177" y2="72408"/>
                        <a14:foregroundMark x1="37050" y1="87291" x2="32753" y2="79264"/>
                        <a14:foregroundMark x1="32753" y1="79264" x2="32869" y2="77759"/>
                        <a14:foregroundMark x1="34030" y1="33110" x2="33217" y2="38629"/>
                        <a14:backgroundMark x1="37316" y1="75467" x2="37170" y2="75921"/>
                        <a14:backgroundMark x1="37809" y1="85621" x2="37920" y2="85913"/>
                        <a14:backgroundMark x1="69412" y1="71720" x2="72358" y2="76254"/>
                        <a14:backgroundMark x1="27410" y1="82609" x2="32985" y2="75920"/>
                        <a14:backgroundMark x1="32985" y1="75920" x2="34030" y2="67057"/>
                        <a14:backgroundMark x1="34030" y1="67057" x2="32985" y2="41137"/>
                        <a14:backgroundMark x1="33918" y1="33077" x2="34146" y2="31104"/>
                        <a14:backgroundMark x1="32985" y1="41137" x2="33273" y2="38646"/>
                      </a14:backgroundRemoval>
                    </a14:imgEffect>
                  </a14:imgLayer>
                </a14:imgProps>
              </a:ext>
            </a:extLst>
          </a:blip>
          <a:srcRect l="3649" r="4648" b="-1"/>
          <a:stretch>
            <a:fillRect/>
          </a:stretch>
        </p:blipFill>
        <p:spPr>
          <a:xfrm>
            <a:off x="2571794" y="1864042"/>
            <a:ext cx="7239001" cy="5486400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7745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FF5DCF-1ADE-0868-FBAC-A74F6145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</p:spPr>
        <p:txBody>
          <a:bodyPr anchor="b">
            <a:normAutofit/>
          </a:bodyPr>
          <a:lstStyle/>
          <a:p>
            <a:r>
              <a:rPr lang="nn-NO"/>
              <a:t>Slik skal bøyingskjemaet sjå ut!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F7EB72B-CC82-4070-E8FB-3E34B4DF5588}"/>
              </a:ext>
            </a:extLst>
          </p:cNvPr>
          <p:cNvSpPr txBox="1"/>
          <p:nvPr/>
        </p:nvSpPr>
        <p:spPr>
          <a:xfrm>
            <a:off x="679467" y="5403271"/>
            <a:ext cx="10913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/>
              <a:t>Finn fem </a:t>
            </a:r>
            <a:r>
              <a:rPr lang="nn-NO" sz="2400" err="1"/>
              <a:t>laputiske</a:t>
            </a:r>
            <a:r>
              <a:rPr lang="nn-NO" sz="2400"/>
              <a:t> verb, og skriv kva dei betyr på norsk. Bøy dei i </a:t>
            </a:r>
            <a:r>
              <a:rPr lang="nn-NO" sz="2400" err="1"/>
              <a:t>bøyingskjemaet</a:t>
            </a:r>
            <a:r>
              <a:rPr lang="nn-NO" sz="2400"/>
              <a:t>! </a:t>
            </a:r>
          </a:p>
        </p:txBody>
      </p:sp>
      <p:pic>
        <p:nvPicPr>
          <p:cNvPr id="4" name="Bilete 3">
            <a:extLst>
              <a:ext uri="{FF2B5EF4-FFF2-40B4-BE49-F238E27FC236}">
                <a16:creationId xmlns:a16="http://schemas.microsoft.com/office/drawing/2014/main" id="{C360929B-2908-7000-6176-40B65CB04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" r="-143"/>
          <a:stretch>
            <a:fillRect/>
          </a:stretch>
        </p:blipFill>
        <p:spPr>
          <a:xfrm>
            <a:off x="-16192" y="2178074"/>
            <a:ext cx="12224384" cy="250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9735F7-43E1-1CD1-A0B4-F3CBBF62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To merkverdige verb </a:t>
            </a:r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9959E992-E1CB-8601-4AC7-1F9564C59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9028"/>
            <a:ext cx="12153368" cy="254181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45638D4-B5CF-4C14-BDEF-A936B7F649DA}"/>
              </a:ext>
            </a:extLst>
          </p:cNvPr>
          <p:cNvSpPr txBox="1"/>
          <p:nvPr/>
        </p:nvSpPr>
        <p:spPr>
          <a:xfrm>
            <a:off x="249382" y="4659086"/>
            <a:ext cx="116932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dirty="0"/>
              <a:t>Legg til merke at desse verba handlar ikkje om aktivitetar,  og vi brukar dei også når vi bøyer verb.</a:t>
            </a:r>
          </a:p>
          <a:p>
            <a:r>
              <a:rPr lang="nn-NO" sz="2400" dirty="0"/>
              <a:t>Her må vi velje om vi vil bruke dei norske verba i </a:t>
            </a:r>
            <a:r>
              <a:rPr lang="nn-NO" sz="2400" dirty="0" err="1"/>
              <a:t>Laputia</a:t>
            </a:r>
            <a:r>
              <a:rPr lang="nn-NO" sz="2400" dirty="0"/>
              <a:t> – eller om vi vi lage eigne ord på </a:t>
            </a:r>
            <a:r>
              <a:rPr lang="nn-NO" sz="2400" dirty="0" err="1"/>
              <a:t>laputisk</a:t>
            </a:r>
            <a:r>
              <a:rPr lang="nn-NO" sz="2400" dirty="0"/>
              <a:t>.  </a:t>
            </a:r>
          </a:p>
          <a:p>
            <a:endParaRPr lang="nn-NO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Handskrift 6">
                <a:extLst>
                  <a:ext uri="{FF2B5EF4-FFF2-40B4-BE49-F238E27FC236}">
                    <a16:creationId xmlns:a16="http://schemas.microsoft.com/office/drawing/2014/main" id="{181F7F3C-6B14-5803-8B05-2770F0803CD3}"/>
                  </a:ext>
                </a:extLst>
              </p14:cNvPr>
              <p14:cNvContentPartPr/>
              <p14:nvPr/>
            </p14:nvContentPartPr>
            <p14:xfrm>
              <a:off x="9029700" y="2172295"/>
              <a:ext cx="637740" cy="356175"/>
            </p14:xfrm>
          </p:contentPart>
        </mc:Choice>
        <mc:Fallback xmlns="">
          <p:pic>
            <p:nvPicPr>
              <p:cNvPr id="7" name="Handskrift 6">
                <a:extLst>
                  <a:ext uri="{FF2B5EF4-FFF2-40B4-BE49-F238E27FC236}">
                    <a16:creationId xmlns:a16="http://schemas.microsoft.com/office/drawing/2014/main" id="{181F7F3C-6B14-5803-8B05-2770F0803C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10615" y="2153227"/>
                <a:ext cx="675551" cy="393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Handskrift 7">
                <a:extLst>
                  <a:ext uri="{FF2B5EF4-FFF2-40B4-BE49-F238E27FC236}">
                    <a16:creationId xmlns:a16="http://schemas.microsoft.com/office/drawing/2014/main" id="{96AD144D-0D01-C7EF-64FA-3CEEDFEC0667}"/>
                  </a:ext>
                </a:extLst>
              </p14:cNvPr>
              <p14:cNvContentPartPr/>
              <p14:nvPr/>
            </p14:nvContentPartPr>
            <p14:xfrm>
              <a:off x="3056880" y="2999215"/>
              <a:ext cx="557280" cy="361440"/>
            </p14:xfrm>
          </p:contentPart>
        </mc:Choice>
        <mc:Fallback xmlns="">
          <p:pic>
            <p:nvPicPr>
              <p:cNvPr id="8" name="Handskrift 7">
                <a:extLst>
                  <a:ext uri="{FF2B5EF4-FFF2-40B4-BE49-F238E27FC236}">
                    <a16:creationId xmlns:a16="http://schemas.microsoft.com/office/drawing/2014/main" id="{96AD144D-0D01-C7EF-64FA-3CEEDFEC06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8440" y="2970775"/>
                <a:ext cx="614160" cy="41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592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EEDFD7-7F0B-4DAF-6FF9-4B23C132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3" y="762000"/>
            <a:ext cx="3909557" cy="1993392"/>
          </a:xfrm>
        </p:spPr>
        <p:txBody>
          <a:bodyPr anchor="b">
            <a:normAutofit/>
          </a:bodyPr>
          <a:lstStyle/>
          <a:p>
            <a:r>
              <a:rPr lang="nn-NO"/>
              <a:t>Skriv eit raskt svar til Ivar Aasen</a:t>
            </a:r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8C4139EA-244F-9395-9F19-E31CFAE95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742" y="0"/>
            <a:ext cx="4577715" cy="6858000"/>
          </a:xfrm>
          <a:prstGeom prst="rect">
            <a:avLst/>
          </a:prstGeom>
          <a:noFill/>
        </p:spPr>
      </p:pic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9D12278F-490F-41A0-B6CC-09278917C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36127" y="3125505"/>
            <a:ext cx="3909557" cy="3318837"/>
          </a:xfrm>
        </p:spPr>
        <p:txBody>
          <a:bodyPr>
            <a:normAutofit/>
          </a:bodyPr>
          <a:lstStyle/>
          <a:p>
            <a:r>
              <a:rPr lang="nn-NO" sz="2100"/>
              <a:t>Her er det som skal vere med: </a:t>
            </a:r>
          </a:p>
          <a:p>
            <a:pPr lvl="1"/>
            <a:r>
              <a:rPr lang="nn-NO" sz="2100">
                <a:solidFill>
                  <a:schemeClr val="bg1"/>
                </a:solidFill>
              </a:rPr>
              <a:t>Helsing </a:t>
            </a:r>
          </a:p>
          <a:p>
            <a:pPr lvl="1"/>
            <a:r>
              <a:rPr lang="nn-NO" sz="2100">
                <a:solidFill>
                  <a:schemeClr val="bg1"/>
                </a:solidFill>
              </a:rPr>
              <a:t>Fem verb med bøyingsskjema</a:t>
            </a:r>
          </a:p>
          <a:p>
            <a:pPr lvl="1"/>
            <a:r>
              <a:rPr lang="nn-NO" sz="2100">
                <a:solidFill>
                  <a:schemeClr val="bg1"/>
                </a:solidFill>
              </a:rPr>
              <a:t>Kva du har oppdaga så langt </a:t>
            </a:r>
          </a:p>
          <a:p>
            <a:pPr lvl="1"/>
            <a:r>
              <a:rPr lang="nn-NO" sz="2100">
                <a:solidFill>
                  <a:schemeClr val="bg1"/>
                </a:solidFill>
              </a:rPr>
              <a:t>Forsikringar om at du likar jobben, og at du gjer ein god jobb</a:t>
            </a:r>
          </a:p>
          <a:p>
            <a:pPr lvl="1"/>
            <a:endParaRPr lang="nn-NO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3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ripete utforming blå 16 x 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1307725_TF16391941_TF16391941" id="{80F2AD7D-67B5-4D51-AB85-9BADBC11EB7C}" vid="{9C9E9573-B149-40C7-A197-9BF6E4500288}"/>
    </a:ext>
  </a:extLst>
</a:theme>
</file>

<file path=ppt/theme/theme2.xml><?xml version="1.0" encoding="utf-8"?>
<a:theme xmlns:a="http://schemas.openxmlformats.org/drawingml/2006/main" name="Office-tema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b454b6-9e0d-47d6-a0fd-eade54d93da9">
      <Terms xmlns="http://schemas.microsoft.com/office/infopath/2007/PartnerControls"/>
    </lcf76f155ced4ddcb4097134ff3c332f>
    <Fotol_x00f8_yve xmlns="24b454b6-9e0d-47d6-a0fd-eade54d93da9" xsi:nil="true"/>
    <TaxCatchAll xmlns="f43e69bd-7608-4935-a81f-029f86b977d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AA8417D0D75443AFC19C327AD5BDCE" ma:contentTypeVersion="19" ma:contentTypeDescription="Opprett et nytt dokument." ma:contentTypeScope="" ma:versionID="a66ff10aec1f2fdb0d0e89cf7b7e94e0">
  <xsd:schema xmlns:xsd="http://www.w3.org/2001/XMLSchema" xmlns:xs="http://www.w3.org/2001/XMLSchema" xmlns:p="http://schemas.microsoft.com/office/2006/metadata/properties" xmlns:ns2="24b454b6-9e0d-47d6-a0fd-eade54d93da9" xmlns:ns3="f43e69bd-7608-4935-a81f-029f86b977d7" targetNamespace="http://schemas.microsoft.com/office/2006/metadata/properties" ma:root="true" ma:fieldsID="9249b9e9aa34bdfa5767e080c5cac7a6" ns2:_="" ns3:_="">
    <xsd:import namespace="24b454b6-9e0d-47d6-a0fd-eade54d93da9"/>
    <xsd:import namespace="f43e69bd-7608-4935-a81f-029f86b97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Fotol_x00f8_y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454b6-9e0d-47d6-a0fd-eade54d93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6b0969-f04a-4485-b47a-264c9c638d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tol_x00f8_yve" ma:index="26" nillable="true" ma:displayName="Fotoløyve" ma:description="Gratis foto frå Unsplash, krediter fotograf" ma:format="Dropdown" ma:internalName="Fotol_x00f8_yv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e69bd-7608-4935-a81f-029f86b97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ab1839-cc0e-48a8-a059-278cea0b71b9}" ma:internalName="TaxCatchAll" ma:showField="CatchAllData" ma:web="f43e69bd-7608-4935-a81f-029f86b97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216945-2672-4769-9A1F-E05996B4CD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2D60F4-543E-423E-9730-A7CFBD81C9FE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f43e69bd-7608-4935-a81f-029f86b977d7"/>
    <ds:schemaRef ds:uri="http://purl.org/dc/terms/"/>
    <ds:schemaRef ds:uri="24b454b6-9e0d-47d6-a0fd-eade54d93da9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6333281-2FC6-43AC-B7C1-90F88E983CE8}">
  <ds:schemaRefs>
    <ds:schemaRef ds:uri="24b454b6-9e0d-47d6-a0fd-eade54d93da9"/>
    <ds:schemaRef ds:uri="f43e69bd-7608-4935-a81f-029f86b977d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a2b04c98-3e8b-47a3-97e1-376b9a0197ee}" enabled="0" method="" siteId="{a2b04c98-3e8b-47a3-97e1-376b9a0197e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Blåstripet naturpresentasjon med soloppgangsbilde fra et fjell (bredformat)</Template>
  <TotalTime>1</TotalTime>
  <Words>401</Words>
  <Application>Microsoft Macintosh PowerPoint</Application>
  <PresentationFormat>Widescreen</PresentationFormat>
  <Paragraphs>30</Paragraphs>
  <Slides>8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3" baseType="lpstr">
      <vt:lpstr>Arial</vt:lpstr>
      <vt:lpstr>Corbel</vt:lpstr>
      <vt:lpstr>Euphemia</vt:lpstr>
      <vt:lpstr>Papyrus</vt:lpstr>
      <vt:lpstr>Stripete utforming blå 16 x 9</vt:lpstr>
      <vt:lpstr>Laputia</vt:lpstr>
      <vt:lpstr>På Laputia skjer det mykje. Ofte har dei aktivitetar i lag. Dei syng, dansar og leikar. Og no må dokker vere med! </vt:lpstr>
      <vt:lpstr>Jakt på aktivitetsord </vt:lpstr>
      <vt:lpstr>Øv på orda dokker har laga! </vt:lpstr>
      <vt:lpstr>Men plutseleg kjem eit sendebod med eit brev frå Ivar Aasen!</vt:lpstr>
      <vt:lpstr>Slik skal bøyingskjemaet sjå ut! </vt:lpstr>
      <vt:lpstr>To merkverdige verb </vt:lpstr>
      <vt:lpstr>Skriv eit raskt svar til Ivar Aasen</vt:lpstr>
    </vt:vector>
  </TitlesOfParts>
  <Company>eKommune Sunnmore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Isabella Rubie Pareliussen</dc:creator>
  <cp:lastModifiedBy>Jorid Oddveig Saure</cp:lastModifiedBy>
  <cp:revision>3</cp:revision>
  <dcterms:created xsi:type="dcterms:W3CDTF">2025-08-06T11:12:41Z</dcterms:created>
  <dcterms:modified xsi:type="dcterms:W3CDTF">2025-10-13T12:06:59Z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646c9a-b481-4837-bcc6-911048a5d0ed_Enabled">
    <vt:lpwstr>true</vt:lpwstr>
  </property>
  <property fmtid="{D5CDD505-2E9C-101B-9397-08002B2CF9AE}" pid="3" name="MSIP_Label_e7646c9a-b481-4837-bcc6-911048a5d0ed_SetDate">
    <vt:lpwstr>2025-08-06T11:33:14Z</vt:lpwstr>
  </property>
  <property fmtid="{D5CDD505-2E9C-101B-9397-08002B2CF9AE}" pid="4" name="MSIP_Label_e7646c9a-b481-4837-bcc6-911048a5d0ed_Method">
    <vt:lpwstr>Privileged</vt:lpwstr>
  </property>
  <property fmtid="{D5CDD505-2E9C-101B-9397-08002B2CF9AE}" pid="5" name="MSIP_Label_e7646c9a-b481-4837-bcc6-911048a5d0ed_Name">
    <vt:lpwstr>Open</vt:lpwstr>
  </property>
  <property fmtid="{D5CDD505-2E9C-101B-9397-08002B2CF9AE}" pid="6" name="MSIP_Label_e7646c9a-b481-4837-bcc6-911048a5d0ed_SiteId">
    <vt:lpwstr>41e07e73-30fc-434c-adf2-3ef1c273ecca</vt:lpwstr>
  </property>
  <property fmtid="{D5CDD505-2E9C-101B-9397-08002B2CF9AE}" pid="7" name="MSIP_Label_e7646c9a-b481-4837-bcc6-911048a5d0ed_ActionId">
    <vt:lpwstr>621209be-6854-4add-b6db-a57fa5c5b906</vt:lpwstr>
  </property>
  <property fmtid="{D5CDD505-2E9C-101B-9397-08002B2CF9AE}" pid="8" name="MSIP_Label_e7646c9a-b481-4837-bcc6-911048a5d0ed_ContentBits">
    <vt:lpwstr>0</vt:lpwstr>
  </property>
  <property fmtid="{D5CDD505-2E9C-101B-9397-08002B2CF9AE}" pid="9" name="MSIP_Label_e7646c9a-b481-4837-bcc6-911048a5d0ed_Tag">
    <vt:lpwstr>10, 0, 1, 1</vt:lpwstr>
  </property>
  <property fmtid="{D5CDD505-2E9C-101B-9397-08002B2CF9AE}" pid="10" name="ContentTypeId">
    <vt:lpwstr>0x01010067AA8417D0D75443AFC19C327AD5BDCE</vt:lpwstr>
  </property>
  <property fmtid="{D5CDD505-2E9C-101B-9397-08002B2CF9AE}" pid="11" name="MediaServiceImageTags">
    <vt:lpwstr/>
  </property>
</Properties>
</file>