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5" r:id="rId5"/>
    <p:sldId id="281" r:id="rId6"/>
    <p:sldId id="282" r:id="rId7"/>
    <p:sldId id="283" r:id="rId8"/>
    <p:sldId id="285" r:id="rId9"/>
    <p:sldId id="284" r:id="rId10"/>
    <p:sldId id="286" r:id="rId11"/>
    <p:sldId id="287" r:id="rId12"/>
    <p:sldId id="288" r:id="rId13"/>
    <p:sldId id="292" r:id="rId14"/>
    <p:sldId id="293" r:id="rId15"/>
    <p:sldId id="289" r:id="rId16"/>
    <p:sldId id="290" r:id="rId17"/>
    <p:sldId id="291" r:id="rId18"/>
  </p:sldIdLst>
  <p:sldSz cx="12192000" cy="6858000"/>
  <p:notesSz cx="6858000" cy="9144000"/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82722" autoAdjust="0"/>
  </p:normalViewPr>
  <p:slideViewPr>
    <p:cSldViewPr snapToGrid="0">
      <p:cViewPr varScale="1">
        <p:scale>
          <a:sx n="84" d="100"/>
          <a:sy n="84" d="100"/>
        </p:scale>
        <p:origin x="1452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7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2ACDCC53-AD53-468E-B423-6B4BAEC6E568}"/>
    <pc:docChg chg="custSel modSld">
      <pc:chgData name="Arild Torvund Olsen" userId="3423d729-1e8d-4c10-9ef2-90385d563038" providerId="ADAL" clId="{2ACDCC53-AD53-468E-B423-6B4BAEC6E568}" dt="2025-10-13T12:24:59.272" v="0" actId="478"/>
      <pc:docMkLst>
        <pc:docMk/>
      </pc:docMkLst>
      <pc:sldChg chg="delSp mod">
        <pc:chgData name="Arild Torvund Olsen" userId="3423d729-1e8d-4c10-9ef2-90385d563038" providerId="ADAL" clId="{2ACDCC53-AD53-468E-B423-6B4BAEC6E568}" dt="2025-10-13T12:24:59.272" v="0" actId="478"/>
        <pc:sldMkLst>
          <pc:docMk/>
          <pc:sldMk cId="854244557" sldId="293"/>
        </pc:sldMkLst>
        <pc:picChg chg="del">
          <ac:chgData name="Arild Torvund Olsen" userId="3423d729-1e8d-4c10-9ef2-90385d563038" providerId="ADAL" clId="{2ACDCC53-AD53-468E-B423-6B4BAEC6E568}" dt="2025-10-13T12:24:59.272" v="0" actId="478"/>
          <ac:picMkLst>
            <pc:docMk/>
            <pc:sldMk cId="854244557" sldId="293"/>
            <ac:picMk id="7" creationId="{E9949BA8-8DB7-A3D7-6A94-C804E26B4DE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88A788-2BBD-4FF8-864F-8B36889A1BF1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6B2579-3764-4439-84BD-36BE34A469EC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dirty="0"/>
              <a:t>Andre nivå</a:t>
            </a:r>
          </a:p>
          <a:p>
            <a:pPr lvl="2" rtl="0"/>
            <a:r>
              <a:rPr lang="nb-NO" dirty="0"/>
              <a:t>Tredje nivå</a:t>
            </a:r>
          </a:p>
          <a:p>
            <a:pPr lvl="3" rtl="0"/>
            <a:r>
              <a:rPr lang="nb-NO" dirty="0"/>
              <a:t>Fjerde nivå</a:t>
            </a:r>
          </a:p>
          <a:p>
            <a:pPr lvl="4" rtl="0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726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66144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/>
              <a:t>Biletet av monsteret kan ein ta ut eller bruke som det er. </a:t>
            </a:r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98567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42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Solen står opp over gresskledte ås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rmAutofit/>
          </a:bodyPr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n-NO" noProof="0"/>
              <a:t>Klikk for å redigere undertittelstil i malen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ivt 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nn-NO"/>
              <a:t>Klikk for å redigere tittelstil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8861A7E-5C39-4419-8F8D-4FCEE92C709A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/>
              <a:pPr rtl="0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3" name="Plassholder for bilde 2" descr="En tom plassholder for å legge til et bilde. Klikk plassholderen, og velg bildet du ønsker å legge til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n-NO"/>
              <a:t>Klikk på ikonet for å leggje til eit bilete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EDABA5-822A-41AB-B689-476AD049EEF3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n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n-NO" noProof="0"/>
              <a:t>Klikk for å redigere tekststilar i malen</a:t>
            </a:r>
          </a:p>
          <a:p>
            <a:pPr lvl="1" rtl="0"/>
            <a:r>
              <a:rPr lang="nn-NO" noProof="0"/>
              <a:t>Andre nivå</a:t>
            </a:r>
          </a:p>
          <a:p>
            <a:pPr lvl="2" rtl="0"/>
            <a:r>
              <a:rPr lang="nn-NO" noProof="0"/>
              <a:t>Tredje nivå</a:t>
            </a:r>
          </a:p>
          <a:p>
            <a:pPr lvl="3" rtl="0"/>
            <a:r>
              <a:rPr lang="nn-NO" noProof="0"/>
              <a:t>Fjerde nivå</a:t>
            </a:r>
          </a:p>
          <a:p>
            <a:pPr lvl="4" rtl="0"/>
            <a:r>
              <a:rPr lang="nn-NO" noProof="0"/>
              <a:t>Femte nivå</a:t>
            </a:r>
            <a:endParaRPr lang="nb-NO" noProof="0" dirty="0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9F377C-6CFD-49B4-8C6F-4B5C99712E68}" type="datetime1">
              <a:rPr lang="nb-NO" noProof="0" smtClean="0"/>
              <a:t>13.10.2025</a:t>
            </a:fld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‹nr.›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 rtl="0"/>
            <a:r>
              <a:rPr lang="nn-NO" noProof="0"/>
              <a:t>Klikk for å redigere tekststilar i malen</a:t>
            </a:r>
          </a:p>
          <a:p>
            <a:pPr lvl="1" rtl="0"/>
            <a:r>
              <a:rPr lang="nn-NO" noProof="0"/>
              <a:t>Andre nivå</a:t>
            </a:r>
          </a:p>
          <a:p>
            <a:pPr lvl="2" rtl="0"/>
            <a:r>
              <a:rPr lang="nn-NO" noProof="0"/>
              <a:t>Tredje nivå</a:t>
            </a:r>
          </a:p>
          <a:p>
            <a:pPr lvl="3" rtl="0"/>
            <a:r>
              <a:rPr lang="nn-NO" noProof="0"/>
              <a:t>Fjerde nivå</a:t>
            </a:r>
          </a:p>
          <a:p>
            <a:pPr lvl="4" rtl="0"/>
            <a:r>
              <a:rPr lang="nn-NO" noProof="0"/>
              <a:t>Femte nivå</a:t>
            </a:r>
            <a:endParaRPr lang="nb-NO" noProof="0" dirty="0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8C25D9-4125-4D36-9801-59CADA1070B6}" type="datetime1">
              <a:rPr lang="nb-NO" noProof="0" smtClean="0"/>
              <a:t>13.10.2025</a:t>
            </a:fld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‹nr.›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EE512-DE43-4EEB-8B6D-944F59EEF9D2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ktangel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D958AA-BC55-477C-A0FF-2B61FCF25D8D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iv topptekstinndeli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n-NO" noProof="0"/>
              <a:t>Klikk for å redigere tekststilar i malen</a:t>
            </a:r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ACD4D56-2408-4973-892A-844166593968}" type="datetime1">
              <a:rPr lang="nb-NO" noProof="0" smtClean="0"/>
              <a:t>13.10.2025</a:t>
            </a:fld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 noProof="0"/>
              <a:pPr rtl="0"/>
              <a:t>‹nr.›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bb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90B14F-191B-4456-A1DA-F758945C676D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8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7" name="Plassholder for dato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A2BC7B-C61C-4FA0-82F8-0AEB78CACB17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BC2137-DDE8-402F-91DC-20FF62DCA6C1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nb-NO" dirty="0"/>
          </a:p>
        </p:txBody>
      </p:sp>
      <p:sp>
        <p:nvSpPr>
          <p:cNvPr id="2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3071276-E69F-4402-854C-E318EFF9C858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/>
              <a:pPr rtl="0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nn-NO" noProof="0"/>
              <a:t>Klikk for å redigere tittelstil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dirty="0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90BB67-32E1-432C-B8C2-0031A8E4659A}" type="datetime1">
              <a:rPr lang="nb-NO" smtClean="0"/>
              <a:t>13.10.2025</a:t>
            </a:fld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 noProof="0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 dirty="0"/>
              <a:t>Klikk for å redigere tekststiler i malen</a:t>
            </a:r>
          </a:p>
          <a:p>
            <a:pPr lvl="1" rtl="0"/>
            <a:r>
              <a:rPr lang="nb-NO" noProof="0" dirty="0"/>
              <a:t>Andre nivå</a:t>
            </a:r>
          </a:p>
          <a:p>
            <a:pPr lvl="2" rtl="0"/>
            <a:r>
              <a:rPr lang="nb-NO" noProof="0" dirty="0"/>
              <a:t>Tredje nivå</a:t>
            </a:r>
          </a:p>
          <a:p>
            <a:pPr lvl="3" rtl="0"/>
            <a:r>
              <a:rPr lang="nb-NO" noProof="0" dirty="0"/>
              <a:t>Fjerde nivå</a:t>
            </a:r>
          </a:p>
          <a:p>
            <a:pPr lvl="4" rtl="0"/>
            <a:r>
              <a:rPr lang="nb-NO" noProof="0" dirty="0"/>
              <a:t>Femte nivå</a:t>
            </a:r>
          </a:p>
        </p:txBody>
      </p:sp>
      <p:sp>
        <p:nvSpPr>
          <p:cNvPr id="7" name="Rektangel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nb-NO" noProof="0" dirty="0"/>
          </a:p>
        </p:txBody>
      </p:sp>
      <p:sp>
        <p:nvSpPr>
          <p:cNvPr id="8" name="Rektangel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 dirty="0"/>
          </a:p>
        </p:txBody>
      </p:sp>
      <p:sp>
        <p:nvSpPr>
          <p:cNvPr id="4" name="Plassholder for dato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F96293C4-59CB-4937-8E7C-5FB9B5190CDA}" type="datetime1">
              <a:rPr lang="nb-NO" noProof="0" smtClean="0"/>
              <a:t>13.10.2025</a:t>
            </a:fld>
            <a:endParaRPr lang="nb-NO" noProof="0" dirty="0"/>
          </a:p>
        </p:txBody>
      </p:sp>
      <p:sp>
        <p:nvSpPr>
          <p:cNvPr id="6" name="Plassholder for lysbildenumm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nb-NO" noProof="0" smtClean="0"/>
              <a:pPr rtl="0"/>
              <a:t>‹nr.›</a:t>
            </a:fld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2413" y="5464628"/>
            <a:ext cx="9144002" cy="870857"/>
          </a:xfrm>
        </p:spPr>
        <p:txBody>
          <a:bodyPr rtlCol="0">
            <a:noAutofit/>
          </a:bodyPr>
          <a:lstStyle/>
          <a:p>
            <a:pPr rtl="0"/>
            <a:r>
              <a:rPr lang="nb-NO" sz="9600" dirty="0" err="1">
                <a:latin typeface="Papyrus" panose="03070502060502030205" pitchFamily="66" charset="0"/>
              </a:rPr>
              <a:t>Laputia</a:t>
            </a:r>
            <a:endParaRPr lang="nb-NO" sz="9600" dirty="0">
              <a:latin typeface="Papyrus" panose="03070502060502030205" pitchFamily="66" charset="0"/>
            </a:endParaRPr>
          </a:p>
        </p:txBody>
      </p:sp>
      <p:sp>
        <p:nvSpPr>
          <p:cNvPr id="4" name="Undertittel 2"/>
          <p:cNvSpPr>
            <a:spLocks noGrp="1"/>
          </p:cNvSpPr>
          <p:nvPr>
            <p:ph type="subTitle" idx="1"/>
          </p:nvPr>
        </p:nvSpPr>
        <p:spPr>
          <a:xfrm>
            <a:off x="1653042" y="6232999"/>
            <a:ext cx="9144002" cy="494371"/>
          </a:xfrm>
        </p:spPr>
        <p:txBody>
          <a:bodyPr rtlCol="0">
            <a:noAutofit/>
          </a:bodyPr>
          <a:lstStyle/>
          <a:p>
            <a:pPr rtl="0"/>
            <a:r>
              <a:rPr lang="nb-NO" dirty="0">
                <a:latin typeface="Papyrus" panose="03070502060502030205" pitchFamily="66" charset="0"/>
              </a:rPr>
              <a:t>Del 4 </a:t>
            </a:r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CDE6A707-3583-E3E4-7AA4-5EFAD658E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741406"/>
            <a:ext cx="9509760" cy="5288174"/>
          </a:xfrm>
        </p:spPr>
        <p:txBody>
          <a:bodyPr/>
          <a:lstStyle/>
          <a:p>
            <a:r>
              <a:rPr lang="nn-NO" dirty="0"/>
              <a:t>Vel tre til fem adjektiv frå den norske teksten som skildrar monsteret.</a:t>
            </a:r>
          </a:p>
          <a:p>
            <a:r>
              <a:rPr lang="nn-NO" dirty="0"/>
              <a:t>Finn på </a:t>
            </a:r>
            <a:r>
              <a:rPr lang="nn-NO" dirty="0" err="1"/>
              <a:t>laputianske</a:t>
            </a:r>
            <a:r>
              <a:rPr lang="nn-NO" dirty="0"/>
              <a:t> ord som tyder omtrent det same som dei norske adjektiva. </a:t>
            </a:r>
          </a:p>
          <a:p>
            <a:r>
              <a:rPr lang="nn-NO" dirty="0"/>
              <a:t>Lag ei ordliste med adjektiva i alfabetisk rekkefylgje </a:t>
            </a:r>
          </a:p>
          <a:p>
            <a:endParaRPr lang="nn-NO" dirty="0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00421182-CB37-4FBF-C4D8-55C776F9C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042850"/>
              </p:ext>
            </p:extLst>
          </p:nvPr>
        </p:nvGraphicFramePr>
        <p:xfrm>
          <a:off x="1507525" y="3669958"/>
          <a:ext cx="6559966" cy="129470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225112">
                  <a:extLst>
                    <a:ext uri="{9D8B030D-6E8A-4147-A177-3AD203B41FA5}">
                      <a16:colId xmlns:a16="http://schemas.microsoft.com/office/drawing/2014/main" val="3324169352"/>
                    </a:ext>
                  </a:extLst>
                </a:gridCol>
                <a:gridCol w="3334854">
                  <a:extLst>
                    <a:ext uri="{9D8B030D-6E8A-4147-A177-3AD203B41FA5}">
                      <a16:colId xmlns:a16="http://schemas.microsoft.com/office/drawing/2014/main" val="2157546738"/>
                    </a:ext>
                  </a:extLst>
                </a:gridCol>
              </a:tblGrid>
              <a:tr h="8197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dirty="0" err="1"/>
                        <a:t>Laputiansk</a:t>
                      </a:r>
                      <a:r>
                        <a:rPr lang="nn-NO" dirty="0"/>
                        <a:t> </a:t>
                      </a:r>
                    </a:p>
                    <a:p>
                      <a:endParaRPr lang="nn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n-NO" dirty="0"/>
                        <a:t>Norsk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476115"/>
                  </a:ext>
                </a:extLst>
              </a:tr>
              <a:tr h="474942">
                <a:tc>
                  <a:txBody>
                    <a:bodyPr/>
                    <a:lstStyle/>
                    <a:p>
                      <a:endParaRPr lang="nn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nn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319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4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0F231C-4C1E-202B-01B1-0B2A4DD1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Telegram til Ivar Aasen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78BBFDCD-916B-7FFF-486B-573D3A66C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901952"/>
            <a:ext cx="3749864" cy="4127627"/>
          </a:xfrm>
        </p:spPr>
        <p:txBody>
          <a:bodyPr/>
          <a:lstStyle/>
          <a:p>
            <a:r>
              <a:rPr lang="nn-NO" sz="2400" dirty="0"/>
              <a:t>Korleis løyser dokker situasjonen med monsteret? </a:t>
            </a:r>
          </a:p>
          <a:p>
            <a:r>
              <a:rPr lang="nn-NO" sz="2400" dirty="0"/>
              <a:t>Skriv eit telegram til Ivar Aasen. </a:t>
            </a:r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85424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D2C9BB-330E-3823-1A4D-078E622A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467360"/>
            <a:ext cx="10331896" cy="1233424"/>
          </a:xfrm>
        </p:spPr>
        <p:txBody>
          <a:bodyPr anchor="b">
            <a:normAutofit/>
          </a:bodyPr>
          <a:lstStyle/>
          <a:p>
            <a:r>
              <a:rPr lang="nn-NO" dirty="0"/>
              <a:t>Svar frå Ivar Aasen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848A3A28-73B6-FA06-9C16-83BF89627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562" y="1901952"/>
            <a:ext cx="5616558" cy="41239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/>
              <a:t>Ivar Aasen er svært imponert over kor godt dokker løyste den farlege situasjonen med monsteret. Dette blir utruleg bra! </a:t>
            </a:r>
          </a:p>
          <a:p>
            <a:r>
              <a:rPr lang="nn-NO" dirty="0"/>
              <a:t>No er alt klart for det siste oppdraget. Det er viktig å bruke språket. Ivar Aasen laga fleire tekstar med det nye språket sitt, nynorsk. </a:t>
            </a:r>
          </a:p>
          <a:p>
            <a:r>
              <a:rPr lang="nn-NO" dirty="0"/>
              <a:t>No vil han at dokker skal bruke det språket dokker har samla inn, til å lage ein tekst. Det kan vere eit intervju, eller eit dikt. Og Ivar Aasen er klar over at det må vere litt enkelt. </a:t>
            </a:r>
          </a:p>
        </p:txBody>
      </p:sp>
      <p:pic>
        <p:nvPicPr>
          <p:cNvPr id="4" name="Bilete 3">
            <a:extLst>
              <a:ext uri="{FF2B5EF4-FFF2-40B4-BE49-F238E27FC236}">
                <a16:creationId xmlns:a16="http://schemas.microsoft.com/office/drawing/2014/main" id="{6E2E1B56-5EFE-9EB1-3E6E-EE2160676D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75" r="11973" b="-2"/>
          <a:stretch>
            <a:fillRect/>
          </a:stretch>
        </p:blipFill>
        <p:spPr>
          <a:xfrm>
            <a:off x="6278880" y="1901952"/>
            <a:ext cx="4572000" cy="4123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45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3BB10D-166F-EAB9-BB6D-7939A94B2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252891"/>
            <a:ext cx="9509760" cy="882469"/>
          </a:xfrm>
        </p:spPr>
        <p:txBody>
          <a:bodyPr/>
          <a:lstStyle/>
          <a:p>
            <a:r>
              <a:rPr lang="nn-NO" b="1" dirty="0">
                <a:latin typeface="Papyrus" panose="03070502060502030205" pitchFamily="66" charset="0"/>
              </a:rPr>
              <a:t>Dikt på </a:t>
            </a:r>
            <a:r>
              <a:rPr lang="nn-NO" b="1" dirty="0" err="1">
                <a:latin typeface="Papyrus" panose="03070502060502030205" pitchFamily="66" charset="0"/>
              </a:rPr>
              <a:t>laputiansk</a:t>
            </a:r>
            <a:r>
              <a:rPr lang="nn-NO" b="1" dirty="0">
                <a:latin typeface="Papyrus" panose="03070502060502030205" pitchFamily="66" charset="0"/>
              </a:rPr>
              <a:t> 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8CFBEC75-32E6-A859-BE6C-A29CE1EC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273629"/>
            <a:ext cx="4754880" cy="53314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nn-NO" dirty="0"/>
              <a:t>Det viser ser at </a:t>
            </a:r>
            <a:r>
              <a:rPr lang="nn-NO" dirty="0" err="1"/>
              <a:t>laputianarane</a:t>
            </a:r>
            <a:r>
              <a:rPr lang="nn-NO" dirty="0"/>
              <a:t> ofte skriv dikt på denne måten: </a:t>
            </a:r>
          </a:p>
          <a:p>
            <a:pPr marL="502920" indent="-457200">
              <a:buAutoNum type="arabicPeriod"/>
            </a:pPr>
            <a:r>
              <a:rPr lang="nn-NO" dirty="0"/>
              <a:t>Eit substantiv </a:t>
            </a:r>
          </a:p>
          <a:p>
            <a:pPr marL="502920" indent="-457200">
              <a:buAutoNum type="arabicPeriod"/>
            </a:pPr>
            <a:r>
              <a:rPr lang="nn-NO" dirty="0"/>
              <a:t>To adjektiv   </a:t>
            </a:r>
          </a:p>
          <a:p>
            <a:pPr marL="502920" indent="-457200">
              <a:buAutoNum type="arabicPeriod"/>
            </a:pPr>
            <a:r>
              <a:rPr lang="nn-NO" dirty="0"/>
              <a:t>To verb </a:t>
            </a:r>
          </a:p>
          <a:p>
            <a:pPr marL="502920" indent="-457200">
              <a:buAutoNum type="arabicPeriod"/>
            </a:pPr>
            <a:r>
              <a:rPr lang="nn-NO" dirty="0"/>
              <a:t>Substantiv + verb </a:t>
            </a:r>
          </a:p>
          <a:p>
            <a:pPr marL="502920" indent="-457200">
              <a:buAutoNum type="arabicPeriod"/>
            </a:pPr>
            <a:r>
              <a:rPr lang="nn-NO" dirty="0"/>
              <a:t>Noko som har med naturen å gjere </a:t>
            </a:r>
          </a:p>
          <a:p>
            <a:pPr marL="502920" indent="-457200">
              <a:buAutoNum type="arabicPeriod"/>
            </a:pPr>
            <a:endParaRPr lang="nn-NO" dirty="0"/>
          </a:p>
          <a:p>
            <a:pPr marL="45720" indent="0">
              <a:buNone/>
            </a:pPr>
            <a:r>
              <a:rPr lang="nn-NO" dirty="0"/>
              <a:t>Her må dokker nok finne opp fleire </a:t>
            </a:r>
            <a:r>
              <a:rPr lang="nn-NO" dirty="0" err="1"/>
              <a:t>laputianske</a:t>
            </a:r>
            <a:r>
              <a:rPr lang="nn-NO" dirty="0"/>
              <a:t> ord! Skriv den </a:t>
            </a:r>
            <a:r>
              <a:rPr lang="nn-NO" dirty="0" err="1"/>
              <a:t>laputianske</a:t>
            </a:r>
            <a:r>
              <a:rPr lang="nn-NO" dirty="0"/>
              <a:t> teksten fint på eit ark. Kanskje læraren kan samle dikta i ei diktbok?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17EBD1F-8535-CD2D-7269-0984A8998BF4}"/>
              </a:ext>
            </a:extLst>
          </p:cNvPr>
          <p:cNvSpPr txBox="1"/>
          <p:nvPr/>
        </p:nvSpPr>
        <p:spPr>
          <a:xfrm>
            <a:off x="7025596" y="1938384"/>
            <a:ext cx="3984172" cy="224676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n-NO" sz="2800" dirty="0">
                <a:latin typeface="Papyrus" panose="03070502060502030205" pitchFamily="66" charset="0"/>
              </a:rPr>
              <a:t>Kniven </a:t>
            </a:r>
          </a:p>
          <a:p>
            <a:r>
              <a:rPr lang="nn-NO" sz="2800" dirty="0">
                <a:latin typeface="Papyrus" panose="03070502060502030205" pitchFamily="66" charset="0"/>
              </a:rPr>
              <a:t>Skarp, blank </a:t>
            </a:r>
          </a:p>
          <a:p>
            <a:r>
              <a:rPr lang="nn-NO" sz="2800" dirty="0">
                <a:latin typeface="Papyrus" panose="03070502060502030205" pitchFamily="66" charset="0"/>
              </a:rPr>
              <a:t>Snittar og blenkjer </a:t>
            </a:r>
          </a:p>
          <a:p>
            <a:r>
              <a:rPr lang="nn-NO" sz="2800" dirty="0">
                <a:latin typeface="Papyrus" panose="03070502060502030205" pitchFamily="66" charset="0"/>
              </a:rPr>
              <a:t>Blodet renn </a:t>
            </a:r>
          </a:p>
          <a:p>
            <a:r>
              <a:rPr lang="nn-NO" sz="2800" dirty="0">
                <a:latin typeface="Papyrus" panose="03070502060502030205" pitchFamily="66" charset="0"/>
              </a:rPr>
              <a:t>Haustvinden bles </a:t>
            </a:r>
          </a:p>
        </p:txBody>
      </p:sp>
      <p:pic>
        <p:nvPicPr>
          <p:cNvPr id="6" name="Grafikk 5" descr="Cherry Blossom with solid fill">
            <a:extLst>
              <a:ext uri="{FF2B5EF4-FFF2-40B4-BE49-F238E27FC236}">
                <a16:creationId xmlns:a16="http://schemas.microsoft.com/office/drawing/2014/main" id="{842B1E28-0EAC-586F-B756-A390EE3CF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2999" y="3544431"/>
            <a:ext cx="2246769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9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57170E-C8B0-5B7A-68A4-A35EA89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n-NO" sz="4400" b="1" dirty="0">
                <a:latin typeface="Papyrus" panose="03070502060502030205" pitchFamily="66" charset="0"/>
              </a:rPr>
              <a:t>Intervju på </a:t>
            </a:r>
            <a:r>
              <a:rPr lang="nn-NO" sz="4400" b="1" dirty="0" err="1">
                <a:latin typeface="Papyrus" panose="03070502060502030205" pitchFamily="66" charset="0"/>
              </a:rPr>
              <a:t>laputiansk</a:t>
            </a:r>
            <a:r>
              <a:rPr lang="nn-NO" sz="4400" b="1" dirty="0">
                <a:latin typeface="Papyrus" panose="03070502060502030205" pitchFamily="66" charset="0"/>
              </a:rPr>
              <a:t>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80FB193C-8930-F1A4-C76B-6384F2119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/>
              <a:t>Dokker bestemmer dokker for å lage eit intervju med ein </a:t>
            </a:r>
            <a:r>
              <a:rPr lang="nn-NO" dirty="0" err="1"/>
              <a:t>laputianar</a:t>
            </a:r>
            <a:r>
              <a:rPr lang="nn-NO" dirty="0"/>
              <a:t>. Då må ein lage spørjeord på </a:t>
            </a:r>
            <a:r>
              <a:rPr lang="nn-NO" dirty="0" err="1"/>
              <a:t>laputiansk</a:t>
            </a:r>
            <a:r>
              <a:rPr lang="nn-NO" dirty="0"/>
              <a:t>, og kanskje nokre andre småord som </a:t>
            </a:r>
            <a:r>
              <a:rPr lang="nn-NO" i="1" dirty="0"/>
              <a:t>du</a:t>
            </a:r>
            <a:r>
              <a:rPr lang="nn-NO" dirty="0"/>
              <a:t> og </a:t>
            </a:r>
            <a:r>
              <a:rPr lang="nn-NO" i="1" dirty="0"/>
              <a:t>eg</a:t>
            </a:r>
            <a:r>
              <a:rPr lang="nn-NO" dirty="0"/>
              <a:t>. Eit anna alternativ er å bruke nynorske ord for småorda som manglar. Det treng ikkje vere så mange spørsmål. Her er eit døme – på norsk: </a:t>
            </a:r>
          </a:p>
          <a:p>
            <a:r>
              <a:rPr lang="nn-NO" dirty="0"/>
              <a:t>Kva heiter du? Eg heiter </a:t>
            </a:r>
            <a:r>
              <a:rPr lang="nn-NO" dirty="0" err="1"/>
              <a:t>Writ</a:t>
            </a:r>
            <a:r>
              <a:rPr lang="nn-NO" dirty="0"/>
              <a:t> </a:t>
            </a:r>
          </a:p>
          <a:p>
            <a:r>
              <a:rPr lang="nn-NO" dirty="0"/>
              <a:t>Kvar bur du? Eg bur i </a:t>
            </a:r>
            <a:r>
              <a:rPr lang="nn-NO" dirty="0" err="1"/>
              <a:t>Bringx</a:t>
            </a:r>
            <a:r>
              <a:rPr lang="nn-NO" dirty="0"/>
              <a:t>, ein landsby i </a:t>
            </a:r>
            <a:r>
              <a:rPr lang="nn-NO" dirty="0" err="1"/>
              <a:t>norddelen</a:t>
            </a:r>
            <a:r>
              <a:rPr lang="nn-NO" dirty="0"/>
              <a:t> av </a:t>
            </a:r>
            <a:r>
              <a:rPr lang="nn-NO" dirty="0" err="1"/>
              <a:t>Laputia</a:t>
            </a:r>
            <a:r>
              <a:rPr lang="nn-NO" dirty="0"/>
              <a:t> </a:t>
            </a:r>
          </a:p>
          <a:p>
            <a:r>
              <a:rPr lang="nn-NO" dirty="0"/>
              <a:t>Kor gamal er du? Eg er 11 år</a:t>
            </a:r>
          </a:p>
          <a:p>
            <a:r>
              <a:rPr lang="nn-NO" dirty="0"/>
              <a:t>Kva arbeider du med? Eg arbeider med hestar </a:t>
            </a:r>
          </a:p>
          <a:p>
            <a:r>
              <a:rPr lang="nn-NO" dirty="0"/>
              <a:t>Kva mat likar du? Eg likar brød med smør. </a:t>
            </a:r>
          </a:p>
        </p:txBody>
      </p:sp>
    </p:spTree>
    <p:extLst>
      <p:ext uri="{BB962C8B-B14F-4D97-AF65-F5344CB8AC3E}">
        <p14:creationId xmlns:p14="http://schemas.microsoft.com/office/powerpoint/2010/main" val="2976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4DDCB3-8D45-6CA4-4196-CD2D0D8E9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904240"/>
          </a:xfrm>
        </p:spPr>
        <p:txBody>
          <a:bodyPr/>
          <a:lstStyle/>
          <a:p>
            <a:r>
              <a:rPr lang="nn-NO" dirty="0"/>
              <a:t>Korleis ser det eigentleg ut i  </a:t>
            </a:r>
            <a:r>
              <a:rPr lang="nn-NO" dirty="0" err="1"/>
              <a:t>Laputia</a:t>
            </a:r>
            <a:r>
              <a:rPr lang="nn-NO" dirty="0"/>
              <a:t>?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14D65CD7-5153-8D7F-A412-7B6399F96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dirty="0"/>
              <a:t>Ivar Aasen er også svært interessert i natur og landskap. Korleis ser det eigentleg ut i områda dokker har reist til? </a:t>
            </a:r>
          </a:p>
          <a:p>
            <a:r>
              <a:rPr lang="nn-NO" dirty="0"/>
              <a:t>Lag eit lydopptak der dokker bruker adjektiv til å fortelje korleis det ser ut. </a:t>
            </a:r>
          </a:p>
          <a:p>
            <a:r>
              <a:rPr lang="nn-NO" dirty="0"/>
              <a:t>Adjektiv er ord som fortel korleis noko er. Døme: fuktig, grått, frodig, stor, mjuk, lang. </a:t>
            </a:r>
          </a:p>
          <a:p>
            <a:r>
              <a:rPr lang="nn-NO" dirty="0"/>
              <a:t>På dei neste lysbileta kjem det bilete frå dei ulike himmelretningane på </a:t>
            </a:r>
            <a:r>
              <a:rPr lang="nn-NO" dirty="0" err="1"/>
              <a:t>Laputia</a:t>
            </a:r>
            <a:r>
              <a:rPr lang="nn-NO" dirty="0"/>
              <a:t>. Bruk bileta når dokker skal lage lydopptaket – eller lag eigne bilete. </a:t>
            </a:r>
          </a:p>
        </p:txBody>
      </p:sp>
      <p:pic>
        <p:nvPicPr>
          <p:cNvPr id="4" name="Bilete 3">
            <a:extLst>
              <a:ext uri="{FF2B5EF4-FFF2-40B4-BE49-F238E27FC236}">
                <a16:creationId xmlns:a16="http://schemas.microsoft.com/office/drawing/2014/main" id="{426A0BD5-9BAD-38D4-518E-325FDA451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3823"/>
            <a:ext cx="3051264" cy="2034176"/>
          </a:xfrm>
          <a:prstGeom prst="rect">
            <a:avLst/>
          </a:prstGeom>
        </p:spPr>
      </p:pic>
      <p:pic>
        <p:nvPicPr>
          <p:cNvPr id="6" name="Bilete 5">
            <a:extLst>
              <a:ext uri="{FF2B5EF4-FFF2-40B4-BE49-F238E27FC236}">
                <a16:creationId xmlns:a16="http://schemas.microsoft.com/office/drawing/2014/main" id="{6BA6E5CF-E30D-79BE-3DB6-C9F295DAD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124" y="4843796"/>
            <a:ext cx="3051264" cy="2034177"/>
          </a:xfrm>
          <a:prstGeom prst="rect">
            <a:avLst/>
          </a:prstGeom>
        </p:spPr>
      </p:pic>
      <p:pic>
        <p:nvPicPr>
          <p:cNvPr id="8" name="Bilete 7">
            <a:extLst>
              <a:ext uri="{FF2B5EF4-FFF2-40B4-BE49-F238E27FC236}">
                <a16:creationId xmlns:a16="http://schemas.microsoft.com/office/drawing/2014/main" id="{4E7EA47C-82C4-F81A-3344-B956BDE7D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121" y="4823823"/>
            <a:ext cx="3051266" cy="2034177"/>
          </a:xfrm>
          <a:prstGeom prst="rect">
            <a:avLst/>
          </a:prstGeom>
        </p:spPr>
      </p:pic>
      <p:pic>
        <p:nvPicPr>
          <p:cNvPr id="1026" name="Picture 2" descr="Thumbnail Image ">
            <a:extLst>
              <a:ext uri="{FF2B5EF4-FFF2-40B4-BE49-F238E27FC236}">
                <a16:creationId xmlns:a16="http://schemas.microsoft.com/office/drawing/2014/main" id="{914588F1-58A3-BB5F-348B-28FCFC818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247" y="4823823"/>
            <a:ext cx="3051266" cy="203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9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A85B282-9776-A5D4-5170-046C366EC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620" y="2362200"/>
            <a:ext cx="4698360" cy="1993392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Papyrus" panose="03070502060502030205" pitchFamily="66" charset="0"/>
              </a:rPr>
              <a:t>NORD</a:t>
            </a:r>
          </a:p>
        </p:txBody>
      </p:sp>
      <p:pic>
        <p:nvPicPr>
          <p:cNvPr id="6" name="Bilete 5" descr="Eit bilete som inneheld natur, utandørs, himmel, snø">
            <a:extLst>
              <a:ext uri="{FF2B5EF4-FFF2-40B4-BE49-F238E27FC236}">
                <a16:creationId xmlns:a16="http://schemas.microsoft.com/office/drawing/2014/main" id="{0B7ECC37-CDB8-50C5-0E77-BC15F7EA4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2" b="2"/>
          <a:stretch>
            <a:fillRect/>
          </a:stretch>
        </p:blipFill>
        <p:spPr>
          <a:xfrm>
            <a:off x="20" y="10"/>
            <a:ext cx="7315180" cy="6857990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839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6075079-3902-80B4-52B6-4B602EB8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>
            <a:normAutofit/>
          </a:bodyPr>
          <a:lstStyle/>
          <a:p>
            <a:r>
              <a:rPr lang="en-US" sz="8000" b="1" dirty="0">
                <a:latin typeface="Papyrus" panose="03070502060502030205" pitchFamily="66" charset="0"/>
              </a:rPr>
              <a:t>SØR</a:t>
            </a:r>
          </a:p>
        </p:txBody>
      </p:sp>
      <p:pic>
        <p:nvPicPr>
          <p:cNvPr id="4" name="Bilete 3" descr="Eit bilete som inneheld sky, utandørs, natur, kyst&#10;&#10;Innhald som er generert av kunstig intelligens, kan vere feil.">
            <a:extLst>
              <a:ext uri="{FF2B5EF4-FFF2-40B4-BE49-F238E27FC236}">
                <a16:creationId xmlns:a16="http://schemas.microsoft.com/office/drawing/2014/main" id="{37C98CF7-5034-2815-A689-D43FEC5E8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6" b="2"/>
          <a:stretch>
            <a:fillRect/>
          </a:stretch>
        </p:blipFill>
        <p:spPr>
          <a:xfrm>
            <a:off x="20" y="10"/>
            <a:ext cx="73151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79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9AEDCA3-0D7B-B638-FA58-9EE0D8D5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133" y="2362200"/>
            <a:ext cx="4438184" cy="1993392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Papyrus" panose="03070502060502030205" pitchFamily="66" charset="0"/>
              </a:rPr>
              <a:t>VEST </a:t>
            </a:r>
          </a:p>
        </p:txBody>
      </p:sp>
      <p:pic>
        <p:nvPicPr>
          <p:cNvPr id="4" name="Bilete 3" descr="Eit bilete som inneheld natur, regnboge, foss, utandørs&#10;&#10;Innhald som er generert av kunstig intelligens, kan vere feil.">
            <a:extLst>
              <a:ext uri="{FF2B5EF4-FFF2-40B4-BE49-F238E27FC236}">
                <a16:creationId xmlns:a16="http://schemas.microsoft.com/office/drawing/2014/main" id="{FDA43708-F6E9-3F71-8ECA-30B421029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9" b="2"/>
          <a:stretch>
            <a:fillRect/>
          </a:stretch>
        </p:blipFill>
        <p:spPr>
          <a:xfrm>
            <a:off x="20" y="10"/>
            <a:ext cx="7315180" cy="6857990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77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397530-C6EC-8F8A-F8EA-DB70C6F8A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459" y="2328746"/>
            <a:ext cx="3847170" cy="1993392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atin typeface="Papyrus" panose="03070502060502030205" pitchFamily="66" charset="0"/>
              </a:rPr>
              <a:t>AUST</a:t>
            </a:r>
          </a:p>
        </p:txBody>
      </p:sp>
      <p:pic>
        <p:nvPicPr>
          <p:cNvPr id="4" name="Bilete 3" descr="Eit bilete som inneheld tre, utandørs, plante, gras&#10;&#10;Innhald som er generert av kunstig intelligens, kan vere feil.">
            <a:extLst>
              <a:ext uri="{FF2B5EF4-FFF2-40B4-BE49-F238E27FC236}">
                <a16:creationId xmlns:a16="http://schemas.microsoft.com/office/drawing/2014/main" id="{575F67D6-51E8-5D10-3D2A-23F5A4709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r="1115"/>
          <a:stretch>
            <a:fillRect/>
          </a:stretch>
        </p:blipFill>
        <p:spPr>
          <a:xfrm>
            <a:off x="20" y="10"/>
            <a:ext cx="7315180" cy="6857990"/>
          </a:xfrm>
          <a:prstGeom prst="rect">
            <a:avLst/>
          </a:prstGeom>
          <a:noFill/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746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F84257-A497-D07A-350B-9356833D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30069"/>
          </a:xfrm>
        </p:spPr>
        <p:txBody>
          <a:bodyPr/>
          <a:lstStyle/>
          <a:p>
            <a:r>
              <a:rPr lang="nn-NO" dirty="0"/>
              <a:t>Tips til spennande adjektiv ein kan skildre med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94CDA9B5-7660-C3D4-3122-B900A62FE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20" y="1502230"/>
            <a:ext cx="9509760" cy="45273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b="1" dirty="0"/>
              <a:t>Skjelvande</a:t>
            </a:r>
            <a:r>
              <a:rPr lang="nn-NO" dirty="0"/>
              <a:t> – noko som ristar eller dirrar lett, ofte brukt om rørsler eller stemningar</a:t>
            </a:r>
          </a:p>
          <a:p>
            <a:r>
              <a:rPr lang="nn-NO" b="1" dirty="0"/>
              <a:t>Glitrande</a:t>
            </a:r>
            <a:r>
              <a:rPr lang="nn-NO" dirty="0"/>
              <a:t> – skinande og lysande, kan brukast både bokstaveleg og metaforisk</a:t>
            </a:r>
          </a:p>
          <a:p>
            <a:r>
              <a:rPr lang="nn-NO" b="1" dirty="0"/>
              <a:t>Taggete </a:t>
            </a:r>
            <a:r>
              <a:rPr lang="nn-NO" dirty="0"/>
              <a:t> – har skarpe kantar </a:t>
            </a:r>
          </a:p>
          <a:p>
            <a:r>
              <a:rPr lang="nn-NO" b="1" dirty="0"/>
              <a:t>Susande</a:t>
            </a:r>
            <a:r>
              <a:rPr lang="nn-NO" dirty="0"/>
              <a:t> – noko som lagar ein svak lyd eller har ei flytande rørsle</a:t>
            </a:r>
          </a:p>
          <a:p>
            <a:r>
              <a:rPr lang="nn-NO" b="1" dirty="0"/>
              <a:t>Kvitglødande</a:t>
            </a:r>
            <a:r>
              <a:rPr lang="nn-NO" dirty="0"/>
              <a:t> – sterkt lysande, som glødande metall eller intens energi</a:t>
            </a:r>
          </a:p>
          <a:p>
            <a:r>
              <a:rPr lang="nn-NO" b="1" dirty="0"/>
              <a:t>Tåkete</a:t>
            </a:r>
            <a:r>
              <a:rPr lang="nn-NO" dirty="0"/>
              <a:t> – uklart, både visuelt og i overført tyding</a:t>
            </a:r>
          </a:p>
          <a:p>
            <a:r>
              <a:rPr lang="nn-NO" b="1" dirty="0"/>
              <a:t>Spraglete</a:t>
            </a:r>
            <a:r>
              <a:rPr lang="nn-NO" dirty="0"/>
              <a:t> – fargerik og ujamn i mønster, ofte brukt om klede eller natur</a:t>
            </a:r>
          </a:p>
          <a:p>
            <a:r>
              <a:rPr lang="nn-NO" b="1" dirty="0"/>
              <a:t>Svimlande</a:t>
            </a:r>
            <a:r>
              <a:rPr lang="nn-NO" dirty="0"/>
              <a:t> – noko som gir kjensla av høgd, fart eller overveldande inntrykk</a:t>
            </a:r>
          </a:p>
          <a:p>
            <a:r>
              <a:rPr lang="nn-NO" b="1" dirty="0" err="1"/>
              <a:t>Knirkete</a:t>
            </a:r>
            <a:r>
              <a:rPr lang="nn-NO" dirty="0"/>
              <a:t> – med små lydar, ofte brukt om gamle ting eller rørsler</a:t>
            </a:r>
          </a:p>
          <a:p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6415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519657-CF75-B0AC-D12C-95A392C7C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718889"/>
          </a:xfrm>
        </p:spPr>
        <p:txBody>
          <a:bodyPr/>
          <a:lstStyle/>
          <a:p>
            <a:r>
              <a:rPr lang="nn-NO" dirty="0">
                <a:solidFill>
                  <a:schemeClr val="bg1"/>
                </a:solidFill>
              </a:rPr>
              <a:t>Eit monster! </a:t>
            </a:r>
          </a:p>
        </p:txBody>
      </p:sp>
      <p:pic>
        <p:nvPicPr>
          <p:cNvPr id="5" name="Bilete 4" descr="Full moon in dark sky">
            <a:extLst>
              <a:ext uri="{FF2B5EF4-FFF2-40B4-BE49-F238E27FC236}">
                <a16:creationId xmlns:a16="http://schemas.microsoft.com/office/drawing/2014/main" id="{28B41F6C-82AD-7292-78ED-40DD410C7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59" y="185056"/>
            <a:ext cx="5893526" cy="3929017"/>
          </a:xfrm>
          <a:prstGeom prst="rect">
            <a:avLst/>
          </a:prstGeom>
        </p:spPr>
      </p:pic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68FE65F0-9A49-AB31-B6EA-66E0982B9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703" y="1700784"/>
            <a:ext cx="4985656" cy="41276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/>
              <a:t> </a:t>
            </a:r>
          </a:p>
          <a:p>
            <a:r>
              <a:rPr lang="nn-NO" dirty="0">
                <a:solidFill>
                  <a:schemeClr val="bg1"/>
                </a:solidFill>
              </a:rPr>
              <a:t>Ein mørk kveld kjem ein </a:t>
            </a:r>
            <a:r>
              <a:rPr lang="nn-NO" dirty="0" err="1">
                <a:solidFill>
                  <a:schemeClr val="bg1"/>
                </a:solidFill>
              </a:rPr>
              <a:t>bodbringar</a:t>
            </a:r>
            <a:r>
              <a:rPr lang="nn-NO" dirty="0">
                <a:solidFill>
                  <a:schemeClr val="bg1"/>
                </a:solidFill>
              </a:rPr>
              <a:t> frå </a:t>
            </a:r>
            <a:r>
              <a:rPr lang="nn-NO" dirty="0" err="1">
                <a:solidFill>
                  <a:schemeClr val="bg1"/>
                </a:solidFill>
              </a:rPr>
              <a:t>Laputia</a:t>
            </a:r>
            <a:r>
              <a:rPr lang="nn-NO" dirty="0">
                <a:solidFill>
                  <a:schemeClr val="bg1"/>
                </a:solidFill>
              </a:rPr>
              <a:t>. </a:t>
            </a:r>
            <a:r>
              <a:rPr lang="nn-NO" dirty="0" err="1">
                <a:solidFill>
                  <a:schemeClr val="bg1"/>
                </a:solidFill>
              </a:rPr>
              <a:t>Bodbringaren</a:t>
            </a:r>
            <a:r>
              <a:rPr lang="nn-NO" dirty="0">
                <a:solidFill>
                  <a:schemeClr val="bg1"/>
                </a:solidFill>
              </a:rPr>
              <a:t> fortel om eit farleg monster som trugar landsbyen. Kan dokker framande hjelpe?</a:t>
            </a:r>
          </a:p>
          <a:p>
            <a:r>
              <a:rPr lang="nn-NO" dirty="0">
                <a:solidFill>
                  <a:schemeClr val="bg1"/>
                </a:solidFill>
              </a:rPr>
              <a:t>Monsteret gøymer seg om dagen, men kjem fram om natta. Alle fryktar kva dette monsteret kan finne på! </a:t>
            </a:r>
          </a:p>
        </p:txBody>
      </p:sp>
    </p:spTree>
    <p:extLst>
      <p:ext uri="{BB962C8B-B14F-4D97-AF65-F5344CB8AC3E}">
        <p14:creationId xmlns:p14="http://schemas.microsoft.com/office/powerpoint/2010/main" val="8944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F2A23F-6DF1-123F-BAAD-FF25C3A2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63" y="202037"/>
            <a:ext cx="3372394" cy="922428"/>
          </a:xfrm>
        </p:spPr>
        <p:txBody>
          <a:bodyPr/>
          <a:lstStyle/>
          <a:p>
            <a:r>
              <a:rPr lang="nn-NO" dirty="0"/>
              <a:t>Oppgåve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6F2F5394-C3E2-2450-7BA6-E2B61E2D7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1435462"/>
            <a:ext cx="7656287" cy="32998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 err="1">
                <a:solidFill>
                  <a:schemeClr val="tx1"/>
                </a:solidFill>
              </a:rPr>
              <a:t>Laputianarane</a:t>
            </a:r>
            <a:r>
              <a:rPr lang="nn-NO" dirty="0">
                <a:solidFill>
                  <a:schemeClr val="tx1"/>
                </a:solidFill>
              </a:rPr>
              <a:t> skildrar monsteret med mange adjektiv. Teikn og skriv ein tekst om korleis monsteret er eller </a:t>
            </a:r>
            <a:r>
              <a:rPr lang="nn-NO" dirty="0"/>
              <a:t>ser ut. Bruk adjektiv!</a:t>
            </a:r>
          </a:p>
          <a:p>
            <a:r>
              <a:rPr lang="nn-NO" dirty="0"/>
              <a:t>Teksten kan byrje slik: : </a:t>
            </a:r>
            <a:r>
              <a:rPr lang="nn-NO" dirty="0" err="1"/>
              <a:t>Z</a:t>
            </a:r>
            <a:r>
              <a:rPr lang="nn-NO" i="1" dirty="0" err="1">
                <a:solidFill>
                  <a:schemeClr val="tx1"/>
                </a:solidFill>
              </a:rPr>
              <a:t>ibberon</a:t>
            </a:r>
            <a:r>
              <a:rPr lang="nn-NO" i="1" dirty="0">
                <a:solidFill>
                  <a:schemeClr val="tx1"/>
                </a:solidFill>
              </a:rPr>
              <a:t> vaknar kvar fullmåne og luskar rundt i fjella. Ingen veit kva han vil, men han luktar alltid brent tang. På hovudet … </a:t>
            </a:r>
            <a:r>
              <a:rPr lang="nn-NO" dirty="0"/>
              <a:t> </a:t>
            </a:r>
          </a:p>
        </p:txBody>
      </p:sp>
      <p:pic>
        <p:nvPicPr>
          <p:cNvPr id="1026" name="Picture 2" descr="Thumbnail Image ">
            <a:extLst>
              <a:ext uri="{FF2B5EF4-FFF2-40B4-BE49-F238E27FC236}">
                <a16:creationId xmlns:a16="http://schemas.microsoft.com/office/drawing/2014/main" id="{1F3332AA-B094-BA9B-7B15-016AA5F10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058" y="1335896"/>
            <a:ext cx="3251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9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ripete utforming blå 16 x 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1307725_TF16391941_TF16391941" id="{80F2AD7D-67B5-4D51-AB85-9BADBC11EB7C}" vid="{9C9E9573-B149-40C7-A197-9BF6E4500288}"/>
    </a:ext>
  </a:extLst>
</a:theme>
</file>

<file path=ppt/theme/theme2.xml><?xml version="1.0" encoding="utf-8"?>
<a:theme xmlns:a="http://schemas.openxmlformats.org/drawingml/2006/main" name="Office-tema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Fotol_x00f8_yve xmlns="24b454b6-9e0d-47d6-a0fd-eade54d93da9" xsi:nil="true"/>
    <TaxCatchAll xmlns="f43e69bd-7608-4935-a81f-029f86b977d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9" ma:contentTypeDescription="Opprett et nytt dokument." ma:contentTypeScope="" ma:versionID="a66ff10aec1f2fdb0d0e89cf7b7e94e0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9249b9e9aa34bdfa5767e080c5cac7a6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otol_x00f8_y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tol_x00f8_yve" ma:index="26" nillable="true" ma:displayName="Fotoløyve" ma:description="Gratis foto frå Unsplash, krediter fotograf" ma:format="Dropdown" ma:internalName="Fotol_x00f8_yv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05E28E-CE16-4789-88EC-DB3D4B12CBA9}">
  <ds:schemaRefs>
    <ds:schemaRef ds:uri="http://schemas.microsoft.com/office/2006/metadata/properties"/>
    <ds:schemaRef ds:uri="http://schemas.microsoft.com/office/infopath/2007/PartnerControls"/>
    <ds:schemaRef ds:uri="24b454b6-9e0d-47d6-a0fd-eade54d93da9"/>
    <ds:schemaRef ds:uri="f43e69bd-7608-4935-a81f-029f86b977d7"/>
  </ds:schemaRefs>
</ds:datastoreItem>
</file>

<file path=customXml/itemProps2.xml><?xml version="1.0" encoding="utf-8"?>
<ds:datastoreItem xmlns:ds="http://schemas.openxmlformats.org/officeDocument/2006/customXml" ds:itemID="{549C3F79-5DBC-4460-88D8-9F5F43B98C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B1CFF3-5E32-4547-80B3-F469A4A236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454b6-9e0d-47d6-a0fd-eade54d93da9"/>
    <ds:schemaRef ds:uri="f43e69bd-7608-4935-a81f-029f86b977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Blåstripet naturpresentasjon med soloppgangsbilde fra et fjell (bredformat)</Template>
  <TotalTime>957</TotalTime>
  <Words>674</Words>
  <Application>Microsoft Office PowerPoint</Application>
  <PresentationFormat>Breiskjerm</PresentationFormat>
  <Paragraphs>66</Paragraphs>
  <Slides>14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14</vt:i4>
      </vt:variant>
    </vt:vector>
  </HeadingPairs>
  <TitlesOfParts>
    <vt:vector size="19" baseType="lpstr">
      <vt:lpstr>Arial</vt:lpstr>
      <vt:lpstr>Corbel</vt:lpstr>
      <vt:lpstr>Euphemia</vt:lpstr>
      <vt:lpstr>Papyrus</vt:lpstr>
      <vt:lpstr>Stripete utforming blå 16 x 9</vt:lpstr>
      <vt:lpstr>Laputia</vt:lpstr>
      <vt:lpstr>Korleis ser det eigentleg ut i  Laputia? </vt:lpstr>
      <vt:lpstr>NORD</vt:lpstr>
      <vt:lpstr>SØR</vt:lpstr>
      <vt:lpstr>VEST </vt:lpstr>
      <vt:lpstr>AUST</vt:lpstr>
      <vt:lpstr>Tips til spennande adjektiv ein kan skildre med</vt:lpstr>
      <vt:lpstr>Eit monster! </vt:lpstr>
      <vt:lpstr>Oppgåve</vt:lpstr>
      <vt:lpstr>PowerPoint-presentasjon</vt:lpstr>
      <vt:lpstr>Telegram til Ivar Aasen </vt:lpstr>
      <vt:lpstr>Svar frå Ivar Aasen </vt:lpstr>
      <vt:lpstr>Dikt på laputiansk  </vt:lpstr>
      <vt:lpstr>Intervju på laputiansk </vt:lpstr>
    </vt:vector>
  </TitlesOfParts>
  <Company>eKommune Sunnmore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Isabella Rubie Pareliussen</dc:creator>
  <cp:lastModifiedBy>Arild Torvund Olsen</cp:lastModifiedBy>
  <cp:revision>26</cp:revision>
  <dcterms:created xsi:type="dcterms:W3CDTF">2025-08-06T17:36:30Z</dcterms:created>
  <dcterms:modified xsi:type="dcterms:W3CDTF">2025-10-13T12:25:07Z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646c9a-b481-4837-bcc6-911048a5d0ed_Enabled">
    <vt:lpwstr>true</vt:lpwstr>
  </property>
  <property fmtid="{D5CDD505-2E9C-101B-9397-08002B2CF9AE}" pid="3" name="MSIP_Label_e7646c9a-b481-4837-bcc6-911048a5d0ed_SetDate">
    <vt:lpwstr>2025-08-06T17:42:34Z</vt:lpwstr>
  </property>
  <property fmtid="{D5CDD505-2E9C-101B-9397-08002B2CF9AE}" pid="4" name="MSIP_Label_e7646c9a-b481-4837-bcc6-911048a5d0ed_Method">
    <vt:lpwstr>Privileged</vt:lpwstr>
  </property>
  <property fmtid="{D5CDD505-2E9C-101B-9397-08002B2CF9AE}" pid="5" name="MSIP_Label_e7646c9a-b481-4837-bcc6-911048a5d0ed_Name">
    <vt:lpwstr>Open</vt:lpwstr>
  </property>
  <property fmtid="{D5CDD505-2E9C-101B-9397-08002B2CF9AE}" pid="6" name="MSIP_Label_e7646c9a-b481-4837-bcc6-911048a5d0ed_SiteId">
    <vt:lpwstr>41e07e73-30fc-434c-adf2-3ef1c273ecca</vt:lpwstr>
  </property>
  <property fmtid="{D5CDD505-2E9C-101B-9397-08002B2CF9AE}" pid="7" name="MSIP_Label_e7646c9a-b481-4837-bcc6-911048a5d0ed_ActionId">
    <vt:lpwstr>b843e780-e49b-42c3-8529-0ed987a590bf</vt:lpwstr>
  </property>
  <property fmtid="{D5CDD505-2E9C-101B-9397-08002B2CF9AE}" pid="8" name="MSIP_Label_e7646c9a-b481-4837-bcc6-911048a5d0ed_ContentBits">
    <vt:lpwstr>0</vt:lpwstr>
  </property>
  <property fmtid="{D5CDD505-2E9C-101B-9397-08002B2CF9AE}" pid="9" name="MSIP_Label_e7646c9a-b481-4837-bcc6-911048a5d0ed_Tag">
    <vt:lpwstr>10, 0, 1, 1</vt:lpwstr>
  </property>
  <property fmtid="{D5CDD505-2E9C-101B-9397-08002B2CF9AE}" pid="10" name="ContentTypeId">
    <vt:lpwstr>0x01010067AA8417D0D75443AFC19C327AD5BDCE</vt:lpwstr>
  </property>
  <property fmtid="{D5CDD505-2E9C-101B-9397-08002B2CF9AE}" pid="11" name="MediaServiceImageTags">
    <vt:lpwstr/>
  </property>
</Properties>
</file>