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sldIdLst>
    <p:sldId id="258" r:id="rId5"/>
    <p:sldId id="259" r:id="rId6"/>
    <p:sldId id="260" r:id="rId7"/>
    <p:sldId id="261" r:id="rId8"/>
    <p:sldId id="265" r:id="rId9"/>
    <p:sldId id="263" r:id="rId10"/>
    <p:sldId id="257" r:id="rId11"/>
    <p:sldId id="273" r:id="rId12"/>
    <p:sldId id="266" r:id="rId13"/>
    <p:sldId id="267" r:id="rId14"/>
    <p:sldId id="268" r:id="rId15"/>
    <p:sldId id="269" r:id="rId16"/>
    <p:sldId id="270" r:id="rId17"/>
    <p:sldId id="271" r:id="rId18"/>
    <p:sldId id="274" r:id="rId19"/>
    <p:sldId id="272" r:id="rId20"/>
    <p:sldId id="275"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583228-9D92-9947-BB68-C933021A917A}" name="Reidun Kydland" initials="RK" userId="S::kydlandr@hivolda.no::0121e65c-5f9c-4cb6-923b-6b468fcfd99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84E63-891E-404D-B28B-9FEB0A2CAA88}" v="1" dt="2022-01-21T09:16:07.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41"/>
  </p:normalViewPr>
  <p:slideViewPr>
    <p:cSldViewPr snapToGrid="0" snapToObjects="1">
      <p:cViewPr varScale="1">
        <p:scale>
          <a:sx n="82" d="100"/>
          <a:sy n="82"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id Oddveig Saure" userId="S::saurejo@hivolda.no::8a1a61ff-effd-4bb0-9008-67d4fa399d31" providerId="AD" clId="Web-{A89FFD85-2148-47CF-A6D8-FB85362293DA}"/>
    <pc:docChg chg="modSld">
      <pc:chgData name="Jorid Oddveig Saure" userId="S::saurejo@hivolda.no::8a1a61ff-effd-4bb0-9008-67d4fa399d31" providerId="AD" clId="Web-{A89FFD85-2148-47CF-A6D8-FB85362293DA}" dt="2022-01-06T12:47:27.478" v="117" actId="20577"/>
      <pc:docMkLst>
        <pc:docMk/>
      </pc:docMkLst>
      <pc:sldChg chg="modSp">
        <pc:chgData name="Jorid Oddveig Saure" userId="S::saurejo@hivolda.no::8a1a61ff-effd-4bb0-9008-67d4fa399d31" providerId="AD" clId="Web-{A89FFD85-2148-47CF-A6D8-FB85362293DA}" dt="2022-01-06T12:44:47.192" v="43" actId="20577"/>
        <pc:sldMkLst>
          <pc:docMk/>
          <pc:sldMk cId="3798738851" sldId="257"/>
        </pc:sldMkLst>
        <pc:spChg chg="mod">
          <ac:chgData name="Jorid Oddveig Saure" userId="S::saurejo@hivolda.no::8a1a61ff-effd-4bb0-9008-67d4fa399d31" providerId="AD" clId="Web-{A89FFD85-2148-47CF-A6D8-FB85362293DA}" dt="2022-01-06T12:44:47.192" v="43" actId="20577"/>
          <ac:spMkLst>
            <pc:docMk/>
            <pc:sldMk cId="3798738851" sldId="257"/>
            <ac:spMk id="7" creationId="{4A15D9DB-B171-2E43-B0F2-CA4D120594D0}"/>
          </ac:spMkLst>
        </pc:spChg>
      </pc:sldChg>
      <pc:sldChg chg="modSp">
        <pc:chgData name="Jorid Oddveig Saure" userId="S::saurejo@hivolda.no::8a1a61ff-effd-4bb0-9008-67d4fa399d31" providerId="AD" clId="Web-{A89FFD85-2148-47CF-A6D8-FB85362293DA}" dt="2022-01-06T12:47:27.478" v="117" actId="20577"/>
        <pc:sldMkLst>
          <pc:docMk/>
          <pc:sldMk cId="1194998809" sldId="258"/>
        </pc:sldMkLst>
        <pc:spChg chg="mod">
          <ac:chgData name="Jorid Oddveig Saure" userId="S::saurejo@hivolda.no::8a1a61ff-effd-4bb0-9008-67d4fa399d31" providerId="AD" clId="Web-{A89FFD85-2148-47CF-A6D8-FB85362293DA}" dt="2022-01-06T12:47:27.478" v="117" actId="20577"/>
          <ac:spMkLst>
            <pc:docMk/>
            <pc:sldMk cId="1194998809" sldId="258"/>
            <ac:spMk id="2" creationId="{D21C0644-240C-0E46-B04E-DAB676969905}"/>
          </ac:spMkLst>
        </pc:spChg>
      </pc:sldChg>
      <pc:sldChg chg="modSp">
        <pc:chgData name="Jorid Oddveig Saure" userId="S::saurejo@hivolda.no::8a1a61ff-effd-4bb0-9008-67d4fa399d31" providerId="AD" clId="Web-{A89FFD85-2148-47CF-A6D8-FB85362293DA}" dt="2022-01-06T12:43:42.409" v="25" actId="1076"/>
        <pc:sldMkLst>
          <pc:docMk/>
          <pc:sldMk cId="440697757" sldId="261"/>
        </pc:sldMkLst>
        <pc:spChg chg="mod">
          <ac:chgData name="Jorid Oddveig Saure" userId="S::saurejo@hivolda.no::8a1a61ff-effd-4bb0-9008-67d4fa399d31" providerId="AD" clId="Web-{A89FFD85-2148-47CF-A6D8-FB85362293DA}" dt="2022-01-06T12:43:36.940" v="24" actId="14100"/>
          <ac:spMkLst>
            <pc:docMk/>
            <pc:sldMk cId="440697757" sldId="261"/>
            <ac:spMk id="3" creationId="{4AB53611-4D4C-7746-90CE-9AFBBA6BF5A6}"/>
          </ac:spMkLst>
        </pc:spChg>
        <pc:spChg chg="mod">
          <ac:chgData name="Jorid Oddveig Saure" userId="S::saurejo@hivolda.no::8a1a61ff-effd-4bb0-9008-67d4fa399d31" providerId="AD" clId="Web-{A89FFD85-2148-47CF-A6D8-FB85362293DA}" dt="2022-01-06T12:43:42.409" v="25" actId="1076"/>
          <ac:spMkLst>
            <pc:docMk/>
            <pc:sldMk cId="440697757" sldId="261"/>
            <ac:spMk id="5" creationId="{12363242-9BA1-E041-A9D6-3983A8CEC5F9}"/>
          </ac:spMkLst>
        </pc:spChg>
      </pc:sldChg>
      <pc:sldChg chg="modSp">
        <pc:chgData name="Jorid Oddveig Saure" userId="S::saurejo@hivolda.no::8a1a61ff-effd-4bb0-9008-67d4fa399d31" providerId="AD" clId="Web-{A89FFD85-2148-47CF-A6D8-FB85362293DA}" dt="2022-01-06T12:46:12.022" v="106" actId="20577"/>
        <pc:sldMkLst>
          <pc:docMk/>
          <pc:sldMk cId="3688399586" sldId="268"/>
        </pc:sldMkLst>
        <pc:spChg chg="mod">
          <ac:chgData name="Jorid Oddveig Saure" userId="S::saurejo@hivolda.no::8a1a61ff-effd-4bb0-9008-67d4fa399d31" providerId="AD" clId="Web-{A89FFD85-2148-47CF-A6D8-FB85362293DA}" dt="2022-01-06T12:46:12.022" v="106" actId="20577"/>
          <ac:spMkLst>
            <pc:docMk/>
            <pc:sldMk cId="3688399586" sldId="268"/>
            <ac:spMk id="3" creationId="{620E7C25-FBD7-1041-AE63-23744341B4BD}"/>
          </ac:spMkLst>
        </pc:spChg>
      </pc:sldChg>
      <pc:sldChg chg="modSp">
        <pc:chgData name="Jorid Oddveig Saure" userId="S::saurejo@hivolda.no::8a1a61ff-effd-4bb0-9008-67d4fa399d31" providerId="AD" clId="Web-{A89FFD85-2148-47CF-A6D8-FB85362293DA}" dt="2022-01-06T12:47:08.102" v="116" actId="14100"/>
        <pc:sldMkLst>
          <pc:docMk/>
          <pc:sldMk cId="1471971386" sldId="274"/>
        </pc:sldMkLst>
        <pc:spChg chg="mod">
          <ac:chgData name="Jorid Oddveig Saure" userId="S::saurejo@hivolda.no::8a1a61ff-effd-4bb0-9008-67d4fa399d31" providerId="AD" clId="Web-{A89FFD85-2148-47CF-A6D8-FB85362293DA}" dt="2022-01-06T12:47:08.102" v="116" actId="14100"/>
          <ac:spMkLst>
            <pc:docMk/>
            <pc:sldMk cId="1471971386" sldId="274"/>
            <ac:spMk id="3" creationId="{4AB53611-4D4C-7746-90CE-9AFBBA6BF5A6}"/>
          </ac:spMkLst>
        </pc:spChg>
      </pc:sldChg>
    </pc:docChg>
  </pc:docChgLst>
  <pc:docChgLst>
    <pc:chgData name="Jorid Oddveig Saure" userId="S::saurejo@hivolda.no::8a1a61ff-effd-4bb0-9008-67d4fa399d31" providerId="AD" clId="Web-{A5E90AEC-25CD-4D65-902A-78C7377E6AC4}"/>
    <pc:docChg chg="modSld">
      <pc:chgData name="Jorid Oddveig Saure" userId="S::saurejo@hivolda.no::8a1a61ff-effd-4bb0-9008-67d4fa399d31" providerId="AD" clId="Web-{A5E90AEC-25CD-4D65-902A-78C7377E6AC4}" dt="2021-12-30T21:33:39.675" v="1" actId="20577"/>
      <pc:docMkLst>
        <pc:docMk/>
      </pc:docMkLst>
      <pc:sldChg chg="modSp">
        <pc:chgData name="Jorid Oddveig Saure" userId="S::saurejo@hivolda.no::8a1a61ff-effd-4bb0-9008-67d4fa399d31" providerId="AD" clId="Web-{A5E90AEC-25CD-4D65-902A-78C7377E6AC4}" dt="2021-12-30T21:33:39.675" v="1" actId="20577"/>
        <pc:sldMkLst>
          <pc:docMk/>
          <pc:sldMk cId="3829246591" sldId="263"/>
        </pc:sldMkLst>
        <pc:spChg chg="mod">
          <ac:chgData name="Jorid Oddveig Saure" userId="S::saurejo@hivolda.no::8a1a61ff-effd-4bb0-9008-67d4fa399d31" providerId="AD" clId="Web-{A5E90AEC-25CD-4D65-902A-78C7377E6AC4}" dt="2021-12-30T21:33:39.675" v="1" actId="20577"/>
          <ac:spMkLst>
            <pc:docMk/>
            <pc:sldMk cId="3829246591" sldId="263"/>
            <ac:spMk id="9" creationId="{96615AA9-598A-42B3-BF55-EDE8CAAE75B5}"/>
          </ac:spMkLst>
        </pc:spChg>
      </pc:sldChg>
    </pc:docChg>
  </pc:docChgLst>
  <pc:docChgLst>
    <pc:chgData name="Jorid Oddveig Saure" userId="S::saurejo@hivolda.no::8a1a61ff-effd-4bb0-9008-67d4fa399d31" providerId="AD" clId="Web-{7C2E59AC-0C09-4DC0-B82C-F3A77D226DE0}"/>
    <pc:docChg chg="modSld">
      <pc:chgData name="Jorid Oddveig Saure" userId="S::saurejo@hivolda.no::8a1a61ff-effd-4bb0-9008-67d4fa399d31" providerId="AD" clId="Web-{7C2E59AC-0C09-4DC0-B82C-F3A77D226DE0}" dt="2022-01-07T13:22:42.516" v="321" actId="20577"/>
      <pc:docMkLst>
        <pc:docMk/>
      </pc:docMkLst>
      <pc:sldChg chg="modSp delCm">
        <pc:chgData name="Jorid Oddveig Saure" userId="S::saurejo@hivolda.no::8a1a61ff-effd-4bb0-9008-67d4fa399d31" providerId="AD" clId="Web-{7C2E59AC-0C09-4DC0-B82C-F3A77D226DE0}" dt="2022-01-07T13:15:43.944" v="184" actId="20577"/>
        <pc:sldMkLst>
          <pc:docMk/>
          <pc:sldMk cId="2781421255" sldId="260"/>
        </pc:sldMkLst>
        <pc:spChg chg="mod">
          <ac:chgData name="Jorid Oddveig Saure" userId="S::saurejo@hivolda.no::8a1a61ff-effd-4bb0-9008-67d4fa399d31" providerId="AD" clId="Web-{7C2E59AC-0C09-4DC0-B82C-F3A77D226DE0}" dt="2022-01-07T13:15:43.944" v="184" actId="20577"/>
          <ac:spMkLst>
            <pc:docMk/>
            <pc:sldMk cId="2781421255" sldId="260"/>
            <ac:spMk id="3" creationId="{4AB53611-4D4C-7746-90CE-9AFBBA6BF5A6}"/>
          </ac:spMkLst>
        </pc:spChg>
      </pc:sldChg>
      <pc:sldChg chg="modSp delCm">
        <pc:chgData name="Jorid Oddveig Saure" userId="S::saurejo@hivolda.no::8a1a61ff-effd-4bb0-9008-67d4fa399d31" providerId="AD" clId="Web-{7C2E59AC-0C09-4DC0-B82C-F3A77D226DE0}" dt="2022-01-07T13:15:28.162" v="182" actId="20577"/>
        <pc:sldMkLst>
          <pc:docMk/>
          <pc:sldMk cId="463251158" sldId="265"/>
        </pc:sldMkLst>
        <pc:spChg chg="mod">
          <ac:chgData name="Jorid Oddveig Saure" userId="S::saurejo@hivolda.no::8a1a61ff-effd-4bb0-9008-67d4fa399d31" providerId="AD" clId="Web-{7C2E59AC-0C09-4DC0-B82C-F3A77D226DE0}" dt="2022-01-07T13:15:28.162" v="182" actId="20577"/>
          <ac:spMkLst>
            <pc:docMk/>
            <pc:sldMk cId="463251158" sldId="265"/>
            <ac:spMk id="9" creationId="{96615AA9-598A-42B3-BF55-EDE8CAAE75B5}"/>
          </ac:spMkLst>
        </pc:spChg>
      </pc:sldChg>
      <pc:sldChg chg="modSp delCm">
        <pc:chgData name="Jorid Oddveig Saure" userId="S::saurejo@hivolda.no::8a1a61ff-effd-4bb0-9008-67d4fa399d31" providerId="AD" clId="Web-{7C2E59AC-0C09-4DC0-B82C-F3A77D226DE0}" dt="2022-01-07T13:19:25.582" v="293" actId="20577"/>
        <pc:sldMkLst>
          <pc:docMk/>
          <pc:sldMk cId="500941699" sldId="266"/>
        </pc:sldMkLst>
        <pc:spChg chg="mod">
          <ac:chgData name="Jorid Oddveig Saure" userId="S::saurejo@hivolda.no::8a1a61ff-effd-4bb0-9008-67d4fa399d31" providerId="AD" clId="Web-{7C2E59AC-0C09-4DC0-B82C-F3A77D226DE0}" dt="2022-01-07T13:19:06.784" v="286" actId="20577"/>
          <ac:spMkLst>
            <pc:docMk/>
            <pc:sldMk cId="500941699" sldId="266"/>
            <ac:spMk id="2" creationId="{C27620DE-1B8A-A845-BDB0-EB67204A4620}"/>
          </ac:spMkLst>
        </pc:spChg>
        <pc:spChg chg="mod">
          <ac:chgData name="Jorid Oddveig Saure" userId="S::saurejo@hivolda.no::8a1a61ff-effd-4bb0-9008-67d4fa399d31" providerId="AD" clId="Web-{7C2E59AC-0C09-4DC0-B82C-F3A77D226DE0}" dt="2022-01-07T13:19:25.582" v="293" actId="20577"/>
          <ac:spMkLst>
            <pc:docMk/>
            <pc:sldMk cId="500941699" sldId="266"/>
            <ac:spMk id="3" creationId="{620E7C25-FBD7-1041-AE63-23744341B4BD}"/>
          </ac:spMkLst>
        </pc:spChg>
      </pc:sldChg>
      <pc:sldChg chg="modSp">
        <pc:chgData name="Jorid Oddveig Saure" userId="S::saurejo@hivolda.no::8a1a61ff-effd-4bb0-9008-67d4fa399d31" providerId="AD" clId="Web-{7C2E59AC-0C09-4DC0-B82C-F3A77D226DE0}" dt="2022-01-07T13:21:11.041" v="315" actId="20577"/>
        <pc:sldMkLst>
          <pc:docMk/>
          <pc:sldMk cId="2827307514" sldId="267"/>
        </pc:sldMkLst>
        <pc:spChg chg="mod">
          <ac:chgData name="Jorid Oddveig Saure" userId="S::saurejo@hivolda.no::8a1a61ff-effd-4bb0-9008-67d4fa399d31" providerId="AD" clId="Web-{7C2E59AC-0C09-4DC0-B82C-F3A77D226DE0}" dt="2022-01-07T13:21:11.041" v="315" actId="20577"/>
          <ac:spMkLst>
            <pc:docMk/>
            <pc:sldMk cId="2827307514" sldId="267"/>
            <ac:spMk id="3" creationId="{620E7C25-FBD7-1041-AE63-23744341B4BD}"/>
          </ac:spMkLst>
        </pc:spChg>
      </pc:sldChg>
      <pc:sldChg chg="modSp">
        <pc:chgData name="Jorid Oddveig Saure" userId="S::saurejo@hivolda.no::8a1a61ff-effd-4bb0-9008-67d4fa399d31" providerId="AD" clId="Web-{7C2E59AC-0C09-4DC0-B82C-F3A77D226DE0}" dt="2022-01-07T13:22:42.516" v="321" actId="20577"/>
        <pc:sldMkLst>
          <pc:docMk/>
          <pc:sldMk cId="3688399586" sldId="268"/>
        </pc:sldMkLst>
        <pc:spChg chg="mod">
          <ac:chgData name="Jorid Oddveig Saure" userId="S::saurejo@hivolda.no::8a1a61ff-effd-4bb0-9008-67d4fa399d31" providerId="AD" clId="Web-{7C2E59AC-0C09-4DC0-B82C-F3A77D226DE0}" dt="2022-01-07T13:22:42.516" v="321" actId="20577"/>
          <ac:spMkLst>
            <pc:docMk/>
            <pc:sldMk cId="3688399586" sldId="268"/>
            <ac:spMk id="3" creationId="{620E7C25-FBD7-1041-AE63-23744341B4BD}"/>
          </ac:spMkLst>
        </pc:spChg>
      </pc:sldChg>
      <pc:sldChg chg="modSp delCm">
        <pc:chgData name="Jorid Oddveig Saure" userId="S::saurejo@hivolda.no::8a1a61ff-effd-4bb0-9008-67d4fa399d31" providerId="AD" clId="Web-{7C2E59AC-0C09-4DC0-B82C-F3A77D226DE0}" dt="2022-01-07T13:22:11.107" v="319" actId="20577"/>
        <pc:sldMkLst>
          <pc:docMk/>
          <pc:sldMk cId="235678706" sldId="270"/>
        </pc:sldMkLst>
        <pc:spChg chg="mod">
          <ac:chgData name="Jorid Oddveig Saure" userId="S::saurejo@hivolda.no::8a1a61ff-effd-4bb0-9008-67d4fa399d31" providerId="AD" clId="Web-{7C2E59AC-0C09-4DC0-B82C-F3A77D226DE0}" dt="2022-01-07T13:22:11.107" v="319" actId="20577"/>
          <ac:spMkLst>
            <pc:docMk/>
            <pc:sldMk cId="235678706" sldId="270"/>
            <ac:spMk id="3" creationId="{4AB53611-4D4C-7746-90CE-9AFBBA6BF5A6}"/>
          </ac:spMkLst>
        </pc:spChg>
      </pc:sldChg>
    </pc:docChg>
  </pc:docChgLst>
  <pc:docChgLst>
    <pc:chgData name="Arild Torvund Olsen" userId="3423d729-1e8d-4c10-9ef2-90385d563038" providerId="ADAL" clId="{19D84E63-891E-404D-B28B-9FEB0A2CAA88}"/>
    <pc:docChg chg="undo custSel modSld">
      <pc:chgData name="Arild Torvund Olsen" userId="3423d729-1e8d-4c10-9ef2-90385d563038" providerId="ADAL" clId="{19D84E63-891E-404D-B28B-9FEB0A2CAA88}" dt="2022-01-21T09:21:54.633" v="68" actId="14100"/>
      <pc:docMkLst>
        <pc:docMk/>
      </pc:docMkLst>
      <pc:sldChg chg="modSp mod">
        <pc:chgData name="Arild Torvund Olsen" userId="3423d729-1e8d-4c10-9ef2-90385d563038" providerId="ADAL" clId="{19D84E63-891E-404D-B28B-9FEB0A2CAA88}" dt="2022-01-21T09:09:02.066" v="27" actId="14100"/>
        <pc:sldMkLst>
          <pc:docMk/>
          <pc:sldMk cId="3798738851" sldId="257"/>
        </pc:sldMkLst>
        <pc:spChg chg="mod">
          <ac:chgData name="Arild Torvund Olsen" userId="3423d729-1e8d-4c10-9ef2-90385d563038" providerId="ADAL" clId="{19D84E63-891E-404D-B28B-9FEB0A2CAA88}" dt="2022-01-21T09:09:02.066" v="27" actId="14100"/>
          <ac:spMkLst>
            <pc:docMk/>
            <pc:sldMk cId="3798738851" sldId="257"/>
            <ac:spMk id="7" creationId="{4A15D9DB-B171-2E43-B0F2-CA4D120594D0}"/>
          </ac:spMkLst>
        </pc:spChg>
      </pc:sldChg>
      <pc:sldChg chg="modSp mod">
        <pc:chgData name="Arild Torvund Olsen" userId="3423d729-1e8d-4c10-9ef2-90385d563038" providerId="ADAL" clId="{19D84E63-891E-404D-B28B-9FEB0A2CAA88}" dt="2022-01-21T09:20:24.279" v="59" actId="14100"/>
        <pc:sldMkLst>
          <pc:docMk/>
          <pc:sldMk cId="1194998809" sldId="258"/>
        </pc:sldMkLst>
        <pc:spChg chg="mod">
          <ac:chgData name="Arild Torvund Olsen" userId="3423d729-1e8d-4c10-9ef2-90385d563038" providerId="ADAL" clId="{19D84E63-891E-404D-B28B-9FEB0A2CAA88}" dt="2022-01-21T09:01:17.666" v="1" actId="208"/>
          <ac:spMkLst>
            <pc:docMk/>
            <pc:sldMk cId="1194998809" sldId="258"/>
            <ac:spMk id="2" creationId="{D21C0644-240C-0E46-B04E-DAB676969905}"/>
          </ac:spMkLst>
        </pc:spChg>
        <pc:picChg chg="mod">
          <ac:chgData name="Arild Torvund Olsen" userId="3423d729-1e8d-4c10-9ef2-90385d563038" providerId="ADAL" clId="{19D84E63-891E-404D-B28B-9FEB0A2CAA88}" dt="2022-01-21T09:20:24.279" v="59" actId="14100"/>
          <ac:picMkLst>
            <pc:docMk/>
            <pc:sldMk cId="1194998809" sldId="258"/>
            <ac:picMk id="4" creationId="{984F0460-3A3D-D241-856D-1E69C89F5272}"/>
          </ac:picMkLst>
        </pc:picChg>
      </pc:sldChg>
      <pc:sldChg chg="modSp mod">
        <pc:chgData name="Arild Torvund Olsen" userId="3423d729-1e8d-4c10-9ef2-90385d563038" providerId="ADAL" clId="{19D84E63-891E-404D-B28B-9FEB0A2CAA88}" dt="2022-01-21T09:20:08.008" v="57" actId="14100"/>
        <pc:sldMkLst>
          <pc:docMk/>
          <pc:sldMk cId="1998210046" sldId="259"/>
        </pc:sldMkLst>
        <pc:spChg chg="mod">
          <ac:chgData name="Arild Torvund Olsen" userId="3423d729-1e8d-4c10-9ef2-90385d563038" providerId="ADAL" clId="{19D84E63-891E-404D-B28B-9FEB0A2CAA88}" dt="2022-01-21T09:02:22.326" v="5" actId="208"/>
          <ac:spMkLst>
            <pc:docMk/>
            <pc:sldMk cId="1998210046" sldId="259"/>
            <ac:spMk id="3" creationId="{4AB53611-4D4C-7746-90CE-9AFBBA6BF5A6}"/>
          </ac:spMkLst>
        </pc:spChg>
        <pc:picChg chg="mod">
          <ac:chgData name="Arild Torvund Olsen" userId="3423d729-1e8d-4c10-9ef2-90385d563038" providerId="ADAL" clId="{19D84E63-891E-404D-B28B-9FEB0A2CAA88}" dt="2022-01-21T09:20:08.008" v="57" actId="14100"/>
          <ac:picMkLst>
            <pc:docMk/>
            <pc:sldMk cId="1998210046" sldId="259"/>
            <ac:picMk id="4" creationId="{984F0460-3A3D-D241-856D-1E69C89F5272}"/>
          </ac:picMkLst>
        </pc:picChg>
      </pc:sldChg>
      <pc:sldChg chg="modSp mod">
        <pc:chgData name="Arild Torvund Olsen" userId="3423d729-1e8d-4c10-9ef2-90385d563038" providerId="ADAL" clId="{19D84E63-891E-404D-B28B-9FEB0A2CAA88}" dt="2022-01-21T09:20:57.824" v="62" actId="14100"/>
        <pc:sldMkLst>
          <pc:docMk/>
          <pc:sldMk cId="2781421255" sldId="260"/>
        </pc:sldMkLst>
        <pc:spChg chg="mod">
          <ac:chgData name="Arild Torvund Olsen" userId="3423d729-1e8d-4c10-9ef2-90385d563038" providerId="ADAL" clId="{19D84E63-891E-404D-B28B-9FEB0A2CAA88}" dt="2022-01-21T09:03:13.511" v="8" actId="1582"/>
          <ac:spMkLst>
            <pc:docMk/>
            <pc:sldMk cId="2781421255" sldId="260"/>
            <ac:spMk id="3" creationId="{4AB53611-4D4C-7746-90CE-9AFBBA6BF5A6}"/>
          </ac:spMkLst>
        </pc:spChg>
        <pc:picChg chg="mod">
          <ac:chgData name="Arild Torvund Olsen" userId="3423d729-1e8d-4c10-9ef2-90385d563038" providerId="ADAL" clId="{19D84E63-891E-404D-B28B-9FEB0A2CAA88}" dt="2022-01-21T09:20:57.824" v="62" actId="14100"/>
          <ac:picMkLst>
            <pc:docMk/>
            <pc:sldMk cId="2781421255" sldId="260"/>
            <ac:picMk id="4" creationId="{984F0460-3A3D-D241-856D-1E69C89F5272}"/>
          </ac:picMkLst>
        </pc:picChg>
      </pc:sldChg>
      <pc:sldChg chg="modSp mod">
        <pc:chgData name="Arild Torvund Olsen" userId="3423d729-1e8d-4c10-9ef2-90385d563038" providerId="ADAL" clId="{19D84E63-891E-404D-B28B-9FEB0A2CAA88}" dt="2022-01-21T09:03:55.875" v="12" actId="1582"/>
        <pc:sldMkLst>
          <pc:docMk/>
          <pc:sldMk cId="440697757" sldId="261"/>
        </pc:sldMkLst>
        <pc:spChg chg="mod">
          <ac:chgData name="Arild Torvund Olsen" userId="3423d729-1e8d-4c10-9ef2-90385d563038" providerId="ADAL" clId="{19D84E63-891E-404D-B28B-9FEB0A2CAA88}" dt="2022-01-21T09:03:55.875" v="12" actId="1582"/>
          <ac:spMkLst>
            <pc:docMk/>
            <pc:sldMk cId="440697757" sldId="261"/>
            <ac:spMk id="3" creationId="{4AB53611-4D4C-7746-90CE-9AFBBA6BF5A6}"/>
          </ac:spMkLst>
        </pc:spChg>
        <pc:spChg chg="mod">
          <ac:chgData name="Arild Torvund Olsen" userId="3423d729-1e8d-4c10-9ef2-90385d563038" providerId="ADAL" clId="{19D84E63-891E-404D-B28B-9FEB0A2CAA88}" dt="2022-01-21T09:03:43.526" v="10" actId="790"/>
          <ac:spMkLst>
            <pc:docMk/>
            <pc:sldMk cId="440697757" sldId="261"/>
            <ac:spMk id="5" creationId="{12363242-9BA1-E041-A9D6-3983A8CEC5F9}"/>
          </ac:spMkLst>
        </pc:spChg>
      </pc:sldChg>
      <pc:sldChg chg="modSp mod">
        <pc:chgData name="Arild Torvund Olsen" userId="3423d729-1e8d-4c10-9ef2-90385d563038" providerId="ADAL" clId="{19D84E63-891E-404D-B28B-9FEB0A2CAA88}" dt="2022-01-21T09:05:13.829" v="15" actId="20577"/>
        <pc:sldMkLst>
          <pc:docMk/>
          <pc:sldMk cId="463251158" sldId="265"/>
        </pc:sldMkLst>
        <pc:spChg chg="mod">
          <ac:chgData name="Arild Torvund Olsen" userId="3423d729-1e8d-4c10-9ef2-90385d563038" providerId="ADAL" clId="{19D84E63-891E-404D-B28B-9FEB0A2CAA88}" dt="2022-01-21T09:04:47.979" v="13" actId="790"/>
          <ac:spMkLst>
            <pc:docMk/>
            <pc:sldMk cId="463251158" sldId="265"/>
            <ac:spMk id="2" creationId="{DD11F020-F243-CB40-9108-8E155671BA41}"/>
          </ac:spMkLst>
        </pc:spChg>
        <pc:spChg chg="mod">
          <ac:chgData name="Arild Torvund Olsen" userId="3423d729-1e8d-4c10-9ef2-90385d563038" providerId="ADAL" clId="{19D84E63-891E-404D-B28B-9FEB0A2CAA88}" dt="2022-01-21T09:05:13.829" v="15" actId="20577"/>
          <ac:spMkLst>
            <pc:docMk/>
            <pc:sldMk cId="463251158" sldId="265"/>
            <ac:spMk id="9" creationId="{96615AA9-598A-42B3-BF55-EDE8CAAE75B5}"/>
          </ac:spMkLst>
        </pc:spChg>
      </pc:sldChg>
      <pc:sldChg chg="modSp mod">
        <pc:chgData name="Arild Torvund Olsen" userId="3423d729-1e8d-4c10-9ef2-90385d563038" providerId="ADAL" clId="{19D84E63-891E-404D-B28B-9FEB0A2CAA88}" dt="2022-01-21T09:12:36.757" v="37" actId="20577"/>
        <pc:sldMkLst>
          <pc:docMk/>
          <pc:sldMk cId="3688399586" sldId="268"/>
        </pc:sldMkLst>
        <pc:spChg chg="mod">
          <ac:chgData name="Arild Torvund Olsen" userId="3423d729-1e8d-4c10-9ef2-90385d563038" providerId="ADAL" clId="{19D84E63-891E-404D-B28B-9FEB0A2CAA88}" dt="2022-01-21T09:12:36.757" v="37" actId="20577"/>
          <ac:spMkLst>
            <pc:docMk/>
            <pc:sldMk cId="3688399586" sldId="268"/>
            <ac:spMk id="3" creationId="{620E7C25-FBD7-1041-AE63-23744341B4BD}"/>
          </ac:spMkLst>
        </pc:spChg>
      </pc:sldChg>
      <pc:sldChg chg="modSp mod">
        <pc:chgData name="Arild Torvund Olsen" userId="3423d729-1e8d-4c10-9ef2-90385d563038" providerId="ADAL" clId="{19D84E63-891E-404D-B28B-9FEB0A2CAA88}" dt="2022-01-21T09:14:08.611" v="40" actId="2711"/>
        <pc:sldMkLst>
          <pc:docMk/>
          <pc:sldMk cId="3754857365" sldId="269"/>
        </pc:sldMkLst>
        <pc:spChg chg="mod">
          <ac:chgData name="Arild Torvund Olsen" userId="3423d729-1e8d-4c10-9ef2-90385d563038" providerId="ADAL" clId="{19D84E63-891E-404D-B28B-9FEB0A2CAA88}" dt="2022-01-21T09:14:08.611" v="40" actId="2711"/>
          <ac:spMkLst>
            <pc:docMk/>
            <pc:sldMk cId="3754857365" sldId="269"/>
            <ac:spMk id="3" creationId="{620E7C25-FBD7-1041-AE63-23744341B4BD}"/>
          </ac:spMkLst>
        </pc:spChg>
      </pc:sldChg>
      <pc:sldChg chg="modSp mod">
        <pc:chgData name="Arild Torvund Olsen" userId="3423d729-1e8d-4c10-9ef2-90385d563038" providerId="ADAL" clId="{19D84E63-891E-404D-B28B-9FEB0A2CAA88}" dt="2022-01-21T09:21:18.632" v="63" actId="14100"/>
        <pc:sldMkLst>
          <pc:docMk/>
          <pc:sldMk cId="235678706" sldId="270"/>
        </pc:sldMkLst>
        <pc:spChg chg="mod">
          <ac:chgData name="Arild Torvund Olsen" userId="3423d729-1e8d-4c10-9ef2-90385d563038" providerId="ADAL" clId="{19D84E63-891E-404D-B28B-9FEB0A2CAA88}" dt="2022-01-21T09:14:24.405" v="42" actId="1582"/>
          <ac:spMkLst>
            <pc:docMk/>
            <pc:sldMk cId="235678706" sldId="270"/>
            <ac:spMk id="3" creationId="{4AB53611-4D4C-7746-90CE-9AFBBA6BF5A6}"/>
          </ac:spMkLst>
        </pc:spChg>
        <pc:picChg chg="mod">
          <ac:chgData name="Arild Torvund Olsen" userId="3423d729-1e8d-4c10-9ef2-90385d563038" providerId="ADAL" clId="{19D84E63-891E-404D-B28B-9FEB0A2CAA88}" dt="2022-01-21T09:21:18.632" v="63" actId="14100"/>
          <ac:picMkLst>
            <pc:docMk/>
            <pc:sldMk cId="235678706" sldId="270"/>
            <ac:picMk id="4" creationId="{984F0460-3A3D-D241-856D-1E69C89F5272}"/>
          </ac:picMkLst>
        </pc:picChg>
      </pc:sldChg>
      <pc:sldChg chg="modSp mod">
        <pc:chgData name="Arild Torvund Olsen" userId="3423d729-1e8d-4c10-9ef2-90385d563038" providerId="ADAL" clId="{19D84E63-891E-404D-B28B-9FEB0A2CAA88}" dt="2022-01-21T09:21:23.352" v="64" actId="14100"/>
        <pc:sldMkLst>
          <pc:docMk/>
          <pc:sldMk cId="3833860182" sldId="271"/>
        </pc:sldMkLst>
        <pc:spChg chg="mod">
          <ac:chgData name="Arild Torvund Olsen" userId="3423d729-1e8d-4c10-9ef2-90385d563038" providerId="ADAL" clId="{19D84E63-891E-404D-B28B-9FEB0A2CAA88}" dt="2022-01-21T09:16:25.124" v="45" actId="1582"/>
          <ac:spMkLst>
            <pc:docMk/>
            <pc:sldMk cId="3833860182" sldId="271"/>
            <ac:spMk id="3" creationId="{4AB53611-4D4C-7746-90CE-9AFBBA6BF5A6}"/>
          </ac:spMkLst>
        </pc:spChg>
        <pc:picChg chg="mod">
          <ac:chgData name="Arild Torvund Olsen" userId="3423d729-1e8d-4c10-9ef2-90385d563038" providerId="ADAL" clId="{19D84E63-891E-404D-B28B-9FEB0A2CAA88}" dt="2022-01-21T09:21:23.352" v="64" actId="14100"/>
          <ac:picMkLst>
            <pc:docMk/>
            <pc:sldMk cId="3833860182" sldId="271"/>
            <ac:picMk id="4" creationId="{984F0460-3A3D-D241-856D-1E69C89F5272}"/>
          </ac:picMkLst>
        </pc:picChg>
      </pc:sldChg>
      <pc:sldChg chg="modSp mod">
        <pc:chgData name="Arild Torvund Olsen" userId="3423d729-1e8d-4c10-9ef2-90385d563038" providerId="ADAL" clId="{19D84E63-891E-404D-B28B-9FEB0A2CAA88}" dt="2022-01-21T09:21:45.465" v="67" actId="14100"/>
        <pc:sldMkLst>
          <pc:docMk/>
          <pc:sldMk cId="3044454782" sldId="272"/>
        </pc:sldMkLst>
        <pc:spChg chg="mod">
          <ac:chgData name="Arild Torvund Olsen" userId="3423d729-1e8d-4c10-9ef2-90385d563038" providerId="ADAL" clId="{19D84E63-891E-404D-B28B-9FEB0A2CAA88}" dt="2022-01-21T09:19:01.885" v="52" actId="1582"/>
          <ac:spMkLst>
            <pc:docMk/>
            <pc:sldMk cId="3044454782" sldId="272"/>
            <ac:spMk id="3" creationId="{4AB53611-4D4C-7746-90CE-9AFBBA6BF5A6}"/>
          </ac:spMkLst>
        </pc:spChg>
        <pc:picChg chg="mod">
          <ac:chgData name="Arild Torvund Olsen" userId="3423d729-1e8d-4c10-9ef2-90385d563038" providerId="ADAL" clId="{19D84E63-891E-404D-B28B-9FEB0A2CAA88}" dt="2022-01-21T09:21:45.465" v="67" actId="14100"/>
          <ac:picMkLst>
            <pc:docMk/>
            <pc:sldMk cId="3044454782" sldId="272"/>
            <ac:picMk id="4" creationId="{984F0460-3A3D-D241-856D-1E69C89F5272}"/>
          </ac:picMkLst>
        </pc:picChg>
      </pc:sldChg>
      <pc:sldChg chg="modSp mod">
        <pc:chgData name="Arild Torvund Olsen" userId="3423d729-1e8d-4c10-9ef2-90385d563038" providerId="ADAL" clId="{19D84E63-891E-404D-B28B-9FEB0A2CAA88}" dt="2022-01-21T09:09:50.317" v="28" actId="790"/>
        <pc:sldMkLst>
          <pc:docMk/>
          <pc:sldMk cId="3524473068" sldId="273"/>
        </pc:sldMkLst>
        <pc:spChg chg="mod">
          <ac:chgData name="Arild Torvund Olsen" userId="3423d729-1e8d-4c10-9ef2-90385d563038" providerId="ADAL" clId="{19D84E63-891E-404D-B28B-9FEB0A2CAA88}" dt="2022-01-21T09:09:50.317" v="28" actId="790"/>
          <ac:spMkLst>
            <pc:docMk/>
            <pc:sldMk cId="3524473068" sldId="273"/>
            <ac:spMk id="6" creationId="{A547F204-920A-2D4F-A04C-953B36EAF876}"/>
          </ac:spMkLst>
        </pc:spChg>
      </pc:sldChg>
      <pc:sldChg chg="modSp mod">
        <pc:chgData name="Arild Torvund Olsen" userId="3423d729-1e8d-4c10-9ef2-90385d563038" providerId="ADAL" clId="{19D84E63-891E-404D-B28B-9FEB0A2CAA88}" dt="2022-01-21T09:21:29.946" v="65" actId="14100"/>
        <pc:sldMkLst>
          <pc:docMk/>
          <pc:sldMk cId="1471971386" sldId="274"/>
        </pc:sldMkLst>
        <pc:spChg chg="mod">
          <ac:chgData name="Arild Torvund Olsen" userId="3423d729-1e8d-4c10-9ef2-90385d563038" providerId="ADAL" clId="{19D84E63-891E-404D-B28B-9FEB0A2CAA88}" dt="2022-01-21T09:18:32.928" v="50" actId="20577"/>
          <ac:spMkLst>
            <pc:docMk/>
            <pc:sldMk cId="1471971386" sldId="274"/>
            <ac:spMk id="3" creationId="{4AB53611-4D4C-7746-90CE-9AFBBA6BF5A6}"/>
          </ac:spMkLst>
        </pc:spChg>
        <pc:picChg chg="mod">
          <ac:chgData name="Arild Torvund Olsen" userId="3423d729-1e8d-4c10-9ef2-90385d563038" providerId="ADAL" clId="{19D84E63-891E-404D-B28B-9FEB0A2CAA88}" dt="2022-01-21T09:21:29.946" v="65" actId="14100"/>
          <ac:picMkLst>
            <pc:docMk/>
            <pc:sldMk cId="1471971386" sldId="274"/>
            <ac:picMk id="4" creationId="{984F0460-3A3D-D241-856D-1E69C89F5272}"/>
          </ac:picMkLst>
        </pc:picChg>
      </pc:sldChg>
      <pc:sldChg chg="modSp mod">
        <pc:chgData name="Arild Torvund Olsen" userId="3423d729-1e8d-4c10-9ef2-90385d563038" providerId="ADAL" clId="{19D84E63-891E-404D-B28B-9FEB0A2CAA88}" dt="2022-01-21T09:21:54.633" v="68" actId="14100"/>
        <pc:sldMkLst>
          <pc:docMk/>
          <pc:sldMk cId="3776121595" sldId="275"/>
        </pc:sldMkLst>
        <pc:spChg chg="mod">
          <ac:chgData name="Arild Torvund Olsen" userId="3423d729-1e8d-4c10-9ef2-90385d563038" providerId="ADAL" clId="{19D84E63-891E-404D-B28B-9FEB0A2CAA88}" dt="2022-01-21T09:19:19.766" v="54" actId="1582"/>
          <ac:spMkLst>
            <pc:docMk/>
            <pc:sldMk cId="3776121595" sldId="275"/>
            <ac:spMk id="3" creationId="{4AB53611-4D4C-7746-90CE-9AFBBA6BF5A6}"/>
          </ac:spMkLst>
        </pc:spChg>
        <pc:picChg chg="mod">
          <ac:chgData name="Arild Torvund Olsen" userId="3423d729-1e8d-4c10-9ef2-90385d563038" providerId="ADAL" clId="{19D84E63-891E-404D-B28B-9FEB0A2CAA88}" dt="2022-01-21T09:21:54.633" v="68" actId="14100"/>
          <ac:picMkLst>
            <pc:docMk/>
            <pc:sldMk cId="3776121595" sldId="275"/>
            <ac:picMk id="4" creationId="{984F0460-3A3D-D241-856D-1E69C89F5272}"/>
          </ac:picMkLst>
        </pc:picChg>
      </pc:sldChg>
    </pc:docChg>
  </pc:docChgLst>
  <pc:docChgLst>
    <pc:chgData name="Reidun Kydland" userId="S::kydlandr@hivolda.no::0121e65c-5f9c-4cb6-923b-6b468fcfd995" providerId="AD" clId="Web-{FFECD537-188E-27AE-0676-FB2A813B72B2}"/>
    <pc:docChg chg="mod">
      <pc:chgData name="Reidun Kydland" userId="S::kydlandr@hivolda.no::0121e65c-5f9c-4cb6-923b-6b468fcfd995" providerId="AD" clId="Web-{FFECD537-188E-27AE-0676-FB2A813B72B2}" dt="2022-01-07T09:16:01.590" v="4"/>
      <pc:docMkLst>
        <pc:docMk/>
      </pc:docMkLst>
      <pc:sldChg chg="addCm">
        <pc:chgData name="Reidun Kydland" userId="S::kydlandr@hivolda.no::0121e65c-5f9c-4cb6-923b-6b468fcfd995" providerId="AD" clId="Web-{FFECD537-188E-27AE-0676-FB2A813B72B2}" dt="2022-01-07T09:06:59.763" v="1"/>
        <pc:sldMkLst>
          <pc:docMk/>
          <pc:sldMk cId="2781421255" sldId="260"/>
        </pc:sldMkLst>
      </pc:sldChg>
      <pc:sldChg chg="addCm">
        <pc:chgData name="Reidun Kydland" userId="S::kydlandr@hivolda.no::0121e65c-5f9c-4cb6-923b-6b468fcfd995" providerId="AD" clId="Web-{FFECD537-188E-27AE-0676-FB2A813B72B2}" dt="2022-01-07T09:11:26.192" v="2"/>
        <pc:sldMkLst>
          <pc:docMk/>
          <pc:sldMk cId="463251158" sldId="265"/>
        </pc:sldMkLst>
      </pc:sldChg>
      <pc:sldChg chg="addCm">
        <pc:chgData name="Reidun Kydland" userId="S::kydlandr@hivolda.no::0121e65c-5f9c-4cb6-923b-6b468fcfd995" providerId="AD" clId="Web-{FFECD537-188E-27AE-0676-FB2A813B72B2}" dt="2022-01-07T09:13:25.492" v="3"/>
        <pc:sldMkLst>
          <pc:docMk/>
          <pc:sldMk cId="500941699" sldId="266"/>
        </pc:sldMkLst>
      </pc:sldChg>
      <pc:sldChg chg="addCm">
        <pc:chgData name="Reidun Kydland" userId="S::kydlandr@hivolda.no::0121e65c-5f9c-4cb6-923b-6b468fcfd995" providerId="AD" clId="Web-{FFECD537-188E-27AE-0676-FB2A813B72B2}" dt="2022-01-07T09:16:01.590" v="4"/>
        <pc:sldMkLst>
          <pc:docMk/>
          <pc:sldMk cId="235678706"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1/21/2022</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13267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1/21/2022</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46991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1/21/2022</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49081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1/21/2022</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428969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1/21/2022</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64782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1/21/2022</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46327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1/21/2022</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73219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1/21/2022</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90277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1/21/2022</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408373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1/21/2022</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18896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1/21/2022</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51307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1/21/2022</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‹nr.›</a:t>
            </a:fld>
            <a:endParaRPr lang="en-US"/>
          </a:p>
        </p:txBody>
      </p:sp>
    </p:spTree>
    <p:extLst>
      <p:ext uri="{BB962C8B-B14F-4D97-AF65-F5344CB8AC3E}">
        <p14:creationId xmlns:p14="http://schemas.microsoft.com/office/powerpoint/2010/main" val="38780394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elevrom.sprakradet.no/skolen/minigrammatikk/tema/svake_VER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ordbokene.no/"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sprakradet.no/Spraka-vare/Norsk/Nyord/"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prakradet.no/Vi-og-vart/Publikasjoner/Spraaknytt/Nyord--samleside/" TargetMode="External"/><Relationship Id="rId2" Type="http://schemas.openxmlformats.org/officeDocument/2006/relationships/hyperlink" Target="https://www.sprakradet.no/Spraka-vare/Norsk/Nyord/"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snl.no/affiks_-_grammatik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framtidajunior.no/2021/12/16/dette-er-arets-ord-202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bursdag, kake, innendørs, dekorert&#10;&#10;Automatisk generert beskrivelse">
            <a:extLst>
              <a:ext uri="{FF2B5EF4-FFF2-40B4-BE49-F238E27FC236}">
                <a16:creationId xmlns:a16="http://schemas.microsoft.com/office/drawing/2014/main" id="{984F0460-3A3D-D241-856D-1E69C89F5272}"/>
              </a:ext>
            </a:extLst>
          </p:cNvPr>
          <p:cNvPicPr>
            <a:picLocks noChangeAspect="1"/>
          </p:cNvPicPr>
          <p:nvPr/>
        </p:nvPicPr>
        <p:blipFill>
          <a:blip r:embed="rId2"/>
          <a:stretch>
            <a:fillRect/>
          </a:stretch>
        </p:blipFill>
        <p:spPr>
          <a:xfrm>
            <a:off x="0" y="1"/>
            <a:ext cx="12192000" cy="6858000"/>
          </a:xfrm>
          <a:prstGeom prst="rect">
            <a:avLst/>
          </a:prstGeom>
        </p:spPr>
      </p:pic>
      <p:sp>
        <p:nvSpPr>
          <p:cNvPr id="2" name="Rektangel 1">
            <a:extLst>
              <a:ext uri="{FF2B5EF4-FFF2-40B4-BE49-F238E27FC236}">
                <a16:creationId xmlns:a16="http://schemas.microsoft.com/office/drawing/2014/main" id="{D21C0644-240C-0E46-B04E-DAB676969905}"/>
              </a:ext>
            </a:extLst>
          </p:cNvPr>
          <p:cNvSpPr/>
          <p:nvPr/>
        </p:nvSpPr>
        <p:spPr>
          <a:xfrm>
            <a:off x="1944547" y="2747020"/>
            <a:ext cx="8229600" cy="1477328"/>
          </a:xfrm>
          <a:prstGeom prst="rect">
            <a:avLst/>
          </a:prstGeom>
          <a:ln w="76200">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r>
              <a:rPr lang="nn-NO" sz="4000" b="1" dirty="0"/>
              <a:t>Dei nye orda</a:t>
            </a:r>
            <a:r>
              <a:rPr lang="nn-NO" sz="4000" dirty="0"/>
              <a:t> - </a:t>
            </a:r>
            <a:r>
              <a:rPr lang="nn-NO" sz="3200" i="1" dirty="0"/>
              <a:t>eit undervisingsopplegg om språk i endring</a:t>
            </a:r>
            <a:endParaRPr lang="nb-NO" sz="3200" dirty="0"/>
          </a:p>
          <a:p>
            <a:endParaRPr lang="nb-NO" dirty="0"/>
          </a:p>
        </p:txBody>
      </p:sp>
    </p:spTree>
    <p:extLst>
      <p:ext uri="{BB962C8B-B14F-4D97-AF65-F5344CB8AC3E}">
        <p14:creationId xmlns:p14="http://schemas.microsoft.com/office/powerpoint/2010/main" val="119499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tel 1">
            <a:extLst>
              <a:ext uri="{FF2B5EF4-FFF2-40B4-BE49-F238E27FC236}">
                <a16:creationId xmlns:a16="http://schemas.microsoft.com/office/drawing/2014/main" id="{C27620DE-1B8A-A845-BDB0-EB67204A4620}"/>
              </a:ext>
            </a:extLst>
          </p:cNvPr>
          <p:cNvSpPr>
            <a:spLocks noGrp="1"/>
          </p:cNvSpPr>
          <p:nvPr>
            <p:ph type="title"/>
          </p:nvPr>
        </p:nvSpPr>
        <p:spPr>
          <a:xfrm>
            <a:off x="610198" y="1531986"/>
            <a:ext cx="4606456" cy="1154711"/>
          </a:xfrm>
        </p:spPr>
        <p:txBody>
          <a:bodyPr>
            <a:normAutofit fontScale="90000"/>
          </a:bodyPr>
          <a:lstStyle/>
          <a:p>
            <a:pPr>
              <a:lnSpc>
                <a:spcPct val="90000"/>
              </a:lnSpc>
            </a:pPr>
            <a:r>
              <a:rPr lang="nn-NO" sz="4000" b="1" dirty="0"/>
              <a:t>Skriveoppgåver:</a:t>
            </a:r>
            <a:br>
              <a:rPr lang="nb-NO" sz="4000" dirty="0"/>
            </a:br>
            <a:br>
              <a:rPr lang="nb-NO" sz="3700" dirty="0"/>
            </a:br>
            <a:endParaRPr lang="nb-NO" sz="3700" dirty="0"/>
          </a:p>
        </p:txBody>
      </p:sp>
      <p:sp>
        <p:nvSpPr>
          <p:cNvPr id="3" name="Plassholder for innhold 2">
            <a:extLst>
              <a:ext uri="{FF2B5EF4-FFF2-40B4-BE49-F238E27FC236}">
                <a16:creationId xmlns:a16="http://schemas.microsoft.com/office/drawing/2014/main" id="{620E7C25-FBD7-1041-AE63-23744341B4BD}"/>
              </a:ext>
            </a:extLst>
          </p:cNvPr>
          <p:cNvSpPr>
            <a:spLocks noGrp="1"/>
          </p:cNvSpPr>
          <p:nvPr>
            <p:ph idx="1"/>
          </p:nvPr>
        </p:nvSpPr>
        <p:spPr>
          <a:xfrm>
            <a:off x="610198" y="1574157"/>
            <a:ext cx="4594537" cy="3992626"/>
          </a:xfrm>
        </p:spPr>
        <p:txBody>
          <a:bodyPr anchor="t">
            <a:normAutofit lnSpcReduction="10000"/>
          </a:bodyPr>
          <a:lstStyle/>
          <a:p>
            <a:endParaRPr lang="nb-NO" dirty="0"/>
          </a:p>
          <a:p>
            <a:r>
              <a:rPr lang="nn-NO" dirty="0"/>
              <a:t>a) Skriv ein leksikonartikkel om kva årets nyord tyder, og korleis det blir brukt. Finn eit passande bilete som illustrerer teksten din.</a:t>
            </a:r>
            <a:endParaRPr lang="nb-NO" dirty="0"/>
          </a:p>
          <a:p>
            <a:endParaRPr lang="nb-NO" dirty="0"/>
          </a:p>
          <a:p>
            <a:pPr lvl="0"/>
            <a:r>
              <a:rPr lang="nn-NO" dirty="0"/>
              <a:t>b) Korleis vil du bøye verbet «å sportsvaske»? Bruk læreboka di som oppslagsverk eller </a:t>
            </a:r>
            <a:r>
              <a:rPr lang="nn-NO" b="1" u="sng" dirty="0">
                <a:hlinkClick r:id="rId2"/>
              </a:rPr>
              <a:t>les her</a:t>
            </a:r>
            <a:r>
              <a:rPr lang="nn-NO" dirty="0"/>
              <a:t>, og finn ut kva slags verb det er. Kva er regelen for å bøye samansette ord?</a:t>
            </a:r>
            <a:endParaRPr lang="nb-NO" dirty="0"/>
          </a:p>
          <a:p>
            <a:endParaRPr lang="nb-NO" dirty="0"/>
          </a:p>
        </p:txBody>
      </p:sp>
      <p:pic>
        <p:nvPicPr>
          <p:cNvPr id="5" name="Bilde 4">
            <a:extLst>
              <a:ext uri="{FF2B5EF4-FFF2-40B4-BE49-F238E27FC236}">
                <a16:creationId xmlns:a16="http://schemas.microsoft.com/office/drawing/2014/main" id="{7770773A-1DCD-D24F-A2EA-BA3D1CEB6A93}"/>
              </a:ext>
            </a:extLst>
          </p:cNvPr>
          <p:cNvPicPr>
            <a:picLocks noChangeAspect="1"/>
          </p:cNvPicPr>
          <p:nvPr/>
        </p:nvPicPr>
        <p:blipFill rotWithShape="1">
          <a:blip r:embed="rId3"/>
          <a:srcRect l="20598" r="13228" b="-1"/>
          <a:stretch/>
        </p:blipFill>
        <p:spPr>
          <a:xfrm>
            <a:off x="5879198" y="490264"/>
            <a:ext cx="6312802" cy="6367736"/>
          </a:xfrm>
          <a:custGeom>
            <a:avLst/>
            <a:gdLst/>
            <a:ahLst/>
            <a:cxnLst/>
            <a:rect l="l" t="t" r="r" b="b"/>
            <a:pathLst>
              <a:path w="6312802" h="6367736">
                <a:moveTo>
                  <a:pt x="789715" y="708127"/>
                </a:moveTo>
                <a:cubicBezTo>
                  <a:pt x="845978" y="711650"/>
                  <a:pt x="901296" y="724302"/>
                  <a:pt x="953475" y="745602"/>
                </a:cubicBezTo>
                <a:cubicBezTo>
                  <a:pt x="1173612" y="834890"/>
                  <a:pt x="1309905" y="1073925"/>
                  <a:pt x="1278834" y="1315681"/>
                </a:cubicBezTo>
                <a:cubicBezTo>
                  <a:pt x="1233750" y="1669869"/>
                  <a:pt x="880524" y="1881517"/>
                  <a:pt x="560369" y="1747304"/>
                </a:cubicBezTo>
                <a:cubicBezTo>
                  <a:pt x="338151" y="1654256"/>
                  <a:pt x="204742" y="1408974"/>
                  <a:pt x="242538" y="1164574"/>
                </a:cubicBezTo>
                <a:cubicBezTo>
                  <a:pt x="286421" y="880774"/>
                  <a:pt x="529219" y="692590"/>
                  <a:pt x="789715" y="708127"/>
                </a:cubicBezTo>
                <a:close/>
                <a:moveTo>
                  <a:pt x="2877121" y="364348"/>
                </a:moveTo>
                <a:cubicBezTo>
                  <a:pt x="2901561" y="365790"/>
                  <a:pt x="2925601" y="371235"/>
                  <a:pt x="2948310" y="380363"/>
                </a:cubicBezTo>
                <a:cubicBezTo>
                  <a:pt x="3044405" y="419202"/>
                  <a:pt x="3103503" y="523063"/>
                  <a:pt x="3089970" y="628607"/>
                </a:cubicBezTo>
                <a:cubicBezTo>
                  <a:pt x="3070190" y="782758"/>
                  <a:pt x="2916600" y="874848"/>
                  <a:pt x="2777343" y="816472"/>
                </a:cubicBezTo>
                <a:cubicBezTo>
                  <a:pt x="2680608" y="775952"/>
                  <a:pt x="2622552" y="669287"/>
                  <a:pt x="2639048" y="562863"/>
                </a:cubicBezTo>
                <a:cubicBezTo>
                  <a:pt x="2658106" y="439382"/>
                  <a:pt x="2763810" y="357542"/>
                  <a:pt x="2877121" y="364348"/>
                </a:cubicBezTo>
                <a:close/>
                <a:moveTo>
                  <a:pt x="5725514" y="29060"/>
                </a:moveTo>
                <a:lnTo>
                  <a:pt x="5748657" y="29701"/>
                </a:lnTo>
                <a:cubicBezTo>
                  <a:pt x="5935681" y="36387"/>
                  <a:pt x="6081789" y="65616"/>
                  <a:pt x="6194082" y="113315"/>
                </a:cubicBezTo>
                <a:lnTo>
                  <a:pt x="6312802" y="183322"/>
                </a:lnTo>
                <a:lnTo>
                  <a:pt x="6312802" y="6367736"/>
                </a:lnTo>
                <a:lnTo>
                  <a:pt x="3171877" y="6367736"/>
                </a:lnTo>
                <a:lnTo>
                  <a:pt x="3171635" y="6367591"/>
                </a:lnTo>
                <a:lnTo>
                  <a:pt x="2683232" y="6367591"/>
                </a:lnTo>
                <a:lnTo>
                  <a:pt x="2683031" y="6367736"/>
                </a:lnTo>
                <a:lnTo>
                  <a:pt x="1006759" y="6367736"/>
                </a:lnTo>
                <a:lnTo>
                  <a:pt x="1017798" y="6253705"/>
                </a:lnTo>
                <a:cubicBezTo>
                  <a:pt x="1043303" y="6019815"/>
                  <a:pt x="1065826" y="5776617"/>
                  <a:pt x="897420" y="5565130"/>
                </a:cubicBezTo>
                <a:cubicBezTo>
                  <a:pt x="700507" y="5318087"/>
                  <a:pt x="491822" y="5428997"/>
                  <a:pt x="271526" y="5130943"/>
                </a:cubicBezTo>
                <a:cubicBezTo>
                  <a:pt x="108646" y="4910648"/>
                  <a:pt x="-26366" y="4708290"/>
                  <a:pt x="39940" y="4415201"/>
                </a:cubicBezTo>
                <a:cubicBezTo>
                  <a:pt x="128666" y="4023216"/>
                  <a:pt x="467878" y="3870268"/>
                  <a:pt x="464356" y="3587268"/>
                </a:cubicBezTo>
                <a:cubicBezTo>
                  <a:pt x="460351" y="3247094"/>
                  <a:pt x="43943" y="3178950"/>
                  <a:pt x="3183" y="2791128"/>
                </a:cubicBezTo>
                <a:cubicBezTo>
                  <a:pt x="-23403" y="2538162"/>
                  <a:pt x="118896" y="2235225"/>
                  <a:pt x="343758" y="2095087"/>
                </a:cubicBezTo>
                <a:cubicBezTo>
                  <a:pt x="758163" y="1836512"/>
                  <a:pt x="1225342" y="2272862"/>
                  <a:pt x="1543093" y="2013487"/>
                </a:cubicBezTo>
                <a:cubicBezTo>
                  <a:pt x="1732879" y="1858534"/>
                  <a:pt x="1763790" y="1542064"/>
                  <a:pt x="1726873" y="1342749"/>
                </a:cubicBezTo>
                <a:cubicBezTo>
                  <a:pt x="1656484" y="963255"/>
                  <a:pt x="1345299" y="901114"/>
                  <a:pt x="1356831" y="612032"/>
                </a:cubicBezTo>
                <a:cubicBezTo>
                  <a:pt x="1365319" y="397180"/>
                  <a:pt x="1547578" y="171600"/>
                  <a:pt x="1773239" y="121551"/>
                </a:cubicBezTo>
                <a:cubicBezTo>
                  <a:pt x="1804789" y="114503"/>
                  <a:pt x="1837013" y="110980"/>
                  <a:pt x="1869333" y="110980"/>
                </a:cubicBezTo>
                <a:cubicBezTo>
                  <a:pt x="2087466" y="110980"/>
                  <a:pt x="2259155" y="271137"/>
                  <a:pt x="2312167" y="320866"/>
                </a:cubicBezTo>
                <a:cubicBezTo>
                  <a:pt x="2563133" y="555255"/>
                  <a:pt x="2364538" y="842498"/>
                  <a:pt x="2568899" y="1194363"/>
                </a:cubicBezTo>
                <a:cubicBezTo>
                  <a:pt x="2600650" y="1246494"/>
                  <a:pt x="2637078" y="1295662"/>
                  <a:pt x="2677726" y="1341226"/>
                </a:cubicBezTo>
                <a:cubicBezTo>
                  <a:pt x="2757804" y="1432276"/>
                  <a:pt x="2906990" y="1416261"/>
                  <a:pt x="2964327" y="1310316"/>
                </a:cubicBezTo>
                <a:cubicBezTo>
                  <a:pt x="3059059" y="1135183"/>
                  <a:pt x="3149628" y="938831"/>
                  <a:pt x="3333248" y="887741"/>
                </a:cubicBezTo>
                <a:cubicBezTo>
                  <a:pt x="3690239" y="788365"/>
                  <a:pt x="3902767" y="1378543"/>
                  <a:pt x="4272730" y="1307994"/>
                </a:cubicBezTo>
                <a:cubicBezTo>
                  <a:pt x="4426320" y="1278686"/>
                  <a:pt x="4515368" y="1152802"/>
                  <a:pt x="4596327" y="996810"/>
                </a:cubicBezTo>
                <a:cubicBezTo>
                  <a:pt x="4618829" y="953326"/>
                  <a:pt x="4640770" y="907521"/>
                  <a:pt x="4663272" y="860676"/>
                </a:cubicBezTo>
                <a:cubicBezTo>
                  <a:pt x="4732781" y="613153"/>
                  <a:pt x="4835282" y="115946"/>
                  <a:pt x="5572324" y="40189"/>
                </a:cubicBezTo>
                <a:cubicBezTo>
                  <a:pt x="5622910" y="31543"/>
                  <a:pt x="5674208" y="27859"/>
                  <a:pt x="5725514" y="29060"/>
                </a:cubicBezTo>
                <a:close/>
                <a:moveTo>
                  <a:pt x="4169348" y="793"/>
                </a:moveTo>
                <a:cubicBezTo>
                  <a:pt x="4219966" y="3995"/>
                  <a:pt x="4269734" y="15368"/>
                  <a:pt x="4316693" y="34505"/>
                </a:cubicBezTo>
                <a:cubicBezTo>
                  <a:pt x="4514808" y="114584"/>
                  <a:pt x="4637488" y="329676"/>
                  <a:pt x="4609540" y="547569"/>
                </a:cubicBezTo>
                <a:cubicBezTo>
                  <a:pt x="4568620" y="865801"/>
                  <a:pt x="4251108" y="1055907"/>
                  <a:pt x="3962986" y="935790"/>
                </a:cubicBezTo>
                <a:cubicBezTo>
                  <a:pt x="3762790" y="852028"/>
                  <a:pt x="3642672" y="631491"/>
                  <a:pt x="3676946" y="411355"/>
                </a:cubicBezTo>
                <a:cubicBezTo>
                  <a:pt x="3716424" y="155985"/>
                  <a:pt x="3934959" y="-13061"/>
                  <a:pt x="4169348" y="793"/>
                </a:cubicBezTo>
                <a:close/>
              </a:path>
            </a:pathLst>
          </a:custGeom>
        </p:spPr>
      </p:pic>
    </p:spTree>
    <p:extLst>
      <p:ext uri="{BB962C8B-B14F-4D97-AF65-F5344CB8AC3E}">
        <p14:creationId xmlns:p14="http://schemas.microsoft.com/office/powerpoint/2010/main" val="282730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tel 1">
            <a:extLst>
              <a:ext uri="{FF2B5EF4-FFF2-40B4-BE49-F238E27FC236}">
                <a16:creationId xmlns:a16="http://schemas.microsoft.com/office/drawing/2014/main" id="{C27620DE-1B8A-A845-BDB0-EB67204A4620}"/>
              </a:ext>
            </a:extLst>
          </p:cNvPr>
          <p:cNvSpPr>
            <a:spLocks noGrp="1"/>
          </p:cNvSpPr>
          <p:nvPr>
            <p:ph type="title"/>
          </p:nvPr>
        </p:nvSpPr>
        <p:spPr>
          <a:xfrm>
            <a:off x="610198" y="1531986"/>
            <a:ext cx="4606456" cy="1154711"/>
          </a:xfrm>
        </p:spPr>
        <p:txBody>
          <a:bodyPr>
            <a:normAutofit fontScale="90000"/>
          </a:bodyPr>
          <a:lstStyle/>
          <a:p>
            <a:pPr>
              <a:lnSpc>
                <a:spcPct val="90000"/>
              </a:lnSpc>
            </a:pPr>
            <a:r>
              <a:rPr lang="nn-NO" sz="4000" b="1" dirty="0"/>
              <a:t>Skriveoppgåver:</a:t>
            </a:r>
            <a:br>
              <a:rPr lang="nb-NO" sz="4000" dirty="0"/>
            </a:br>
            <a:br>
              <a:rPr lang="nb-NO" sz="3700" dirty="0"/>
            </a:br>
            <a:endParaRPr lang="nb-NO" sz="3700" dirty="0"/>
          </a:p>
        </p:txBody>
      </p:sp>
      <p:sp>
        <p:nvSpPr>
          <p:cNvPr id="3" name="Plassholder for innhold 2">
            <a:extLst>
              <a:ext uri="{FF2B5EF4-FFF2-40B4-BE49-F238E27FC236}">
                <a16:creationId xmlns:a16="http://schemas.microsoft.com/office/drawing/2014/main" id="{620E7C25-FBD7-1041-AE63-23744341B4BD}"/>
              </a:ext>
            </a:extLst>
          </p:cNvPr>
          <p:cNvSpPr>
            <a:spLocks noGrp="1"/>
          </p:cNvSpPr>
          <p:nvPr>
            <p:ph idx="1"/>
          </p:nvPr>
        </p:nvSpPr>
        <p:spPr>
          <a:xfrm>
            <a:off x="610198" y="1574157"/>
            <a:ext cx="4594537" cy="4815068"/>
          </a:xfrm>
        </p:spPr>
        <p:txBody>
          <a:bodyPr anchor="t">
            <a:normAutofit/>
          </a:bodyPr>
          <a:lstStyle/>
          <a:p>
            <a:endParaRPr lang="nb-NO" dirty="0"/>
          </a:p>
          <a:p>
            <a:r>
              <a:rPr lang="nn-NO" dirty="0"/>
              <a:t>c) Du skal no nærlese teksten som står på neste side, og finne ut kva slags ord som er skrivne feil.</a:t>
            </a:r>
          </a:p>
          <a:p>
            <a:pPr lvl="0"/>
            <a:r>
              <a:rPr lang="nn-NO" dirty="0"/>
              <a:t>Skriv ei liste over alle orda som er skrivne på bokmål, og set dei om til nynorsk. Kan du med utgangspunkt i orda seie noko om:</a:t>
            </a:r>
            <a:endParaRPr lang="nb-NO" dirty="0"/>
          </a:p>
          <a:p>
            <a:r>
              <a:rPr lang="nn-NO" dirty="0"/>
              <a:t> </a:t>
            </a:r>
            <a:r>
              <a:rPr lang="nn-NO" i="1" dirty="0"/>
              <a:t>- kva slags ordklasse dei høyrer til?</a:t>
            </a:r>
            <a:endParaRPr lang="nb-NO" i="1" dirty="0"/>
          </a:p>
          <a:p>
            <a:pPr lvl="0"/>
            <a:r>
              <a:rPr lang="nn-NO" i="1" dirty="0"/>
              <a:t>- korleis dei vert bøygde?</a:t>
            </a:r>
            <a:endParaRPr lang="nb-NO" i="1" dirty="0"/>
          </a:p>
          <a:p>
            <a:pPr lvl="0"/>
            <a:r>
              <a:rPr lang="nn-NO" i="1" dirty="0"/>
              <a:t>- korleis skrivemåten på nynorsk skil seg frå skrivemåten på bokmål?</a:t>
            </a:r>
            <a:endParaRPr lang="nb-NO" i="1" dirty="0"/>
          </a:p>
          <a:p>
            <a:pPr lvl="0"/>
            <a:endParaRPr lang="nb-NO" dirty="0"/>
          </a:p>
        </p:txBody>
      </p:sp>
      <p:pic>
        <p:nvPicPr>
          <p:cNvPr id="5" name="Bilde 4">
            <a:extLst>
              <a:ext uri="{FF2B5EF4-FFF2-40B4-BE49-F238E27FC236}">
                <a16:creationId xmlns:a16="http://schemas.microsoft.com/office/drawing/2014/main" id="{7770773A-1DCD-D24F-A2EA-BA3D1CEB6A93}"/>
              </a:ext>
            </a:extLst>
          </p:cNvPr>
          <p:cNvPicPr>
            <a:picLocks noChangeAspect="1"/>
          </p:cNvPicPr>
          <p:nvPr/>
        </p:nvPicPr>
        <p:blipFill rotWithShape="1">
          <a:blip r:embed="rId2"/>
          <a:srcRect l="20598" r="13228" b="-1"/>
          <a:stretch/>
        </p:blipFill>
        <p:spPr>
          <a:xfrm>
            <a:off x="5879198" y="490264"/>
            <a:ext cx="6312802" cy="6367736"/>
          </a:xfrm>
          <a:custGeom>
            <a:avLst/>
            <a:gdLst/>
            <a:ahLst/>
            <a:cxnLst/>
            <a:rect l="l" t="t" r="r" b="b"/>
            <a:pathLst>
              <a:path w="6312802" h="6367736">
                <a:moveTo>
                  <a:pt x="789715" y="708127"/>
                </a:moveTo>
                <a:cubicBezTo>
                  <a:pt x="845978" y="711650"/>
                  <a:pt x="901296" y="724302"/>
                  <a:pt x="953475" y="745602"/>
                </a:cubicBezTo>
                <a:cubicBezTo>
                  <a:pt x="1173612" y="834890"/>
                  <a:pt x="1309905" y="1073925"/>
                  <a:pt x="1278834" y="1315681"/>
                </a:cubicBezTo>
                <a:cubicBezTo>
                  <a:pt x="1233750" y="1669869"/>
                  <a:pt x="880524" y="1881517"/>
                  <a:pt x="560369" y="1747304"/>
                </a:cubicBezTo>
                <a:cubicBezTo>
                  <a:pt x="338151" y="1654256"/>
                  <a:pt x="204742" y="1408974"/>
                  <a:pt x="242538" y="1164574"/>
                </a:cubicBezTo>
                <a:cubicBezTo>
                  <a:pt x="286421" y="880774"/>
                  <a:pt x="529219" y="692590"/>
                  <a:pt x="789715" y="708127"/>
                </a:cubicBezTo>
                <a:close/>
                <a:moveTo>
                  <a:pt x="2877121" y="364348"/>
                </a:moveTo>
                <a:cubicBezTo>
                  <a:pt x="2901561" y="365790"/>
                  <a:pt x="2925601" y="371235"/>
                  <a:pt x="2948310" y="380363"/>
                </a:cubicBezTo>
                <a:cubicBezTo>
                  <a:pt x="3044405" y="419202"/>
                  <a:pt x="3103503" y="523063"/>
                  <a:pt x="3089970" y="628607"/>
                </a:cubicBezTo>
                <a:cubicBezTo>
                  <a:pt x="3070190" y="782758"/>
                  <a:pt x="2916600" y="874848"/>
                  <a:pt x="2777343" y="816472"/>
                </a:cubicBezTo>
                <a:cubicBezTo>
                  <a:pt x="2680608" y="775952"/>
                  <a:pt x="2622552" y="669287"/>
                  <a:pt x="2639048" y="562863"/>
                </a:cubicBezTo>
                <a:cubicBezTo>
                  <a:pt x="2658106" y="439382"/>
                  <a:pt x="2763810" y="357542"/>
                  <a:pt x="2877121" y="364348"/>
                </a:cubicBezTo>
                <a:close/>
                <a:moveTo>
                  <a:pt x="5725514" y="29060"/>
                </a:moveTo>
                <a:lnTo>
                  <a:pt x="5748657" y="29701"/>
                </a:lnTo>
                <a:cubicBezTo>
                  <a:pt x="5935681" y="36387"/>
                  <a:pt x="6081789" y="65616"/>
                  <a:pt x="6194082" y="113315"/>
                </a:cubicBezTo>
                <a:lnTo>
                  <a:pt x="6312802" y="183322"/>
                </a:lnTo>
                <a:lnTo>
                  <a:pt x="6312802" y="6367736"/>
                </a:lnTo>
                <a:lnTo>
                  <a:pt x="3171877" y="6367736"/>
                </a:lnTo>
                <a:lnTo>
                  <a:pt x="3171635" y="6367591"/>
                </a:lnTo>
                <a:lnTo>
                  <a:pt x="2683232" y="6367591"/>
                </a:lnTo>
                <a:lnTo>
                  <a:pt x="2683031" y="6367736"/>
                </a:lnTo>
                <a:lnTo>
                  <a:pt x="1006759" y="6367736"/>
                </a:lnTo>
                <a:lnTo>
                  <a:pt x="1017798" y="6253705"/>
                </a:lnTo>
                <a:cubicBezTo>
                  <a:pt x="1043303" y="6019815"/>
                  <a:pt x="1065826" y="5776617"/>
                  <a:pt x="897420" y="5565130"/>
                </a:cubicBezTo>
                <a:cubicBezTo>
                  <a:pt x="700507" y="5318087"/>
                  <a:pt x="491822" y="5428997"/>
                  <a:pt x="271526" y="5130943"/>
                </a:cubicBezTo>
                <a:cubicBezTo>
                  <a:pt x="108646" y="4910648"/>
                  <a:pt x="-26366" y="4708290"/>
                  <a:pt x="39940" y="4415201"/>
                </a:cubicBezTo>
                <a:cubicBezTo>
                  <a:pt x="128666" y="4023216"/>
                  <a:pt x="467878" y="3870268"/>
                  <a:pt x="464356" y="3587268"/>
                </a:cubicBezTo>
                <a:cubicBezTo>
                  <a:pt x="460351" y="3247094"/>
                  <a:pt x="43943" y="3178950"/>
                  <a:pt x="3183" y="2791128"/>
                </a:cubicBezTo>
                <a:cubicBezTo>
                  <a:pt x="-23403" y="2538162"/>
                  <a:pt x="118896" y="2235225"/>
                  <a:pt x="343758" y="2095087"/>
                </a:cubicBezTo>
                <a:cubicBezTo>
                  <a:pt x="758163" y="1836512"/>
                  <a:pt x="1225342" y="2272862"/>
                  <a:pt x="1543093" y="2013487"/>
                </a:cubicBezTo>
                <a:cubicBezTo>
                  <a:pt x="1732879" y="1858534"/>
                  <a:pt x="1763790" y="1542064"/>
                  <a:pt x="1726873" y="1342749"/>
                </a:cubicBezTo>
                <a:cubicBezTo>
                  <a:pt x="1656484" y="963255"/>
                  <a:pt x="1345299" y="901114"/>
                  <a:pt x="1356831" y="612032"/>
                </a:cubicBezTo>
                <a:cubicBezTo>
                  <a:pt x="1365319" y="397180"/>
                  <a:pt x="1547578" y="171600"/>
                  <a:pt x="1773239" y="121551"/>
                </a:cubicBezTo>
                <a:cubicBezTo>
                  <a:pt x="1804789" y="114503"/>
                  <a:pt x="1837013" y="110980"/>
                  <a:pt x="1869333" y="110980"/>
                </a:cubicBezTo>
                <a:cubicBezTo>
                  <a:pt x="2087466" y="110980"/>
                  <a:pt x="2259155" y="271137"/>
                  <a:pt x="2312167" y="320866"/>
                </a:cubicBezTo>
                <a:cubicBezTo>
                  <a:pt x="2563133" y="555255"/>
                  <a:pt x="2364538" y="842498"/>
                  <a:pt x="2568899" y="1194363"/>
                </a:cubicBezTo>
                <a:cubicBezTo>
                  <a:pt x="2600650" y="1246494"/>
                  <a:pt x="2637078" y="1295662"/>
                  <a:pt x="2677726" y="1341226"/>
                </a:cubicBezTo>
                <a:cubicBezTo>
                  <a:pt x="2757804" y="1432276"/>
                  <a:pt x="2906990" y="1416261"/>
                  <a:pt x="2964327" y="1310316"/>
                </a:cubicBezTo>
                <a:cubicBezTo>
                  <a:pt x="3059059" y="1135183"/>
                  <a:pt x="3149628" y="938831"/>
                  <a:pt x="3333248" y="887741"/>
                </a:cubicBezTo>
                <a:cubicBezTo>
                  <a:pt x="3690239" y="788365"/>
                  <a:pt x="3902767" y="1378543"/>
                  <a:pt x="4272730" y="1307994"/>
                </a:cubicBezTo>
                <a:cubicBezTo>
                  <a:pt x="4426320" y="1278686"/>
                  <a:pt x="4515368" y="1152802"/>
                  <a:pt x="4596327" y="996810"/>
                </a:cubicBezTo>
                <a:cubicBezTo>
                  <a:pt x="4618829" y="953326"/>
                  <a:pt x="4640770" y="907521"/>
                  <a:pt x="4663272" y="860676"/>
                </a:cubicBezTo>
                <a:cubicBezTo>
                  <a:pt x="4732781" y="613153"/>
                  <a:pt x="4835282" y="115946"/>
                  <a:pt x="5572324" y="40189"/>
                </a:cubicBezTo>
                <a:cubicBezTo>
                  <a:pt x="5622910" y="31543"/>
                  <a:pt x="5674208" y="27859"/>
                  <a:pt x="5725514" y="29060"/>
                </a:cubicBezTo>
                <a:close/>
                <a:moveTo>
                  <a:pt x="4169348" y="793"/>
                </a:moveTo>
                <a:cubicBezTo>
                  <a:pt x="4219966" y="3995"/>
                  <a:pt x="4269734" y="15368"/>
                  <a:pt x="4316693" y="34505"/>
                </a:cubicBezTo>
                <a:cubicBezTo>
                  <a:pt x="4514808" y="114584"/>
                  <a:pt x="4637488" y="329676"/>
                  <a:pt x="4609540" y="547569"/>
                </a:cubicBezTo>
                <a:cubicBezTo>
                  <a:pt x="4568620" y="865801"/>
                  <a:pt x="4251108" y="1055907"/>
                  <a:pt x="3962986" y="935790"/>
                </a:cubicBezTo>
                <a:cubicBezTo>
                  <a:pt x="3762790" y="852028"/>
                  <a:pt x="3642672" y="631491"/>
                  <a:pt x="3676946" y="411355"/>
                </a:cubicBezTo>
                <a:cubicBezTo>
                  <a:pt x="3716424" y="155985"/>
                  <a:pt x="3934959" y="-13061"/>
                  <a:pt x="4169348" y="793"/>
                </a:cubicBezTo>
                <a:close/>
              </a:path>
            </a:pathLst>
          </a:custGeom>
        </p:spPr>
      </p:pic>
    </p:spTree>
    <p:extLst>
      <p:ext uri="{BB962C8B-B14F-4D97-AF65-F5344CB8AC3E}">
        <p14:creationId xmlns:p14="http://schemas.microsoft.com/office/powerpoint/2010/main" val="368839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tel 1">
            <a:extLst>
              <a:ext uri="{FF2B5EF4-FFF2-40B4-BE49-F238E27FC236}">
                <a16:creationId xmlns:a16="http://schemas.microsoft.com/office/drawing/2014/main" id="{C27620DE-1B8A-A845-BDB0-EB67204A4620}"/>
              </a:ext>
            </a:extLst>
          </p:cNvPr>
          <p:cNvSpPr>
            <a:spLocks noGrp="1"/>
          </p:cNvSpPr>
          <p:nvPr>
            <p:ph type="title"/>
          </p:nvPr>
        </p:nvSpPr>
        <p:spPr>
          <a:xfrm>
            <a:off x="610198" y="1531986"/>
            <a:ext cx="4606456" cy="1154711"/>
          </a:xfrm>
        </p:spPr>
        <p:txBody>
          <a:bodyPr>
            <a:normAutofit fontScale="90000"/>
          </a:bodyPr>
          <a:lstStyle/>
          <a:p>
            <a:pPr>
              <a:lnSpc>
                <a:spcPct val="90000"/>
              </a:lnSpc>
            </a:pPr>
            <a:br>
              <a:rPr lang="nb-NO" sz="4000" dirty="0"/>
            </a:br>
            <a:br>
              <a:rPr lang="nb-NO" sz="3700" dirty="0"/>
            </a:br>
            <a:endParaRPr lang="nb-NO" sz="3700" dirty="0"/>
          </a:p>
        </p:txBody>
      </p:sp>
      <p:sp>
        <p:nvSpPr>
          <p:cNvPr id="3" name="Plassholder for innhold 2">
            <a:extLst>
              <a:ext uri="{FF2B5EF4-FFF2-40B4-BE49-F238E27FC236}">
                <a16:creationId xmlns:a16="http://schemas.microsoft.com/office/drawing/2014/main" id="{620E7C25-FBD7-1041-AE63-23744341B4BD}"/>
              </a:ext>
            </a:extLst>
          </p:cNvPr>
          <p:cNvSpPr>
            <a:spLocks noGrp="1"/>
          </p:cNvSpPr>
          <p:nvPr>
            <p:ph idx="1"/>
          </p:nvPr>
        </p:nvSpPr>
        <p:spPr>
          <a:xfrm>
            <a:off x="508061" y="682907"/>
            <a:ext cx="11172830" cy="4815068"/>
          </a:xfrm>
        </p:spPr>
        <p:txBody>
          <a:bodyPr anchor="t">
            <a:normAutofit fontScale="92500"/>
          </a:bodyPr>
          <a:lstStyle/>
          <a:p>
            <a:r>
              <a:rPr lang="nn-NO" b="1" dirty="0"/>
              <a:t> </a:t>
            </a:r>
            <a:endParaRPr lang="nb-NO" dirty="0"/>
          </a:p>
          <a:p>
            <a:r>
              <a:rPr lang="nn-NO" sz="4800" b="1" dirty="0"/>
              <a:t>Andre importord truar i dag                                                      </a:t>
            </a:r>
          </a:p>
          <a:p>
            <a:r>
              <a:rPr lang="nn-NO" dirty="0"/>
              <a:t>I dag er </a:t>
            </a:r>
            <a:r>
              <a:rPr lang="nn-NO" dirty="0" err="1"/>
              <a:t>ikke</a:t>
            </a:r>
            <a:r>
              <a:rPr lang="nn-NO" dirty="0"/>
              <a:t> dansk og tysk noko trugsmål mot norsk språk. Det er derimot engelsk. Yngre </a:t>
            </a:r>
            <a:r>
              <a:rPr lang="nn-NO" dirty="0" err="1"/>
              <a:t>språkbrukere</a:t>
            </a:r>
            <a:r>
              <a:rPr lang="nn-NO" dirty="0"/>
              <a:t> les og hører mykje engelsk, og de fletter ofte engelske ord inn i norske setningar. Presset blir endå større av at engelsk er </a:t>
            </a:r>
            <a:r>
              <a:rPr lang="nn-NO" dirty="0" err="1"/>
              <a:t>eneste</a:t>
            </a:r>
            <a:r>
              <a:rPr lang="nn-NO" dirty="0"/>
              <a:t> bruksspråk på mange studium og arbeidsplasser. Enkelte ord har alt vorte vanlige i norsk og står i norske ordlister, men lydlig sett er engelske ord ofte framandslege i norsk, og det kan være vanskeleg å bøya dei etter norske bøyingsmønster. </a:t>
            </a:r>
            <a:r>
              <a:rPr lang="nn-NO" dirty="0" err="1"/>
              <a:t>Ett</a:t>
            </a:r>
            <a:r>
              <a:rPr lang="nn-NO" dirty="0"/>
              <a:t> døme er </a:t>
            </a:r>
            <a:r>
              <a:rPr lang="nn-NO" i="1" dirty="0"/>
              <a:t>kaps</a:t>
            </a:r>
            <a:r>
              <a:rPr lang="nn-NO" dirty="0"/>
              <a:t>, der den engelske fleirtalsforma har vorte norsk eintalsform, men me uttaler stadig ordet med en engelsk kort a-lyd: /</a:t>
            </a:r>
            <a:r>
              <a:rPr lang="nn-NO" dirty="0" err="1"/>
              <a:t>kæps</a:t>
            </a:r>
            <a:r>
              <a:rPr lang="nn-NO" dirty="0"/>
              <a:t>/. Andre ord er ikkje tekne inn i ordlistene, men er ofte i bruk munnlig, som til dømes /</a:t>
            </a:r>
            <a:r>
              <a:rPr lang="nn-NO" dirty="0" err="1"/>
              <a:t>seiva</a:t>
            </a:r>
            <a:r>
              <a:rPr lang="nn-NO" dirty="0"/>
              <a:t>/, sjølv om me har eit godt norsk alternativ i </a:t>
            </a:r>
            <a:r>
              <a:rPr lang="nn-NO" i="1" dirty="0"/>
              <a:t>lagra</a:t>
            </a:r>
            <a:r>
              <a:rPr lang="nn-NO" dirty="0"/>
              <a:t>.</a:t>
            </a:r>
          </a:p>
          <a:p>
            <a:endParaRPr lang="nb-NO" i="1" dirty="0"/>
          </a:p>
          <a:p>
            <a:r>
              <a:rPr lang="nn-NO" sz="1800" b="0" i="0" dirty="0">
                <a:solidFill>
                  <a:srgbClr val="000000"/>
                </a:solidFill>
                <a:effectLst/>
              </a:rPr>
              <a:t>Den opphavlege teksten var skriven av Aud Søyland og var publisert på nynorsksenteret.no 22.09.2021 </a:t>
            </a:r>
            <a:endParaRPr lang="nb-NO" dirty="0"/>
          </a:p>
        </p:txBody>
      </p:sp>
    </p:spTree>
    <p:extLst>
      <p:ext uri="{BB962C8B-B14F-4D97-AF65-F5344CB8AC3E}">
        <p14:creationId xmlns:p14="http://schemas.microsoft.com/office/powerpoint/2010/main" val="375485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bursdag, kake, innendørs, dekorert&#10;&#10;Automatisk generert beskrivelse">
            <a:extLst>
              <a:ext uri="{FF2B5EF4-FFF2-40B4-BE49-F238E27FC236}">
                <a16:creationId xmlns:a16="http://schemas.microsoft.com/office/drawing/2014/main" id="{984F0460-3A3D-D241-856D-1E69C89F5272}"/>
              </a:ext>
            </a:extLst>
          </p:cNvPr>
          <p:cNvPicPr>
            <a:picLocks noChangeAspect="1"/>
          </p:cNvPicPr>
          <p:nvPr/>
        </p:nvPicPr>
        <p:blipFill>
          <a:blip r:embed="rId2"/>
          <a:stretch>
            <a:fillRect/>
          </a:stretch>
        </p:blipFill>
        <p:spPr>
          <a:xfrm>
            <a:off x="0" y="0"/>
            <a:ext cx="12192000" cy="6858000"/>
          </a:xfrm>
          <a:prstGeom prst="rect">
            <a:avLst/>
          </a:prstGeom>
        </p:spPr>
      </p:pic>
      <p:sp>
        <p:nvSpPr>
          <p:cNvPr id="2" name="Rektangel 1">
            <a:extLst>
              <a:ext uri="{FF2B5EF4-FFF2-40B4-BE49-F238E27FC236}">
                <a16:creationId xmlns:a16="http://schemas.microsoft.com/office/drawing/2014/main" id="{D21C0644-240C-0E46-B04E-DAB676969905}"/>
              </a:ext>
            </a:extLst>
          </p:cNvPr>
          <p:cNvSpPr/>
          <p:nvPr/>
        </p:nvSpPr>
        <p:spPr>
          <a:xfrm>
            <a:off x="1944547" y="2747020"/>
            <a:ext cx="8773610" cy="369332"/>
          </a:xfrm>
          <a:prstGeom prst="rect">
            <a:avLst/>
          </a:prstGeom>
        </p:spPr>
        <p:txBody>
          <a:bodyPr wrap="square">
            <a:spAutoFit/>
          </a:bodyPr>
          <a:lstStyle/>
          <a:p>
            <a:r>
              <a:rPr lang="nn-NO" dirty="0"/>
              <a:t> </a:t>
            </a:r>
            <a:endParaRPr lang="nb-NO" dirty="0"/>
          </a:p>
        </p:txBody>
      </p:sp>
      <p:sp>
        <p:nvSpPr>
          <p:cNvPr id="3" name="Rektangel 2">
            <a:extLst>
              <a:ext uri="{FF2B5EF4-FFF2-40B4-BE49-F238E27FC236}">
                <a16:creationId xmlns:a16="http://schemas.microsoft.com/office/drawing/2014/main" id="{4AB53611-4D4C-7746-90CE-9AFBBA6BF5A6}"/>
              </a:ext>
            </a:extLst>
          </p:cNvPr>
          <p:cNvSpPr/>
          <p:nvPr/>
        </p:nvSpPr>
        <p:spPr>
          <a:xfrm>
            <a:off x="2797213" y="1997839"/>
            <a:ext cx="6096000" cy="2492990"/>
          </a:xfrm>
          <a:prstGeom prst="rect">
            <a:avLst/>
          </a:prstGeom>
          <a:ln w="76200">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anchor="t">
            <a:spAutoFit/>
          </a:bodyPr>
          <a:lstStyle/>
          <a:p>
            <a:r>
              <a:rPr lang="nn-NO" dirty="0"/>
              <a:t> </a:t>
            </a:r>
            <a:r>
              <a:rPr lang="nn-NO" sz="3600" b="1" dirty="0"/>
              <a:t>Å leike med språket</a:t>
            </a:r>
            <a:endParaRPr lang="nb-NO" sz="3600" dirty="0"/>
          </a:p>
          <a:p>
            <a:r>
              <a:rPr lang="nn-NO" sz="2400" dirty="0"/>
              <a:t>Jobb saman to og to, og finn på nye ord. Ta gjerne utgangspunkt i skulesituasjonar, leksearbeid, fritidsaktivitetar, sosiale medium, speling og medievanar. Fyll orda inn i skjemaet de får utdelt av lærar. </a:t>
            </a:r>
          </a:p>
        </p:txBody>
      </p:sp>
    </p:spTree>
    <p:extLst>
      <p:ext uri="{BB962C8B-B14F-4D97-AF65-F5344CB8AC3E}">
        <p14:creationId xmlns:p14="http://schemas.microsoft.com/office/powerpoint/2010/main" val="23567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bursdag, kake, innendørs, dekorert&#10;&#10;Automatisk generert beskrivelse">
            <a:extLst>
              <a:ext uri="{FF2B5EF4-FFF2-40B4-BE49-F238E27FC236}">
                <a16:creationId xmlns:a16="http://schemas.microsoft.com/office/drawing/2014/main" id="{984F0460-3A3D-D241-856D-1E69C89F5272}"/>
              </a:ext>
            </a:extLst>
          </p:cNvPr>
          <p:cNvPicPr>
            <a:picLocks noChangeAspect="1"/>
          </p:cNvPicPr>
          <p:nvPr/>
        </p:nvPicPr>
        <p:blipFill>
          <a:blip r:embed="rId2"/>
          <a:stretch>
            <a:fillRect/>
          </a:stretch>
        </p:blipFill>
        <p:spPr>
          <a:xfrm>
            <a:off x="0" y="0"/>
            <a:ext cx="12192000" cy="6858000"/>
          </a:xfrm>
          <a:prstGeom prst="rect">
            <a:avLst/>
          </a:prstGeom>
        </p:spPr>
      </p:pic>
      <p:sp>
        <p:nvSpPr>
          <p:cNvPr id="2" name="Rektangel 1">
            <a:extLst>
              <a:ext uri="{FF2B5EF4-FFF2-40B4-BE49-F238E27FC236}">
                <a16:creationId xmlns:a16="http://schemas.microsoft.com/office/drawing/2014/main" id="{D21C0644-240C-0E46-B04E-DAB676969905}"/>
              </a:ext>
            </a:extLst>
          </p:cNvPr>
          <p:cNvSpPr/>
          <p:nvPr/>
        </p:nvSpPr>
        <p:spPr>
          <a:xfrm>
            <a:off x="1944547" y="2747020"/>
            <a:ext cx="8773610" cy="369332"/>
          </a:xfrm>
          <a:prstGeom prst="rect">
            <a:avLst/>
          </a:prstGeom>
        </p:spPr>
        <p:txBody>
          <a:bodyPr wrap="square">
            <a:spAutoFit/>
          </a:bodyPr>
          <a:lstStyle/>
          <a:p>
            <a:r>
              <a:rPr lang="nn-NO" dirty="0"/>
              <a:t> </a:t>
            </a:r>
            <a:endParaRPr lang="nb-NO" dirty="0"/>
          </a:p>
        </p:txBody>
      </p:sp>
      <p:sp>
        <p:nvSpPr>
          <p:cNvPr id="3" name="Rektangel 2">
            <a:extLst>
              <a:ext uri="{FF2B5EF4-FFF2-40B4-BE49-F238E27FC236}">
                <a16:creationId xmlns:a16="http://schemas.microsoft.com/office/drawing/2014/main" id="{4AB53611-4D4C-7746-90CE-9AFBBA6BF5A6}"/>
              </a:ext>
            </a:extLst>
          </p:cNvPr>
          <p:cNvSpPr/>
          <p:nvPr/>
        </p:nvSpPr>
        <p:spPr>
          <a:xfrm>
            <a:off x="2797213" y="1997839"/>
            <a:ext cx="6096000" cy="1938992"/>
          </a:xfrm>
          <a:prstGeom prst="rect">
            <a:avLst/>
          </a:prstGeom>
          <a:ln w="76200">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lvl="0"/>
            <a:r>
              <a:rPr lang="nn-NO" dirty="0"/>
              <a:t> </a:t>
            </a:r>
            <a:r>
              <a:rPr lang="nn-NO" sz="2400" dirty="0"/>
              <a:t>Bruk den </a:t>
            </a:r>
            <a:r>
              <a:rPr lang="nn-NO" sz="2400" u="sng" dirty="0">
                <a:hlinkClick r:id="rId3"/>
              </a:rPr>
              <a:t>nye digitale ordboka</a:t>
            </a:r>
            <a:r>
              <a:rPr lang="nn-NO" sz="2400" dirty="0">
                <a:hlinkClick r:id="rId3"/>
              </a:rPr>
              <a:t> </a:t>
            </a:r>
            <a:r>
              <a:rPr lang="nn-NO" sz="2400" dirty="0"/>
              <a:t>aktivt når de fyller inn skjemaet. Presenter deretter orda for resten av klassa. Om de vil, kan de etter presentasjonsrunda kåre det beste nyordet i klassa. </a:t>
            </a:r>
            <a:endParaRPr lang="nb-NO" sz="2400" dirty="0"/>
          </a:p>
        </p:txBody>
      </p:sp>
    </p:spTree>
    <p:extLst>
      <p:ext uri="{BB962C8B-B14F-4D97-AF65-F5344CB8AC3E}">
        <p14:creationId xmlns:p14="http://schemas.microsoft.com/office/powerpoint/2010/main" val="3833860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bursdag, kake, innendørs, dekorert&#10;&#10;Automatisk generert beskrivelse">
            <a:extLst>
              <a:ext uri="{FF2B5EF4-FFF2-40B4-BE49-F238E27FC236}">
                <a16:creationId xmlns:a16="http://schemas.microsoft.com/office/drawing/2014/main" id="{984F0460-3A3D-D241-856D-1E69C89F5272}"/>
              </a:ext>
            </a:extLst>
          </p:cNvPr>
          <p:cNvPicPr>
            <a:picLocks noChangeAspect="1"/>
          </p:cNvPicPr>
          <p:nvPr/>
        </p:nvPicPr>
        <p:blipFill>
          <a:blip r:embed="rId2"/>
          <a:stretch>
            <a:fillRect/>
          </a:stretch>
        </p:blipFill>
        <p:spPr>
          <a:xfrm>
            <a:off x="0" y="0"/>
            <a:ext cx="12192000" cy="6858000"/>
          </a:xfrm>
          <a:prstGeom prst="rect">
            <a:avLst/>
          </a:prstGeom>
        </p:spPr>
      </p:pic>
      <p:sp>
        <p:nvSpPr>
          <p:cNvPr id="2" name="Rektangel 1">
            <a:extLst>
              <a:ext uri="{FF2B5EF4-FFF2-40B4-BE49-F238E27FC236}">
                <a16:creationId xmlns:a16="http://schemas.microsoft.com/office/drawing/2014/main" id="{D21C0644-240C-0E46-B04E-DAB676969905}"/>
              </a:ext>
            </a:extLst>
          </p:cNvPr>
          <p:cNvSpPr/>
          <p:nvPr/>
        </p:nvSpPr>
        <p:spPr>
          <a:xfrm>
            <a:off x="1944547" y="2747020"/>
            <a:ext cx="8773610" cy="369332"/>
          </a:xfrm>
          <a:prstGeom prst="rect">
            <a:avLst/>
          </a:prstGeom>
        </p:spPr>
        <p:txBody>
          <a:bodyPr wrap="square">
            <a:spAutoFit/>
          </a:bodyPr>
          <a:lstStyle/>
          <a:p>
            <a:r>
              <a:rPr lang="nn-NO" dirty="0"/>
              <a:t> </a:t>
            </a:r>
            <a:endParaRPr lang="nb-NO" dirty="0"/>
          </a:p>
        </p:txBody>
      </p:sp>
      <p:sp>
        <p:nvSpPr>
          <p:cNvPr id="3" name="Rektangel 2">
            <a:extLst>
              <a:ext uri="{FF2B5EF4-FFF2-40B4-BE49-F238E27FC236}">
                <a16:creationId xmlns:a16="http://schemas.microsoft.com/office/drawing/2014/main" id="{4AB53611-4D4C-7746-90CE-9AFBBA6BF5A6}"/>
              </a:ext>
            </a:extLst>
          </p:cNvPr>
          <p:cNvSpPr/>
          <p:nvPr/>
        </p:nvSpPr>
        <p:spPr>
          <a:xfrm>
            <a:off x="2797213" y="1997839"/>
            <a:ext cx="6096000" cy="2954655"/>
          </a:xfrm>
          <a:prstGeom prst="rect">
            <a:avLst/>
          </a:prstGeom>
          <a:ln w="76200">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anchor="t">
            <a:spAutoFit/>
          </a:bodyPr>
          <a:lstStyle/>
          <a:p>
            <a:pPr lvl="0"/>
            <a:r>
              <a:rPr lang="nn-NO" sz="2400" b="1" dirty="0"/>
              <a:t>Forslag til kva som bør med når de presenterer orda munnleg for kvarandre:</a:t>
            </a:r>
          </a:p>
          <a:p>
            <a:pPr marL="285750" lvl="0" indent="-285750">
              <a:buFontTx/>
              <a:buChar char="-"/>
            </a:pPr>
            <a:r>
              <a:rPr lang="nn-NO" dirty="0"/>
              <a:t>de forklarar korleis ordet er bygd opp, ved hjelp av grammatiske omgrep (de viser til dømes til ordklasser, samansetting, bruk av affiks, bøying, osb.)</a:t>
            </a:r>
          </a:p>
          <a:p>
            <a:pPr marL="285750" lvl="0" indent="-285750">
              <a:buFontTx/>
              <a:buChar char="-"/>
            </a:pPr>
            <a:r>
              <a:rPr lang="nn-NO" dirty="0"/>
              <a:t>de forklarar kvifor det er eit nyttig ord å bruke</a:t>
            </a:r>
            <a:endParaRPr lang="nb-NO" dirty="0"/>
          </a:p>
          <a:p>
            <a:pPr marL="285750" lvl="0" indent="-285750">
              <a:buFontTx/>
              <a:buChar char="-"/>
            </a:pPr>
            <a:r>
              <a:rPr lang="nn-NO" dirty="0"/>
              <a:t>de kjem med forslag til korleis ordet vert bøygd</a:t>
            </a:r>
            <a:endParaRPr lang="nb-NO" dirty="0"/>
          </a:p>
          <a:p>
            <a:pPr lvl="0"/>
            <a:endParaRPr lang="nb-NO" sz="2400" dirty="0"/>
          </a:p>
        </p:txBody>
      </p:sp>
    </p:spTree>
    <p:extLst>
      <p:ext uri="{BB962C8B-B14F-4D97-AF65-F5344CB8AC3E}">
        <p14:creationId xmlns:p14="http://schemas.microsoft.com/office/powerpoint/2010/main" val="147197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bursdag, kake, innendørs, dekorert&#10;&#10;Automatisk generert beskrivelse">
            <a:extLst>
              <a:ext uri="{FF2B5EF4-FFF2-40B4-BE49-F238E27FC236}">
                <a16:creationId xmlns:a16="http://schemas.microsoft.com/office/drawing/2014/main" id="{984F0460-3A3D-D241-856D-1E69C89F5272}"/>
              </a:ext>
            </a:extLst>
          </p:cNvPr>
          <p:cNvPicPr>
            <a:picLocks noChangeAspect="1"/>
          </p:cNvPicPr>
          <p:nvPr/>
        </p:nvPicPr>
        <p:blipFill>
          <a:blip r:embed="rId2"/>
          <a:stretch>
            <a:fillRect/>
          </a:stretch>
        </p:blipFill>
        <p:spPr>
          <a:xfrm>
            <a:off x="0" y="0"/>
            <a:ext cx="12192000" cy="6858000"/>
          </a:xfrm>
          <a:prstGeom prst="rect">
            <a:avLst/>
          </a:prstGeom>
        </p:spPr>
      </p:pic>
      <p:sp>
        <p:nvSpPr>
          <p:cNvPr id="2" name="Rektangel 1">
            <a:extLst>
              <a:ext uri="{FF2B5EF4-FFF2-40B4-BE49-F238E27FC236}">
                <a16:creationId xmlns:a16="http://schemas.microsoft.com/office/drawing/2014/main" id="{D21C0644-240C-0E46-B04E-DAB676969905}"/>
              </a:ext>
            </a:extLst>
          </p:cNvPr>
          <p:cNvSpPr/>
          <p:nvPr/>
        </p:nvSpPr>
        <p:spPr>
          <a:xfrm>
            <a:off x="1944547" y="2747020"/>
            <a:ext cx="8773610" cy="369332"/>
          </a:xfrm>
          <a:prstGeom prst="rect">
            <a:avLst/>
          </a:prstGeom>
        </p:spPr>
        <p:txBody>
          <a:bodyPr wrap="square">
            <a:spAutoFit/>
          </a:bodyPr>
          <a:lstStyle/>
          <a:p>
            <a:r>
              <a:rPr lang="nn-NO" dirty="0"/>
              <a:t> </a:t>
            </a:r>
            <a:endParaRPr lang="nb-NO" dirty="0"/>
          </a:p>
        </p:txBody>
      </p:sp>
      <p:sp>
        <p:nvSpPr>
          <p:cNvPr id="3" name="Rektangel 2">
            <a:extLst>
              <a:ext uri="{FF2B5EF4-FFF2-40B4-BE49-F238E27FC236}">
                <a16:creationId xmlns:a16="http://schemas.microsoft.com/office/drawing/2014/main" id="{4AB53611-4D4C-7746-90CE-9AFBBA6BF5A6}"/>
              </a:ext>
            </a:extLst>
          </p:cNvPr>
          <p:cNvSpPr/>
          <p:nvPr/>
        </p:nvSpPr>
        <p:spPr>
          <a:xfrm>
            <a:off x="2797213" y="1997839"/>
            <a:ext cx="6096000" cy="1785104"/>
          </a:xfrm>
          <a:prstGeom prst="rect">
            <a:avLst/>
          </a:prstGeom>
          <a:ln w="76200">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r>
              <a:rPr lang="nn-NO" sz="2800" b="1" dirty="0"/>
              <a:t>Forslag til vurderingskriterium for kåring av klassa sitt beste nyord:</a:t>
            </a:r>
            <a:endParaRPr lang="nb-NO" sz="2800" dirty="0"/>
          </a:p>
          <a:p>
            <a:pPr lvl="0"/>
            <a:r>
              <a:rPr lang="nn-NO" dirty="0"/>
              <a:t>- ordet har eit tydingsinnhald som er nytt og som er lett å skjøne</a:t>
            </a:r>
            <a:endParaRPr lang="nb-NO" dirty="0"/>
          </a:p>
          <a:p>
            <a:pPr lvl="0"/>
            <a:r>
              <a:rPr lang="nn-NO" dirty="0"/>
              <a:t>- det er aktuelt for fleire i klassa å bruke ordet</a:t>
            </a:r>
            <a:endParaRPr lang="nb-NO" dirty="0"/>
          </a:p>
        </p:txBody>
      </p:sp>
    </p:spTree>
    <p:extLst>
      <p:ext uri="{BB962C8B-B14F-4D97-AF65-F5344CB8AC3E}">
        <p14:creationId xmlns:p14="http://schemas.microsoft.com/office/powerpoint/2010/main" val="304445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bursdag, kake, innendørs, dekorert&#10;&#10;Automatisk generert beskrivelse">
            <a:extLst>
              <a:ext uri="{FF2B5EF4-FFF2-40B4-BE49-F238E27FC236}">
                <a16:creationId xmlns:a16="http://schemas.microsoft.com/office/drawing/2014/main" id="{984F0460-3A3D-D241-856D-1E69C89F5272}"/>
              </a:ext>
            </a:extLst>
          </p:cNvPr>
          <p:cNvPicPr>
            <a:picLocks noChangeAspect="1"/>
          </p:cNvPicPr>
          <p:nvPr/>
        </p:nvPicPr>
        <p:blipFill>
          <a:blip r:embed="rId2"/>
          <a:stretch>
            <a:fillRect/>
          </a:stretch>
        </p:blipFill>
        <p:spPr>
          <a:xfrm>
            <a:off x="0" y="0"/>
            <a:ext cx="12192000" cy="6858000"/>
          </a:xfrm>
          <a:prstGeom prst="rect">
            <a:avLst/>
          </a:prstGeom>
        </p:spPr>
      </p:pic>
      <p:sp>
        <p:nvSpPr>
          <p:cNvPr id="2" name="Rektangel 1">
            <a:extLst>
              <a:ext uri="{FF2B5EF4-FFF2-40B4-BE49-F238E27FC236}">
                <a16:creationId xmlns:a16="http://schemas.microsoft.com/office/drawing/2014/main" id="{D21C0644-240C-0E46-B04E-DAB676969905}"/>
              </a:ext>
            </a:extLst>
          </p:cNvPr>
          <p:cNvSpPr/>
          <p:nvPr/>
        </p:nvSpPr>
        <p:spPr>
          <a:xfrm>
            <a:off x="1944547" y="2747020"/>
            <a:ext cx="8773610" cy="369332"/>
          </a:xfrm>
          <a:prstGeom prst="rect">
            <a:avLst/>
          </a:prstGeom>
        </p:spPr>
        <p:txBody>
          <a:bodyPr wrap="square">
            <a:spAutoFit/>
          </a:bodyPr>
          <a:lstStyle/>
          <a:p>
            <a:r>
              <a:rPr lang="nn-NO" dirty="0"/>
              <a:t> </a:t>
            </a:r>
            <a:endParaRPr lang="nb-NO" dirty="0"/>
          </a:p>
        </p:txBody>
      </p:sp>
      <p:sp>
        <p:nvSpPr>
          <p:cNvPr id="3" name="Rektangel 2">
            <a:extLst>
              <a:ext uri="{FF2B5EF4-FFF2-40B4-BE49-F238E27FC236}">
                <a16:creationId xmlns:a16="http://schemas.microsoft.com/office/drawing/2014/main" id="{4AB53611-4D4C-7746-90CE-9AFBBA6BF5A6}"/>
              </a:ext>
            </a:extLst>
          </p:cNvPr>
          <p:cNvSpPr/>
          <p:nvPr/>
        </p:nvSpPr>
        <p:spPr>
          <a:xfrm>
            <a:off x="2866661" y="2736502"/>
            <a:ext cx="6096000" cy="1384995"/>
          </a:xfrm>
          <a:prstGeom prst="rect">
            <a:avLst/>
          </a:prstGeom>
          <a:ln w="76200">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r>
              <a:rPr lang="nn-NO" sz="2800" dirty="0"/>
              <a:t>Dekorer klasserommet med dei nye orda. Kanskje dei andre elevane på trinnet treng ei forklaring?</a:t>
            </a:r>
            <a:endParaRPr lang="nb-NO" sz="2800" dirty="0"/>
          </a:p>
        </p:txBody>
      </p:sp>
    </p:spTree>
    <p:extLst>
      <p:ext uri="{BB962C8B-B14F-4D97-AF65-F5344CB8AC3E}">
        <p14:creationId xmlns:p14="http://schemas.microsoft.com/office/powerpoint/2010/main" val="377612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bursdag, kake, innendørs, dekorert&#10;&#10;Automatisk generert beskrivelse">
            <a:extLst>
              <a:ext uri="{FF2B5EF4-FFF2-40B4-BE49-F238E27FC236}">
                <a16:creationId xmlns:a16="http://schemas.microsoft.com/office/drawing/2014/main" id="{984F0460-3A3D-D241-856D-1E69C89F5272}"/>
              </a:ext>
            </a:extLst>
          </p:cNvPr>
          <p:cNvPicPr>
            <a:picLocks noChangeAspect="1"/>
          </p:cNvPicPr>
          <p:nvPr/>
        </p:nvPicPr>
        <p:blipFill>
          <a:blip r:embed="rId2"/>
          <a:stretch>
            <a:fillRect/>
          </a:stretch>
        </p:blipFill>
        <p:spPr>
          <a:xfrm>
            <a:off x="-1" y="0"/>
            <a:ext cx="12192001" cy="6857999"/>
          </a:xfrm>
          <a:prstGeom prst="rect">
            <a:avLst/>
          </a:prstGeom>
        </p:spPr>
      </p:pic>
      <p:sp>
        <p:nvSpPr>
          <p:cNvPr id="2" name="Rektangel 1">
            <a:extLst>
              <a:ext uri="{FF2B5EF4-FFF2-40B4-BE49-F238E27FC236}">
                <a16:creationId xmlns:a16="http://schemas.microsoft.com/office/drawing/2014/main" id="{D21C0644-240C-0E46-B04E-DAB676969905}"/>
              </a:ext>
            </a:extLst>
          </p:cNvPr>
          <p:cNvSpPr/>
          <p:nvPr/>
        </p:nvSpPr>
        <p:spPr>
          <a:xfrm>
            <a:off x="1944547" y="2747020"/>
            <a:ext cx="8773610" cy="369332"/>
          </a:xfrm>
          <a:prstGeom prst="rect">
            <a:avLst/>
          </a:prstGeom>
        </p:spPr>
        <p:txBody>
          <a:bodyPr wrap="square">
            <a:spAutoFit/>
          </a:bodyPr>
          <a:lstStyle/>
          <a:p>
            <a:r>
              <a:rPr lang="nn-NO" dirty="0"/>
              <a:t> </a:t>
            </a:r>
            <a:endParaRPr lang="nb-NO" dirty="0"/>
          </a:p>
        </p:txBody>
      </p:sp>
      <p:sp>
        <p:nvSpPr>
          <p:cNvPr id="3" name="Rektangel 2">
            <a:extLst>
              <a:ext uri="{FF2B5EF4-FFF2-40B4-BE49-F238E27FC236}">
                <a16:creationId xmlns:a16="http://schemas.microsoft.com/office/drawing/2014/main" id="{4AB53611-4D4C-7746-90CE-9AFBBA6BF5A6}"/>
              </a:ext>
            </a:extLst>
          </p:cNvPr>
          <p:cNvSpPr/>
          <p:nvPr/>
        </p:nvSpPr>
        <p:spPr>
          <a:xfrm>
            <a:off x="3048000" y="2136339"/>
            <a:ext cx="6096000" cy="2308324"/>
          </a:xfrm>
          <a:prstGeom prst="rect">
            <a:avLst/>
          </a:prstGeom>
          <a:ln w="76200">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r>
              <a:rPr lang="nn-NO" sz="2400" dirty="0"/>
              <a:t>Er det ikkje rart å tenkje på at språket vårt er i stadig endring? At nye ord kjem til, og at andre ord forsvinn? Det kan vere lett å tenkje at språk er noko endeleg – eit system av lydar og ord som er uforanderlege, men slik er det ikkje. </a:t>
            </a:r>
            <a:endParaRPr lang="nb-NO" sz="2400" dirty="0"/>
          </a:p>
        </p:txBody>
      </p:sp>
    </p:spTree>
    <p:extLst>
      <p:ext uri="{BB962C8B-B14F-4D97-AF65-F5344CB8AC3E}">
        <p14:creationId xmlns:p14="http://schemas.microsoft.com/office/powerpoint/2010/main" val="199821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bursdag, kake, innendørs, dekorert&#10;&#10;Automatisk generert beskrivelse">
            <a:extLst>
              <a:ext uri="{FF2B5EF4-FFF2-40B4-BE49-F238E27FC236}">
                <a16:creationId xmlns:a16="http://schemas.microsoft.com/office/drawing/2014/main" id="{984F0460-3A3D-D241-856D-1E69C89F5272}"/>
              </a:ext>
            </a:extLst>
          </p:cNvPr>
          <p:cNvPicPr>
            <a:picLocks noChangeAspect="1"/>
          </p:cNvPicPr>
          <p:nvPr/>
        </p:nvPicPr>
        <p:blipFill>
          <a:blip r:embed="rId2"/>
          <a:stretch>
            <a:fillRect/>
          </a:stretch>
        </p:blipFill>
        <p:spPr>
          <a:xfrm>
            <a:off x="-1" y="0"/>
            <a:ext cx="12192001" cy="6857999"/>
          </a:xfrm>
          <a:prstGeom prst="rect">
            <a:avLst/>
          </a:prstGeom>
        </p:spPr>
      </p:pic>
      <p:sp>
        <p:nvSpPr>
          <p:cNvPr id="2" name="Rektangel 1">
            <a:extLst>
              <a:ext uri="{FF2B5EF4-FFF2-40B4-BE49-F238E27FC236}">
                <a16:creationId xmlns:a16="http://schemas.microsoft.com/office/drawing/2014/main" id="{D21C0644-240C-0E46-B04E-DAB676969905}"/>
              </a:ext>
            </a:extLst>
          </p:cNvPr>
          <p:cNvSpPr/>
          <p:nvPr/>
        </p:nvSpPr>
        <p:spPr>
          <a:xfrm>
            <a:off x="1944547" y="2747020"/>
            <a:ext cx="8773610" cy="369332"/>
          </a:xfrm>
          <a:prstGeom prst="rect">
            <a:avLst/>
          </a:prstGeom>
        </p:spPr>
        <p:txBody>
          <a:bodyPr wrap="square">
            <a:spAutoFit/>
          </a:bodyPr>
          <a:lstStyle/>
          <a:p>
            <a:r>
              <a:rPr lang="nn-NO" dirty="0"/>
              <a:t> </a:t>
            </a:r>
            <a:endParaRPr lang="nb-NO" dirty="0"/>
          </a:p>
        </p:txBody>
      </p:sp>
      <p:sp>
        <p:nvSpPr>
          <p:cNvPr id="3" name="Rektangel 2">
            <a:extLst>
              <a:ext uri="{FF2B5EF4-FFF2-40B4-BE49-F238E27FC236}">
                <a16:creationId xmlns:a16="http://schemas.microsoft.com/office/drawing/2014/main" id="{4AB53611-4D4C-7746-90CE-9AFBBA6BF5A6}"/>
              </a:ext>
            </a:extLst>
          </p:cNvPr>
          <p:cNvSpPr/>
          <p:nvPr/>
        </p:nvSpPr>
        <p:spPr>
          <a:xfrm>
            <a:off x="3152172" y="2828835"/>
            <a:ext cx="6096000" cy="1569660"/>
          </a:xfrm>
          <a:prstGeom prst="rect">
            <a:avLst/>
          </a:prstGeom>
          <a:ln w="76200">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anchor="t">
            <a:spAutoFit/>
          </a:bodyPr>
          <a:lstStyle/>
          <a:p>
            <a:r>
              <a:rPr lang="nn-NO" sz="2400" dirty="0"/>
              <a:t>I dette undervisingsopplegget skal du utforske nokre av dei nye orda i språket vårt og få ei betre forståing for språket i endring.</a:t>
            </a:r>
            <a:endParaRPr lang="nb-NO" sz="2400" dirty="0"/>
          </a:p>
        </p:txBody>
      </p:sp>
    </p:spTree>
    <p:extLst>
      <p:ext uri="{BB962C8B-B14F-4D97-AF65-F5344CB8AC3E}">
        <p14:creationId xmlns:p14="http://schemas.microsoft.com/office/powerpoint/2010/main" val="278142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Rektangel 2">
            <a:extLst>
              <a:ext uri="{FF2B5EF4-FFF2-40B4-BE49-F238E27FC236}">
                <a16:creationId xmlns:a16="http://schemas.microsoft.com/office/drawing/2014/main" id="{4AB53611-4D4C-7746-90CE-9AFBBA6BF5A6}"/>
              </a:ext>
            </a:extLst>
          </p:cNvPr>
          <p:cNvSpPr/>
          <p:nvPr/>
        </p:nvSpPr>
        <p:spPr>
          <a:xfrm>
            <a:off x="218327" y="1098889"/>
            <a:ext cx="5876149" cy="4984576"/>
          </a:xfrm>
          <a:prstGeom prst="rect">
            <a:avLst/>
          </a:prstGeom>
          <a:ln w="76200">
            <a:solidFill>
              <a:schemeClr val="bg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92500" lnSpcReduction="20000"/>
          </a:bodyPr>
          <a:lstStyle/>
          <a:p>
            <a:pPr fontAlgn="base">
              <a:lnSpc>
                <a:spcPct val="110000"/>
              </a:lnSpc>
              <a:spcAft>
                <a:spcPts val="600"/>
              </a:spcAft>
              <a:buClr>
                <a:schemeClr val="accent5"/>
              </a:buClr>
            </a:pPr>
            <a:r>
              <a:rPr lang="nn-NO" sz="3200" u="sng" dirty="0">
                <a:solidFill>
                  <a:schemeClr val="tx1"/>
                </a:solidFill>
                <a:hlinkClick r:id="rId2"/>
              </a:rPr>
              <a:t>Språkrådet skriv</a:t>
            </a:r>
            <a:r>
              <a:rPr lang="nn-NO" sz="3200" dirty="0">
                <a:solidFill>
                  <a:schemeClr val="tx1"/>
                </a:solidFill>
              </a:rPr>
              <a:t> «Det er vi som språkbrukarar som lagar nyord. Ungdom lagar nyord i sjargongspråket sitt, journalistar lagar nyord som skal fengje, fagfolk må lage nyord for ny teknologi og nye oppdagingar osb. Om nyorda slår rot i språket, er avhengig av om vi som språkbrukarar tek dei i bruk.» </a:t>
            </a:r>
          </a:p>
        </p:txBody>
      </p:sp>
      <p:pic>
        <p:nvPicPr>
          <p:cNvPr id="4" name="Bilde 3" descr="Et bilde som inneholder bursdag, kake, innendørs, dekorert&#10;&#10;Automatisk generert beskrivelse">
            <a:extLst>
              <a:ext uri="{FF2B5EF4-FFF2-40B4-BE49-F238E27FC236}">
                <a16:creationId xmlns:a16="http://schemas.microsoft.com/office/drawing/2014/main" id="{984F0460-3A3D-D241-856D-1E69C89F5272}"/>
              </a:ext>
            </a:extLst>
          </p:cNvPr>
          <p:cNvPicPr>
            <a:picLocks noChangeAspect="1"/>
          </p:cNvPicPr>
          <p:nvPr/>
        </p:nvPicPr>
        <p:blipFill rotWithShape="1">
          <a:blip r:embed="rId3"/>
          <a:srcRect l="19698" r="14128" b="-1"/>
          <a:stretch/>
        </p:blipFill>
        <p:spPr>
          <a:xfrm>
            <a:off x="5879198" y="490264"/>
            <a:ext cx="6312802" cy="6367736"/>
          </a:xfrm>
          <a:custGeom>
            <a:avLst/>
            <a:gdLst/>
            <a:ahLst/>
            <a:cxnLst/>
            <a:rect l="l" t="t" r="r" b="b"/>
            <a:pathLst>
              <a:path w="6312802" h="6367736">
                <a:moveTo>
                  <a:pt x="789715" y="708127"/>
                </a:moveTo>
                <a:cubicBezTo>
                  <a:pt x="845978" y="711650"/>
                  <a:pt x="901296" y="724302"/>
                  <a:pt x="953475" y="745602"/>
                </a:cubicBezTo>
                <a:cubicBezTo>
                  <a:pt x="1173612" y="834890"/>
                  <a:pt x="1309905" y="1073925"/>
                  <a:pt x="1278834" y="1315681"/>
                </a:cubicBezTo>
                <a:cubicBezTo>
                  <a:pt x="1233750" y="1669869"/>
                  <a:pt x="880524" y="1881517"/>
                  <a:pt x="560369" y="1747304"/>
                </a:cubicBezTo>
                <a:cubicBezTo>
                  <a:pt x="338151" y="1654256"/>
                  <a:pt x="204742" y="1408974"/>
                  <a:pt x="242538" y="1164574"/>
                </a:cubicBezTo>
                <a:cubicBezTo>
                  <a:pt x="286421" y="880774"/>
                  <a:pt x="529219" y="692590"/>
                  <a:pt x="789715" y="708127"/>
                </a:cubicBezTo>
                <a:close/>
                <a:moveTo>
                  <a:pt x="2877121" y="364348"/>
                </a:moveTo>
                <a:cubicBezTo>
                  <a:pt x="2901561" y="365790"/>
                  <a:pt x="2925601" y="371235"/>
                  <a:pt x="2948310" y="380363"/>
                </a:cubicBezTo>
                <a:cubicBezTo>
                  <a:pt x="3044405" y="419202"/>
                  <a:pt x="3103503" y="523063"/>
                  <a:pt x="3089970" y="628607"/>
                </a:cubicBezTo>
                <a:cubicBezTo>
                  <a:pt x="3070190" y="782758"/>
                  <a:pt x="2916600" y="874848"/>
                  <a:pt x="2777343" y="816472"/>
                </a:cubicBezTo>
                <a:cubicBezTo>
                  <a:pt x="2680608" y="775952"/>
                  <a:pt x="2622552" y="669287"/>
                  <a:pt x="2639048" y="562863"/>
                </a:cubicBezTo>
                <a:cubicBezTo>
                  <a:pt x="2658106" y="439382"/>
                  <a:pt x="2763810" y="357542"/>
                  <a:pt x="2877121" y="364348"/>
                </a:cubicBezTo>
                <a:close/>
                <a:moveTo>
                  <a:pt x="5725514" y="29060"/>
                </a:moveTo>
                <a:lnTo>
                  <a:pt x="5748657" y="29701"/>
                </a:lnTo>
                <a:cubicBezTo>
                  <a:pt x="5935681" y="36387"/>
                  <a:pt x="6081789" y="65616"/>
                  <a:pt x="6194082" y="113315"/>
                </a:cubicBezTo>
                <a:lnTo>
                  <a:pt x="6312802" y="183322"/>
                </a:lnTo>
                <a:lnTo>
                  <a:pt x="6312802" y="6367736"/>
                </a:lnTo>
                <a:lnTo>
                  <a:pt x="3171877" y="6367736"/>
                </a:lnTo>
                <a:lnTo>
                  <a:pt x="3171635" y="6367591"/>
                </a:lnTo>
                <a:lnTo>
                  <a:pt x="2683232" y="6367591"/>
                </a:lnTo>
                <a:lnTo>
                  <a:pt x="2683031" y="6367736"/>
                </a:lnTo>
                <a:lnTo>
                  <a:pt x="1006759" y="6367736"/>
                </a:lnTo>
                <a:lnTo>
                  <a:pt x="1017798" y="6253705"/>
                </a:lnTo>
                <a:cubicBezTo>
                  <a:pt x="1043303" y="6019815"/>
                  <a:pt x="1065826" y="5776617"/>
                  <a:pt x="897420" y="5565130"/>
                </a:cubicBezTo>
                <a:cubicBezTo>
                  <a:pt x="700507" y="5318087"/>
                  <a:pt x="491822" y="5428997"/>
                  <a:pt x="271526" y="5130943"/>
                </a:cubicBezTo>
                <a:cubicBezTo>
                  <a:pt x="108646" y="4910648"/>
                  <a:pt x="-26366" y="4708290"/>
                  <a:pt x="39940" y="4415201"/>
                </a:cubicBezTo>
                <a:cubicBezTo>
                  <a:pt x="128666" y="4023216"/>
                  <a:pt x="467878" y="3870268"/>
                  <a:pt x="464356" y="3587268"/>
                </a:cubicBezTo>
                <a:cubicBezTo>
                  <a:pt x="460351" y="3247094"/>
                  <a:pt x="43943" y="3178950"/>
                  <a:pt x="3183" y="2791128"/>
                </a:cubicBezTo>
                <a:cubicBezTo>
                  <a:pt x="-23403" y="2538162"/>
                  <a:pt x="118896" y="2235225"/>
                  <a:pt x="343758" y="2095087"/>
                </a:cubicBezTo>
                <a:cubicBezTo>
                  <a:pt x="758163" y="1836512"/>
                  <a:pt x="1225342" y="2272862"/>
                  <a:pt x="1543093" y="2013487"/>
                </a:cubicBezTo>
                <a:cubicBezTo>
                  <a:pt x="1732879" y="1858534"/>
                  <a:pt x="1763790" y="1542064"/>
                  <a:pt x="1726873" y="1342749"/>
                </a:cubicBezTo>
                <a:cubicBezTo>
                  <a:pt x="1656484" y="963255"/>
                  <a:pt x="1345299" y="901114"/>
                  <a:pt x="1356831" y="612032"/>
                </a:cubicBezTo>
                <a:cubicBezTo>
                  <a:pt x="1365319" y="397180"/>
                  <a:pt x="1547578" y="171600"/>
                  <a:pt x="1773239" y="121551"/>
                </a:cubicBezTo>
                <a:cubicBezTo>
                  <a:pt x="1804789" y="114503"/>
                  <a:pt x="1837013" y="110980"/>
                  <a:pt x="1869333" y="110980"/>
                </a:cubicBezTo>
                <a:cubicBezTo>
                  <a:pt x="2087466" y="110980"/>
                  <a:pt x="2259155" y="271137"/>
                  <a:pt x="2312167" y="320866"/>
                </a:cubicBezTo>
                <a:cubicBezTo>
                  <a:pt x="2563133" y="555255"/>
                  <a:pt x="2364538" y="842498"/>
                  <a:pt x="2568899" y="1194363"/>
                </a:cubicBezTo>
                <a:cubicBezTo>
                  <a:pt x="2600650" y="1246494"/>
                  <a:pt x="2637078" y="1295662"/>
                  <a:pt x="2677726" y="1341226"/>
                </a:cubicBezTo>
                <a:cubicBezTo>
                  <a:pt x="2757804" y="1432276"/>
                  <a:pt x="2906990" y="1416261"/>
                  <a:pt x="2964327" y="1310316"/>
                </a:cubicBezTo>
                <a:cubicBezTo>
                  <a:pt x="3059059" y="1135183"/>
                  <a:pt x="3149628" y="938831"/>
                  <a:pt x="3333248" y="887741"/>
                </a:cubicBezTo>
                <a:cubicBezTo>
                  <a:pt x="3690239" y="788365"/>
                  <a:pt x="3902767" y="1378543"/>
                  <a:pt x="4272730" y="1307994"/>
                </a:cubicBezTo>
                <a:cubicBezTo>
                  <a:pt x="4426320" y="1278686"/>
                  <a:pt x="4515368" y="1152802"/>
                  <a:pt x="4596327" y="996810"/>
                </a:cubicBezTo>
                <a:cubicBezTo>
                  <a:pt x="4618829" y="953326"/>
                  <a:pt x="4640770" y="907521"/>
                  <a:pt x="4663272" y="860676"/>
                </a:cubicBezTo>
                <a:cubicBezTo>
                  <a:pt x="4732781" y="613153"/>
                  <a:pt x="4835282" y="115946"/>
                  <a:pt x="5572324" y="40189"/>
                </a:cubicBezTo>
                <a:cubicBezTo>
                  <a:pt x="5622910" y="31543"/>
                  <a:pt x="5674208" y="27859"/>
                  <a:pt x="5725514" y="29060"/>
                </a:cubicBezTo>
                <a:close/>
                <a:moveTo>
                  <a:pt x="4169348" y="793"/>
                </a:moveTo>
                <a:cubicBezTo>
                  <a:pt x="4219966" y="3995"/>
                  <a:pt x="4269734" y="15368"/>
                  <a:pt x="4316693" y="34505"/>
                </a:cubicBezTo>
                <a:cubicBezTo>
                  <a:pt x="4514808" y="114584"/>
                  <a:pt x="4637488" y="329676"/>
                  <a:pt x="4609540" y="547569"/>
                </a:cubicBezTo>
                <a:cubicBezTo>
                  <a:pt x="4568620" y="865801"/>
                  <a:pt x="4251108" y="1055907"/>
                  <a:pt x="3962986" y="935790"/>
                </a:cubicBezTo>
                <a:cubicBezTo>
                  <a:pt x="3762790" y="852028"/>
                  <a:pt x="3642672" y="631491"/>
                  <a:pt x="3676946" y="411355"/>
                </a:cubicBezTo>
                <a:cubicBezTo>
                  <a:pt x="3716424" y="155985"/>
                  <a:pt x="3934959" y="-13061"/>
                  <a:pt x="4169348" y="793"/>
                </a:cubicBezTo>
                <a:close/>
              </a:path>
            </a:pathLst>
          </a:custGeom>
        </p:spPr>
      </p:pic>
      <p:sp>
        <p:nvSpPr>
          <p:cNvPr id="2" name="Rektangel 1">
            <a:extLst>
              <a:ext uri="{FF2B5EF4-FFF2-40B4-BE49-F238E27FC236}">
                <a16:creationId xmlns:a16="http://schemas.microsoft.com/office/drawing/2014/main" id="{D21C0644-240C-0E46-B04E-DAB676969905}"/>
              </a:ext>
            </a:extLst>
          </p:cNvPr>
          <p:cNvSpPr/>
          <p:nvPr/>
        </p:nvSpPr>
        <p:spPr>
          <a:xfrm>
            <a:off x="1944547" y="2747020"/>
            <a:ext cx="8773610" cy="369332"/>
          </a:xfrm>
          <a:prstGeom prst="rect">
            <a:avLst/>
          </a:prstGeom>
        </p:spPr>
        <p:txBody>
          <a:bodyPr wrap="square">
            <a:spAutoFit/>
          </a:bodyPr>
          <a:lstStyle/>
          <a:p>
            <a:pPr>
              <a:spcAft>
                <a:spcPts val="600"/>
              </a:spcAft>
            </a:pPr>
            <a:r>
              <a:rPr lang="nn-NO" dirty="0"/>
              <a:t> </a:t>
            </a:r>
            <a:endParaRPr lang="nb-NO"/>
          </a:p>
        </p:txBody>
      </p:sp>
      <p:sp>
        <p:nvSpPr>
          <p:cNvPr id="5" name="TekstSylinder 4">
            <a:extLst>
              <a:ext uri="{FF2B5EF4-FFF2-40B4-BE49-F238E27FC236}">
                <a16:creationId xmlns:a16="http://schemas.microsoft.com/office/drawing/2014/main" id="{12363242-9BA1-E041-A9D6-3983A8CEC5F9}"/>
              </a:ext>
            </a:extLst>
          </p:cNvPr>
          <p:cNvSpPr txBox="1"/>
          <p:nvPr/>
        </p:nvSpPr>
        <p:spPr>
          <a:xfrm>
            <a:off x="220840" y="5560954"/>
            <a:ext cx="5152326" cy="523220"/>
          </a:xfrm>
          <a:prstGeom prst="rect">
            <a:avLst/>
          </a:prstGeom>
          <a:noFill/>
        </p:spPr>
        <p:txBody>
          <a:bodyPr wrap="square" rtlCol="0">
            <a:spAutoFit/>
          </a:bodyPr>
          <a:lstStyle/>
          <a:p>
            <a:r>
              <a:rPr lang="nn-NO" sz="1400" dirty="0"/>
              <a:t>Utklippet er henta frå språkradet.no: https://www.sprakradet.no/Spraka-vare/Norsk/Nyord/</a:t>
            </a:r>
          </a:p>
        </p:txBody>
      </p:sp>
    </p:spTree>
    <p:extLst>
      <p:ext uri="{BB962C8B-B14F-4D97-AF65-F5344CB8AC3E}">
        <p14:creationId xmlns:p14="http://schemas.microsoft.com/office/powerpoint/2010/main" val="44069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1F020-F243-CB40-9108-8E155671BA41}"/>
              </a:ext>
            </a:extLst>
          </p:cNvPr>
          <p:cNvSpPr>
            <a:spLocks noGrp="1"/>
          </p:cNvSpPr>
          <p:nvPr>
            <p:ph type="title"/>
          </p:nvPr>
        </p:nvSpPr>
        <p:spPr>
          <a:xfrm>
            <a:off x="609600" y="552782"/>
            <a:ext cx="4946247" cy="1310742"/>
          </a:xfrm>
        </p:spPr>
        <p:txBody>
          <a:bodyPr>
            <a:normAutofit fontScale="90000"/>
          </a:bodyPr>
          <a:lstStyle/>
          <a:p>
            <a:r>
              <a:rPr lang="nn-NO" sz="5400" dirty="0"/>
              <a:t>To og to saman</a:t>
            </a:r>
          </a:p>
        </p:txBody>
      </p:sp>
      <p:sp>
        <p:nvSpPr>
          <p:cNvPr id="9" name="Content Placeholder 8">
            <a:extLst>
              <a:ext uri="{FF2B5EF4-FFF2-40B4-BE49-F238E27FC236}">
                <a16:creationId xmlns:a16="http://schemas.microsoft.com/office/drawing/2014/main" id="{96615AA9-598A-42B3-BF55-EDE8CAAE75B5}"/>
              </a:ext>
            </a:extLst>
          </p:cNvPr>
          <p:cNvSpPr>
            <a:spLocks noGrp="1"/>
          </p:cNvSpPr>
          <p:nvPr>
            <p:ph idx="1"/>
          </p:nvPr>
        </p:nvSpPr>
        <p:spPr>
          <a:xfrm>
            <a:off x="621520" y="1963370"/>
            <a:ext cx="4594537" cy="3174788"/>
          </a:xfrm>
        </p:spPr>
        <p:txBody>
          <a:bodyPr anchor="t">
            <a:normAutofit lnSpcReduction="10000"/>
          </a:bodyPr>
          <a:lstStyle/>
          <a:p>
            <a:r>
              <a:rPr lang="nn-NO" dirty="0"/>
              <a:t>Tenk gjennom og diskuter kva slags ord du og venane dine brukar som ikkje foreldra dine brukar. Kva slags typar ord er det? Når vert dei brukte? Kjem du på nokon ord som du har begynt å bruke i løpet av dei siste to åra? Kva slags ord då?</a:t>
            </a:r>
          </a:p>
          <a:p>
            <a:r>
              <a:rPr lang="nn-NO" b="1" dirty="0"/>
              <a:t>I samla klasse:</a:t>
            </a:r>
            <a:r>
              <a:rPr lang="nn-NO" dirty="0"/>
              <a:t> Kva slags ord har de kome fram til? </a:t>
            </a:r>
          </a:p>
          <a:p>
            <a:endParaRPr lang="en-US" dirty="0"/>
          </a:p>
        </p:txBody>
      </p:sp>
      <p:pic>
        <p:nvPicPr>
          <p:cNvPr id="5" name="Plassholder for innhold 4" descr="Et bilde som inneholder person, stående, personer, folkemengde&#10;&#10;Automatisk generert beskrivelse">
            <a:extLst>
              <a:ext uri="{FF2B5EF4-FFF2-40B4-BE49-F238E27FC236}">
                <a16:creationId xmlns:a16="http://schemas.microsoft.com/office/drawing/2014/main" id="{22D02030-AF0E-4D4D-ADA0-CEB49A19BC9C}"/>
              </a:ext>
            </a:extLst>
          </p:cNvPr>
          <p:cNvPicPr>
            <a:picLocks noChangeAspect="1"/>
          </p:cNvPicPr>
          <p:nvPr/>
        </p:nvPicPr>
        <p:blipFill rotWithShape="1">
          <a:blip r:embed="rId2"/>
          <a:srcRect l="26787" r="7038" b="-1"/>
          <a:stretch/>
        </p:blipFill>
        <p:spPr>
          <a:xfrm>
            <a:off x="5879198" y="490264"/>
            <a:ext cx="6312802" cy="6367736"/>
          </a:xfrm>
          <a:custGeom>
            <a:avLst/>
            <a:gdLst/>
            <a:ahLst/>
            <a:cxnLst/>
            <a:rect l="l" t="t" r="r" b="b"/>
            <a:pathLst>
              <a:path w="6312802" h="6367736">
                <a:moveTo>
                  <a:pt x="789715" y="708127"/>
                </a:moveTo>
                <a:cubicBezTo>
                  <a:pt x="845978" y="711650"/>
                  <a:pt x="901296" y="724302"/>
                  <a:pt x="953475" y="745602"/>
                </a:cubicBezTo>
                <a:cubicBezTo>
                  <a:pt x="1173612" y="834890"/>
                  <a:pt x="1309905" y="1073925"/>
                  <a:pt x="1278834" y="1315681"/>
                </a:cubicBezTo>
                <a:cubicBezTo>
                  <a:pt x="1233750" y="1669869"/>
                  <a:pt x="880524" y="1881517"/>
                  <a:pt x="560369" y="1747304"/>
                </a:cubicBezTo>
                <a:cubicBezTo>
                  <a:pt x="338151" y="1654256"/>
                  <a:pt x="204742" y="1408974"/>
                  <a:pt x="242538" y="1164574"/>
                </a:cubicBezTo>
                <a:cubicBezTo>
                  <a:pt x="286421" y="880774"/>
                  <a:pt x="529219" y="692590"/>
                  <a:pt x="789715" y="708127"/>
                </a:cubicBezTo>
                <a:close/>
                <a:moveTo>
                  <a:pt x="2877121" y="364348"/>
                </a:moveTo>
                <a:cubicBezTo>
                  <a:pt x="2901561" y="365790"/>
                  <a:pt x="2925601" y="371235"/>
                  <a:pt x="2948310" y="380363"/>
                </a:cubicBezTo>
                <a:cubicBezTo>
                  <a:pt x="3044405" y="419202"/>
                  <a:pt x="3103503" y="523063"/>
                  <a:pt x="3089970" y="628607"/>
                </a:cubicBezTo>
                <a:cubicBezTo>
                  <a:pt x="3070190" y="782758"/>
                  <a:pt x="2916600" y="874848"/>
                  <a:pt x="2777343" y="816472"/>
                </a:cubicBezTo>
                <a:cubicBezTo>
                  <a:pt x="2680608" y="775952"/>
                  <a:pt x="2622552" y="669287"/>
                  <a:pt x="2639048" y="562863"/>
                </a:cubicBezTo>
                <a:cubicBezTo>
                  <a:pt x="2658106" y="439382"/>
                  <a:pt x="2763810" y="357542"/>
                  <a:pt x="2877121" y="364348"/>
                </a:cubicBezTo>
                <a:close/>
                <a:moveTo>
                  <a:pt x="5725514" y="29060"/>
                </a:moveTo>
                <a:lnTo>
                  <a:pt x="5748657" y="29701"/>
                </a:lnTo>
                <a:cubicBezTo>
                  <a:pt x="5935681" y="36387"/>
                  <a:pt x="6081789" y="65616"/>
                  <a:pt x="6194082" y="113315"/>
                </a:cubicBezTo>
                <a:lnTo>
                  <a:pt x="6312802" y="183322"/>
                </a:lnTo>
                <a:lnTo>
                  <a:pt x="6312802" y="6367736"/>
                </a:lnTo>
                <a:lnTo>
                  <a:pt x="3171877" y="6367736"/>
                </a:lnTo>
                <a:lnTo>
                  <a:pt x="3171635" y="6367591"/>
                </a:lnTo>
                <a:lnTo>
                  <a:pt x="2683232" y="6367591"/>
                </a:lnTo>
                <a:lnTo>
                  <a:pt x="2683031" y="6367736"/>
                </a:lnTo>
                <a:lnTo>
                  <a:pt x="1006759" y="6367736"/>
                </a:lnTo>
                <a:lnTo>
                  <a:pt x="1017798" y="6253705"/>
                </a:lnTo>
                <a:cubicBezTo>
                  <a:pt x="1043303" y="6019815"/>
                  <a:pt x="1065826" y="5776617"/>
                  <a:pt x="897420" y="5565130"/>
                </a:cubicBezTo>
                <a:cubicBezTo>
                  <a:pt x="700507" y="5318087"/>
                  <a:pt x="491822" y="5428997"/>
                  <a:pt x="271526" y="5130943"/>
                </a:cubicBezTo>
                <a:cubicBezTo>
                  <a:pt x="108646" y="4910648"/>
                  <a:pt x="-26366" y="4708290"/>
                  <a:pt x="39940" y="4415201"/>
                </a:cubicBezTo>
                <a:cubicBezTo>
                  <a:pt x="128666" y="4023216"/>
                  <a:pt x="467878" y="3870268"/>
                  <a:pt x="464356" y="3587268"/>
                </a:cubicBezTo>
                <a:cubicBezTo>
                  <a:pt x="460351" y="3247094"/>
                  <a:pt x="43943" y="3178950"/>
                  <a:pt x="3183" y="2791128"/>
                </a:cubicBezTo>
                <a:cubicBezTo>
                  <a:pt x="-23403" y="2538162"/>
                  <a:pt x="118896" y="2235225"/>
                  <a:pt x="343758" y="2095087"/>
                </a:cubicBezTo>
                <a:cubicBezTo>
                  <a:pt x="758163" y="1836512"/>
                  <a:pt x="1225342" y="2272862"/>
                  <a:pt x="1543093" y="2013487"/>
                </a:cubicBezTo>
                <a:cubicBezTo>
                  <a:pt x="1732879" y="1858534"/>
                  <a:pt x="1763790" y="1542064"/>
                  <a:pt x="1726873" y="1342749"/>
                </a:cubicBezTo>
                <a:cubicBezTo>
                  <a:pt x="1656484" y="963255"/>
                  <a:pt x="1345299" y="901114"/>
                  <a:pt x="1356831" y="612032"/>
                </a:cubicBezTo>
                <a:cubicBezTo>
                  <a:pt x="1365319" y="397180"/>
                  <a:pt x="1547578" y="171600"/>
                  <a:pt x="1773239" y="121551"/>
                </a:cubicBezTo>
                <a:cubicBezTo>
                  <a:pt x="1804789" y="114503"/>
                  <a:pt x="1837013" y="110980"/>
                  <a:pt x="1869333" y="110980"/>
                </a:cubicBezTo>
                <a:cubicBezTo>
                  <a:pt x="2087466" y="110980"/>
                  <a:pt x="2259155" y="271137"/>
                  <a:pt x="2312167" y="320866"/>
                </a:cubicBezTo>
                <a:cubicBezTo>
                  <a:pt x="2563133" y="555255"/>
                  <a:pt x="2364538" y="842498"/>
                  <a:pt x="2568899" y="1194363"/>
                </a:cubicBezTo>
                <a:cubicBezTo>
                  <a:pt x="2600650" y="1246494"/>
                  <a:pt x="2637078" y="1295662"/>
                  <a:pt x="2677726" y="1341226"/>
                </a:cubicBezTo>
                <a:cubicBezTo>
                  <a:pt x="2757804" y="1432276"/>
                  <a:pt x="2906990" y="1416261"/>
                  <a:pt x="2964327" y="1310316"/>
                </a:cubicBezTo>
                <a:cubicBezTo>
                  <a:pt x="3059059" y="1135183"/>
                  <a:pt x="3149628" y="938831"/>
                  <a:pt x="3333248" y="887741"/>
                </a:cubicBezTo>
                <a:cubicBezTo>
                  <a:pt x="3690239" y="788365"/>
                  <a:pt x="3902767" y="1378543"/>
                  <a:pt x="4272730" y="1307994"/>
                </a:cubicBezTo>
                <a:cubicBezTo>
                  <a:pt x="4426320" y="1278686"/>
                  <a:pt x="4515368" y="1152802"/>
                  <a:pt x="4596327" y="996810"/>
                </a:cubicBezTo>
                <a:cubicBezTo>
                  <a:pt x="4618829" y="953326"/>
                  <a:pt x="4640770" y="907521"/>
                  <a:pt x="4663272" y="860676"/>
                </a:cubicBezTo>
                <a:cubicBezTo>
                  <a:pt x="4732781" y="613153"/>
                  <a:pt x="4835282" y="115946"/>
                  <a:pt x="5572324" y="40189"/>
                </a:cubicBezTo>
                <a:cubicBezTo>
                  <a:pt x="5622910" y="31543"/>
                  <a:pt x="5674208" y="27859"/>
                  <a:pt x="5725514" y="29060"/>
                </a:cubicBezTo>
                <a:close/>
                <a:moveTo>
                  <a:pt x="4169348" y="793"/>
                </a:moveTo>
                <a:cubicBezTo>
                  <a:pt x="4219966" y="3995"/>
                  <a:pt x="4269734" y="15368"/>
                  <a:pt x="4316693" y="34505"/>
                </a:cubicBezTo>
                <a:cubicBezTo>
                  <a:pt x="4514808" y="114584"/>
                  <a:pt x="4637488" y="329676"/>
                  <a:pt x="4609540" y="547569"/>
                </a:cubicBezTo>
                <a:cubicBezTo>
                  <a:pt x="4568620" y="865801"/>
                  <a:pt x="4251108" y="1055907"/>
                  <a:pt x="3962986" y="935790"/>
                </a:cubicBezTo>
                <a:cubicBezTo>
                  <a:pt x="3762790" y="852028"/>
                  <a:pt x="3642672" y="631491"/>
                  <a:pt x="3676946" y="411355"/>
                </a:cubicBezTo>
                <a:cubicBezTo>
                  <a:pt x="3716424" y="155985"/>
                  <a:pt x="3934959" y="-13061"/>
                  <a:pt x="4169348" y="793"/>
                </a:cubicBezTo>
                <a:close/>
              </a:path>
            </a:pathLst>
          </a:custGeom>
        </p:spPr>
      </p:pic>
    </p:spTree>
    <p:extLst>
      <p:ext uri="{BB962C8B-B14F-4D97-AF65-F5344CB8AC3E}">
        <p14:creationId xmlns:p14="http://schemas.microsoft.com/office/powerpoint/2010/main" val="46325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tel 1">
            <a:extLst>
              <a:ext uri="{FF2B5EF4-FFF2-40B4-BE49-F238E27FC236}">
                <a16:creationId xmlns:a16="http://schemas.microsoft.com/office/drawing/2014/main" id="{DD11F020-F243-CB40-9108-8E155671BA41}"/>
              </a:ext>
            </a:extLst>
          </p:cNvPr>
          <p:cNvSpPr>
            <a:spLocks noGrp="1"/>
          </p:cNvSpPr>
          <p:nvPr>
            <p:ph type="title"/>
          </p:nvPr>
        </p:nvSpPr>
        <p:spPr>
          <a:xfrm>
            <a:off x="609600" y="552782"/>
            <a:ext cx="4946247" cy="1310742"/>
          </a:xfrm>
        </p:spPr>
        <p:txBody>
          <a:bodyPr>
            <a:normAutofit fontScale="90000"/>
          </a:bodyPr>
          <a:lstStyle/>
          <a:p>
            <a:r>
              <a:rPr lang="nb-NO" sz="5400" dirty="0"/>
              <a:t>Tipse Språkrådet?</a:t>
            </a:r>
          </a:p>
        </p:txBody>
      </p:sp>
      <p:sp>
        <p:nvSpPr>
          <p:cNvPr id="9" name="Content Placeholder 8">
            <a:extLst>
              <a:ext uri="{FF2B5EF4-FFF2-40B4-BE49-F238E27FC236}">
                <a16:creationId xmlns:a16="http://schemas.microsoft.com/office/drawing/2014/main" id="{96615AA9-598A-42B3-BF55-EDE8CAAE75B5}"/>
              </a:ext>
            </a:extLst>
          </p:cNvPr>
          <p:cNvSpPr>
            <a:spLocks noGrp="1"/>
          </p:cNvSpPr>
          <p:nvPr>
            <p:ph idx="1"/>
          </p:nvPr>
        </p:nvSpPr>
        <p:spPr>
          <a:xfrm>
            <a:off x="621520" y="1963370"/>
            <a:ext cx="4594537" cy="3174788"/>
          </a:xfrm>
        </p:spPr>
        <p:txBody>
          <a:bodyPr anchor="t">
            <a:normAutofit fontScale="85000" lnSpcReduction="10000"/>
          </a:bodyPr>
          <a:lstStyle/>
          <a:p>
            <a:r>
              <a:rPr lang="nn-NO" sz="2400" u="sng">
                <a:hlinkClick r:id="rId2"/>
              </a:rPr>
              <a:t>På Språkrådet sine sider</a:t>
            </a:r>
            <a:r>
              <a:rPr lang="nn-NO" sz="2400" dirty="0"/>
              <a:t> kan du tipse om aktuelle nyord. Det kan ikkje vere ord du har funne på sjølv, men må vere nyord du har sett i ei avis, i ei bok eller på nettet. Kva slags ord kan du og klassa di tipse om?</a:t>
            </a:r>
          </a:p>
          <a:p>
            <a:endParaRPr lang="nn-NO" sz="2400" dirty="0"/>
          </a:p>
          <a:p>
            <a:r>
              <a:rPr lang="nn-NO" sz="2400" dirty="0">
                <a:hlinkClick r:id="rId3"/>
              </a:rPr>
              <a:t>Her </a:t>
            </a:r>
            <a:r>
              <a:rPr lang="nn-NO" sz="2400" dirty="0"/>
              <a:t>finn du ei oversikt over nyord som Språkrådet har registrert. </a:t>
            </a:r>
          </a:p>
          <a:p>
            <a:endParaRPr lang="nb-NO" sz="2400" dirty="0"/>
          </a:p>
          <a:p>
            <a:endParaRPr lang="en-US" dirty="0"/>
          </a:p>
        </p:txBody>
      </p:sp>
      <p:pic>
        <p:nvPicPr>
          <p:cNvPr id="4" name="Bilde 3">
            <a:extLst>
              <a:ext uri="{FF2B5EF4-FFF2-40B4-BE49-F238E27FC236}">
                <a16:creationId xmlns:a16="http://schemas.microsoft.com/office/drawing/2014/main" id="{67C539CF-643E-7C44-8DB9-0AA466BBD361}"/>
              </a:ext>
            </a:extLst>
          </p:cNvPr>
          <p:cNvPicPr>
            <a:picLocks noChangeAspect="1"/>
          </p:cNvPicPr>
          <p:nvPr/>
        </p:nvPicPr>
        <p:blipFill>
          <a:blip r:embed="rId4"/>
          <a:stretch>
            <a:fillRect/>
          </a:stretch>
        </p:blipFill>
        <p:spPr>
          <a:xfrm>
            <a:off x="5216057" y="458375"/>
            <a:ext cx="6963644" cy="5941249"/>
          </a:xfrm>
          <a:prstGeom prst="rect">
            <a:avLst/>
          </a:prstGeom>
        </p:spPr>
      </p:pic>
    </p:spTree>
    <p:extLst>
      <p:ext uri="{BB962C8B-B14F-4D97-AF65-F5344CB8AC3E}">
        <p14:creationId xmlns:p14="http://schemas.microsoft.com/office/powerpoint/2010/main" val="382924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TekstSylinder 6">
            <a:extLst>
              <a:ext uri="{FF2B5EF4-FFF2-40B4-BE49-F238E27FC236}">
                <a16:creationId xmlns:a16="http://schemas.microsoft.com/office/drawing/2014/main" id="{4A15D9DB-B171-2E43-B0F2-CA4D120594D0}"/>
              </a:ext>
            </a:extLst>
          </p:cNvPr>
          <p:cNvSpPr txBox="1"/>
          <p:nvPr/>
        </p:nvSpPr>
        <p:spPr>
          <a:xfrm>
            <a:off x="5430416" y="1354238"/>
            <a:ext cx="6382139" cy="4872942"/>
          </a:xfrm>
          <a:prstGeom prst="rect">
            <a:avLst/>
          </a:prstGeom>
        </p:spPr>
        <p:txBody>
          <a:bodyPr vert="horz" lIns="91440" tIns="45720" rIns="91440" bIns="45720" rtlCol="0" anchor="t">
            <a:normAutofit/>
          </a:bodyPr>
          <a:lstStyle/>
          <a:p>
            <a:pPr>
              <a:spcAft>
                <a:spcPts val="600"/>
              </a:spcAft>
              <a:buClr>
                <a:schemeClr val="accent5"/>
              </a:buClr>
            </a:pPr>
            <a:r>
              <a:rPr lang="nn-NO" sz="3600" b="1" dirty="0"/>
              <a:t>Å lage nye ord</a:t>
            </a:r>
            <a:endParaRPr lang="nn-NO" sz="3600" dirty="0"/>
          </a:p>
          <a:p>
            <a:pPr>
              <a:spcAft>
                <a:spcPts val="600"/>
              </a:spcAft>
              <a:buClr>
                <a:schemeClr val="accent5"/>
              </a:buClr>
            </a:pPr>
            <a:r>
              <a:rPr lang="nn-NO" sz="2000" b="0" i="0" dirty="0">
                <a:solidFill>
                  <a:srgbClr val="000000"/>
                </a:solidFill>
                <a:effectLst/>
              </a:rPr>
              <a:t>Å lage nye ord kan gjerast på fleire måtar. Me kan setje saman ord, til dømes substantiva karantene og angst. Då får me eit samansett ord med eit nytt tydingsinnhald. </a:t>
            </a:r>
          </a:p>
          <a:p>
            <a:pPr>
              <a:spcAft>
                <a:spcPts val="600"/>
              </a:spcAft>
              <a:buClr>
                <a:schemeClr val="accent5"/>
              </a:buClr>
            </a:pPr>
            <a:endParaRPr lang="nn-NO" sz="2000" dirty="0">
              <a:solidFill>
                <a:srgbClr val="000000"/>
              </a:solidFill>
            </a:endParaRPr>
          </a:p>
          <a:p>
            <a:pPr>
              <a:spcAft>
                <a:spcPts val="600"/>
              </a:spcAft>
              <a:buClr>
                <a:schemeClr val="accent5"/>
              </a:buClr>
            </a:pPr>
            <a:r>
              <a:rPr lang="nn-NO" sz="2000" b="0" i="0" dirty="0">
                <a:solidFill>
                  <a:srgbClr val="000000"/>
                </a:solidFill>
                <a:effectLst/>
              </a:rPr>
              <a:t>Me kan også lage nye ord ved å leggje til eit </a:t>
            </a:r>
            <a:r>
              <a:rPr lang="nn-NO" sz="2000" b="0" i="0" u="sng" strike="noStrike" dirty="0">
                <a:solidFill>
                  <a:srgbClr val="0563C1"/>
                </a:solidFill>
                <a:effectLst/>
                <a:hlinkClick r:id="rId2"/>
              </a:rPr>
              <a:t>affiks</a:t>
            </a:r>
            <a:r>
              <a:rPr lang="nn-NO" sz="2000" b="0" i="0" dirty="0">
                <a:solidFill>
                  <a:srgbClr val="000000"/>
                </a:solidFill>
                <a:effectLst/>
              </a:rPr>
              <a:t>. I 2020 kom det ut ein TV-serie på NRK som heitte «Norsk-</a:t>
            </a:r>
            <a:r>
              <a:rPr lang="nn-NO" sz="2000" b="0" i="0" dirty="0" err="1">
                <a:solidFill>
                  <a:srgbClr val="000000"/>
                </a:solidFill>
                <a:effectLst/>
              </a:rPr>
              <a:t>ish</a:t>
            </a:r>
            <a:r>
              <a:rPr lang="nn-NO" sz="2000" b="0" i="0" dirty="0">
                <a:solidFill>
                  <a:srgbClr val="000000"/>
                </a:solidFill>
                <a:effectLst/>
              </a:rPr>
              <a:t>». Her er -</a:t>
            </a:r>
            <a:r>
              <a:rPr lang="nn-NO" sz="2000" b="0" i="0" dirty="0" err="1">
                <a:solidFill>
                  <a:srgbClr val="000000"/>
                </a:solidFill>
                <a:effectLst/>
              </a:rPr>
              <a:t>ish</a:t>
            </a:r>
            <a:r>
              <a:rPr lang="nn-NO" sz="2000" b="0" i="0" dirty="0">
                <a:solidFill>
                  <a:srgbClr val="000000"/>
                </a:solidFill>
                <a:effectLst/>
              </a:rPr>
              <a:t> affikset som formar eit nytt ord saman med adjektivet</a:t>
            </a:r>
            <a:r>
              <a:rPr lang="nn-NO" sz="2000" b="0" i="1" dirty="0">
                <a:solidFill>
                  <a:srgbClr val="000000"/>
                </a:solidFill>
                <a:effectLst/>
              </a:rPr>
              <a:t> norsk</a:t>
            </a:r>
            <a:r>
              <a:rPr lang="nn-NO" sz="2000" b="0" i="0" dirty="0">
                <a:solidFill>
                  <a:srgbClr val="000000"/>
                </a:solidFill>
                <a:effectLst/>
              </a:rPr>
              <a:t>.</a:t>
            </a:r>
            <a:endParaRPr lang="nn-NO" sz="2000" dirty="0"/>
          </a:p>
        </p:txBody>
      </p:sp>
      <p:pic>
        <p:nvPicPr>
          <p:cNvPr id="25" name="Bilde 24">
            <a:extLst>
              <a:ext uri="{FF2B5EF4-FFF2-40B4-BE49-F238E27FC236}">
                <a16:creationId xmlns:a16="http://schemas.microsoft.com/office/drawing/2014/main" id="{33BA421C-D6A1-9941-BB72-056826B88DD7}"/>
              </a:ext>
            </a:extLst>
          </p:cNvPr>
          <p:cNvPicPr>
            <a:picLocks noChangeAspect="1"/>
          </p:cNvPicPr>
          <p:nvPr/>
        </p:nvPicPr>
        <p:blipFill rotWithShape="1">
          <a:blip r:embed="rId3"/>
          <a:srcRect l="25893" r="18523" b="-1"/>
          <a:stretch/>
        </p:blipFill>
        <p:spPr>
          <a:xfrm>
            <a:off x="20" y="10"/>
            <a:ext cx="571063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p:spPr>
      </p:pic>
    </p:spTree>
    <p:extLst>
      <p:ext uri="{BB962C8B-B14F-4D97-AF65-F5344CB8AC3E}">
        <p14:creationId xmlns:p14="http://schemas.microsoft.com/office/powerpoint/2010/main" val="379873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TekstSylinder 5">
            <a:extLst>
              <a:ext uri="{FF2B5EF4-FFF2-40B4-BE49-F238E27FC236}">
                <a16:creationId xmlns:a16="http://schemas.microsoft.com/office/drawing/2014/main" id="{A547F204-920A-2D4F-A04C-953B36EAF876}"/>
              </a:ext>
            </a:extLst>
          </p:cNvPr>
          <p:cNvSpPr txBox="1"/>
          <p:nvPr/>
        </p:nvSpPr>
        <p:spPr>
          <a:xfrm>
            <a:off x="1238491" y="5087068"/>
            <a:ext cx="9879623" cy="149169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a:lnSpc>
                <a:spcPct val="110000"/>
              </a:lnSpc>
              <a:spcAft>
                <a:spcPts val="600"/>
              </a:spcAft>
              <a:buClr>
                <a:schemeClr val="accent5"/>
              </a:buClr>
            </a:pPr>
            <a:r>
              <a:rPr lang="nn-NO" sz="2400" b="1" dirty="0">
                <a:solidFill>
                  <a:schemeClr val="tx1"/>
                </a:solidFill>
              </a:rPr>
              <a:t>Samtal: </a:t>
            </a:r>
            <a:r>
              <a:rPr lang="nn-NO" sz="2400" dirty="0">
                <a:solidFill>
                  <a:schemeClr val="tx1"/>
                </a:solidFill>
              </a:rPr>
              <a:t>Kva trur du ordet norsk-</a:t>
            </a:r>
            <a:r>
              <a:rPr lang="nn-NO" sz="2400" dirty="0" err="1">
                <a:solidFill>
                  <a:schemeClr val="tx1"/>
                </a:solidFill>
              </a:rPr>
              <a:t>ish</a:t>
            </a:r>
            <a:r>
              <a:rPr lang="nn-NO" sz="2400" dirty="0">
                <a:solidFill>
                  <a:schemeClr val="tx1"/>
                </a:solidFill>
              </a:rPr>
              <a:t> tyder? Kjenner du til andre ord som inneheld </a:t>
            </a:r>
            <a:r>
              <a:rPr lang="nn-NO" sz="2400" dirty="0" err="1">
                <a:solidFill>
                  <a:schemeClr val="tx1"/>
                </a:solidFill>
              </a:rPr>
              <a:t>ish</a:t>
            </a:r>
            <a:r>
              <a:rPr lang="nn-NO" sz="2400" dirty="0">
                <a:solidFill>
                  <a:schemeClr val="tx1"/>
                </a:solidFill>
              </a:rPr>
              <a:t>-affikset? Kva slags aldersgruppe er det som brukar ord som norsk-</a:t>
            </a:r>
            <a:r>
              <a:rPr lang="nn-NO" sz="2400" dirty="0" err="1">
                <a:solidFill>
                  <a:schemeClr val="tx1"/>
                </a:solidFill>
              </a:rPr>
              <a:t>ish</a:t>
            </a:r>
            <a:r>
              <a:rPr lang="nn-NO" sz="2400" dirty="0">
                <a:solidFill>
                  <a:schemeClr val="tx1"/>
                </a:solidFill>
              </a:rPr>
              <a:t>? Kva kan grunnen til det vere?</a:t>
            </a:r>
          </a:p>
        </p:txBody>
      </p:sp>
      <p:pic>
        <p:nvPicPr>
          <p:cNvPr id="11" name="Bilde 10" descr="Et bilde som inneholder tekst, person, innendørs, poserer&#10;&#10;Automatisk generert beskrivelse">
            <a:extLst>
              <a:ext uri="{FF2B5EF4-FFF2-40B4-BE49-F238E27FC236}">
                <a16:creationId xmlns:a16="http://schemas.microsoft.com/office/drawing/2014/main" id="{32B72C10-412F-6B44-B9C0-4BE01BE2642E}"/>
              </a:ext>
            </a:extLst>
          </p:cNvPr>
          <p:cNvPicPr>
            <a:picLocks noChangeAspect="1"/>
          </p:cNvPicPr>
          <p:nvPr/>
        </p:nvPicPr>
        <p:blipFill>
          <a:blip r:embed="rId2"/>
          <a:stretch>
            <a:fillRect/>
          </a:stretch>
        </p:blipFill>
        <p:spPr>
          <a:xfrm>
            <a:off x="1749551" y="-80034"/>
            <a:ext cx="8689850" cy="4884972"/>
          </a:xfrm>
          <a:prstGeom prst="rect">
            <a:avLst/>
          </a:prstGeom>
        </p:spPr>
      </p:pic>
    </p:spTree>
    <p:extLst>
      <p:ext uri="{BB962C8B-B14F-4D97-AF65-F5344CB8AC3E}">
        <p14:creationId xmlns:p14="http://schemas.microsoft.com/office/powerpoint/2010/main" val="352447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tel 1">
            <a:extLst>
              <a:ext uri="{FF2B5EF4-FFF2-40B4-BE49-F238E27FC236}">
                <a16:creationId xmlns:a16="http://schemas.microsoft.com/office/drawing/2014/main" id="{C27620DE-1B8A-A845-BDB0-EB67204A4620}"/>
              </a:ext>
            </a:extLst>
          </p:cNvPr>
          <p:cNvSpPr>
            <a:spLocks noGrp="1"/>
          </p:cNvSpPr>
          <p:nvPr>
            <p:ph type="title"/>
          </p:nvPr>
        </p:nvSpPr>
        <p:spPr>
          <a:xfrm>
            <a:off x="609601" y="552782"/>
            <a:ext cx="4606456" cy="1154711"/>
          </a:xfrm>
        </p:spPr>
        <p:txBody>
          <a:bodyPr>
            <a:normAutofit/>
          </a:bodyPr>
          <a:lstStyle/>
          <a:p>
            <a:pPr>
              <a:lnSpc>
                <a:spcPct val="90000"/>
              </a:lnSpc>
            </a:pPr>
            <a:r>
              <a:rPr lang="nn-NO" sz="3700" b="1" dirty="0">
                <a:cs typeface="Posterama"/>
              </a:rPr>
              <a:t>Årets nyord!</a:t>
            </a:r>
          </a:p>
        </p:txBody>
      </p:sp>
      <p:sp>
        <p:nvSpPr>
          <p:cNvPr id="3" name="Plassholder for innhold 2">
            <a:extLst>
              <a:ext uri="{FF2B5EF4-FFF2-40B4-BE49-F238E27FC236}">
                <a16:creationId xmlns:a16="http://schemas.microsoft.com/office/drawing/2014/main" id="{620E7C25-FBD7-1041-AE63-23744341B4BD}"/>
              </a:ext>
            </a:extLst>
          </p:cNvPr>
          <p:cNvSpPr>
            <a:spLocks noGrp="1"/>
          </p:cNvSpPr>
          <p:nvPr>
            <p:ph idx="1"/>
          </p:nvPr>
        </p:nvSpPr>
        <p:spPr>
          <a:xfrm>
            <a:off x="610198" y="1574157"/>
            <a:ext cx="4594537" cy="4884516"/>
          </a:xfrm>
        </p:spPr>
        <p:txBody>
          <a:bodyPr anchor="t">
            <a:normAutofit/>
          </a:bodyPr>
          <a:lstStyle/>
          <a:p>
            <a:r>
              <a:rPr lang="nn-NO" sz="2800" dirty="0"/>
              <a:t>Kvart år kårar Språkrådet eit nyord, og i 2021 var det verbet «å sportsvaske» som gjekk av med sigeren. Kva trur de omgrepet viser til?</a:t>
            </a:r>
          </a:p>
          <a:p>
            <a:endParaRPr lang="nn-NO" dirty="0"/>
          </a:p>
          <a:p>
            <a:r>
              <a:rPr lang="nn-NO" sz="2400" dirty="0" err="1"/>
              <a:t>Nærles</a:t>
            </a:r>
            <a:r>
              <a:rPr lang="nn-NO" sz="2400" dirty="0"/>
              <a:t> teksten </a:t>
            </a:r>
            <a:r>
              <a:rPr lang="nn-NO" sz="2400" u="sng" dirty="0">
                <a:hlinkClick r:id="rId2"/>
              </a:rPr>
              <a:t>«Dette er årets ord i 2021»</a:t>
            </a:r>
            <a:r>
              <a:rPr lang="nn-NO" sz="2400" dirty="0"/>
              <a:t> frå Framtida junior.</a:t>
            </a:r>
            <a:endParaRPr lang="nb-NO" sz="2400" dirty="0"/>
          </a:p>
          <a:p>
            <a:endParaRPr lang="nb-NO" dirty="0"/>
          </a:p>
        </p:txBody>
      </p:sp>
      <p:pic>
        <p:nvPicPr>
          <p:cNvPr id="5" name="Bilde 4">
            <a:extLst>
              <a:ext uri="{FF2B5EF4-FFF2-40B4-BE49-F238E27FC236}">
                <a16:creationId xmlns:a16="http://schemas.microsoft.com/office/drawing/2014/main" id="{7770773A-1DCD-D24F-A2EA-BA3D1CEB6A93}"/>
              </a:ext>
            </a:extLst>
          </p:cNvPr>
          <p:cNvPicPr>
            <a:picLocks noChangeAspect="1"/>
          </p:cNvPicPr>
          <p:nvPr/>
        </p:nvPicPr>
        <p:blipFill rotWithShape="1">
          <a:blip r:embed="rId3"/>
          <a:srcRect l="20598" r="13228" b="-1"/>
          <a:stretch/>
        </p:blipFill>
        <p:spPr>
          <a:xfrm>
            <a:off x="5879198" y="490264"/>
            <a:ext cx="6312802" cy="6367736"/>
          </a:xfrm>
          <a:custGeom>
            <a:avLst/>
            <a:gdLst/>
            <a:ahLst/>
            <a:cxnLst/>
            <a:rect l="l" t="t" r="r" b="b"/>
            <a:pathLst>
              <a:path w="6312802" h="6367736">
                <a:moveTo>
                  <a:pt x="789715" y="708127"/>
                </a:moveTo>
                <a:cubicBezTo>
                  <a:pt x="845978" y="711650"/>
                  <a:pt x="901296" y="724302"/>
                  <a:pt x="953475" y="745602"/>
                </a:cubicBezTo>
                <a:cubicBezTo>
                  <a:pt x="1173612" y="834890"/>
                  <a:pt x="1309905" y="1073925"/>
                  <a:pt x="1278834" y="1315681"/>
                </a:cubicBezTo>
                <a:cubicBezTo>
                  <a:pt x="1233750" y="1669869"/>
                  <a:pt x="880524" y="1881517"/>
                  <a:pt x="560369" y="1747304"/>
                </a:cubicBezTo>
                <a:cubicBezTo>
                  <a:pt x="338151" y="1654256"/>
                  <a:pt x="204742" y="1408974"/>
                  <a:pt x="242538" y="1164574"/>
                </a:cubicBezTo>
                <a:cubicBezTo>
                  <a:pt x="286421" y="880774"/>
                  <a:pt x="529219" y="692590"/>
                  <a:pt x="789715" y="708127"/>
                </a:cubicBezTo>
                <a:close/>
                <a:moveTo>
                  <a:pt x="2877121" y="364348"/>
                </a:moveTo>
                <a:cubicBezTo>
                  <a:pt x="2901561" y="365790"/>
                  <a:pt x="2925601" y="371235"/>
                  <a:pt x="2948310" y="380363"/>
                </a:cubicBezTo>
                <a:cubicBezTo>
                  <a:pt x="3044405" y="419202"/>
                  <a:pt x="3103503" y="523063"/>
                  <a:pt x="3089970" y="628607"/>
                </a:cubicBezTo>
                <a:cubicBezTo>
                  <a:pt x="3070190" y="782758"/>
                  <a:pt x="2916600" y="874848"/>
                  <a:pt x="2777343" y="816472"/>
                </a:cubicBezTo>
                <a:cubicBezTo>
                  <a:pt x="2680608" y="775952"/>
                  <a:pt x="2622552" y="669287"/>
                  <a:pt x="2639048" y="562863"/>
                </a:cubicBezTo>
                <a:cubicBezTo>
                  <a:pt x="2658106" y="439382"/>
                  <a:pt x="2763810" y="357542"/>
                  <a:pt x="2877121" y="364348"/>
                </a:cubicBezTo>
                <a:close/>
                <a:moveTo>
                  <a:pt x="5725514" y="29060"/>
                </a:moveTo>
                <a:lnTo>
                  <a:pt x="5748657" y="29701"/>
                </a:lnTo>
                <a:cubicBezTo>
                  <a:pt x="5935681" y="36387"/>
                  <a:pt x="6081789" y="65616"/>
                  <a:pt x="6194082" y="113315"/>
                </a:cubicBezTo>
                <a:lnTo>
                  <a:pt x="6312802" y="183322"/>
                </a:lnTo>
                <a:lnTo>
                  <a:pt x="6312802" y="6367736"/>
                </a:lnTo>
                <a:lnTo>
                  <a:pt x="3171877" y="6367736"/>
                </a:lnTo>
                <a:lnTo>
                  <a:pt x="3171635" y="6367591"/>
                </a:lnTo>
                <a:lnTo>
                  <a:pt x="2683232" y="6367591"/>
                </a:lnTo>
                <a:lnTo>
                  <a:pt x="2683031" y="6367736"/>
                </a:lnTo>
                <a:lnTo>
                  <a:pt x="1006759" y="6367736"/>
                </a:lnTo>
                <a:lnTo>
                  <a:pt x="1017798" y="6253705"/>
                </a:lnTo>
                <a:cubicBezTo>
                  <a:pt x="1043303" y="6019815"/>
                  <a:pt x="1065826" y="5776617"/>
                  <a:pt x="897420" y="5565130"/>
                </a:cubicBezTo>
                <a:cubicBezTo>
                  <a:pt x="700507" y="5318087"/>
                  <a:pt x="491822" y="5428997"/>
                  <a:pt x="271526" y="5130943"/>
                </a:cubicBezTo>
                <a:cubicBezTo>
                  <a:pt x="108646" y="4910648"/>
                  <a:pt x="-26366" y="4708290"/>
                  <a:pt x="39940" y="4415201"/>
                </a:cubicBezTo>
                <a:cubicBezTo>
                  <a:pt x="128666" y="4023216"/>
                  <a:pt x="467878" y="3870268"/>
                  <a:pt x="464356" y="3587268"/>
                </a:cubicBezTo>
                <a:cubicBezTo>
                  <a:pt x="460351" y="3247094"/>
                  <a:pt x="43943" y="3178950"/>
                  <a:pt x="3183" y="2791128"/>
                </a:cubicBezTo>
                <a:cubicBezTo>
                  <a:pt x="-23403" y="2538162"/>
                  <a:pt x="118896" y="2235225"/>
                  <a:pt x="343758" y="2095087"/>
                </a:cubicBezTo>
                <a:cubicBezTo>
                  <a:pt x="758163" y="1836512"/>
                  <a:pt x="1225342" y="2272862"/>
                  <a:pt x="1543093" y="2013487"/>
                </a:cubicBezTo>
                <a:cubicBezTo>
                  <a:pt x="1732879" y="1858534"/>
                  <a:pt x="1763790" y="1542064"/>
                  <a:pt x="1726873" y="1342749"/>
                </a:cubicBezTo>
                <a:cubicBezTo>
                  <a:pt x="1656484" y="963255"/>
                  <a:pt x="1345299" y="901114"/>
                  <a:pt x="1356831" y="612032"/>
                </a:cubicBezTo>
                <a:cubicBezTo>
                  <a:pt x="1365319" y="397180"/>
                  <a:pt x="1547578" y="171600"/>
                  <a:pt x="1773239" y="121551"/>
                </a:cubicBezTo>
                <a:cubicBezTo>
                  <a:pt x="1804789" y="114503"/>
                  <a:pt x="1837013" y="110980"/>
                  <a:pt x="1869333" y="110980"/>
                </a:cubicBezTo>
                <a:cubicBezTo>
                  <a:pt x="2087466" y="110980"/>
                  <a:pt x="2259155" y="271137"/>
                  <a:pt x="2312167" y="320866"/>
                </a:cubicBezTo>
                <a:cubicBezTo>
                  <a:pt x="2563133" y="555255"/>
                  <a:pt x="2364538" y="842498"/>
                  <a:pt x="2568899" y="1194363"/>
                </a:cubicBezTo>
                <a:cubicBezTo>
                  <a:pt x="2600650" y="1246494"/>
                  <a:pt x="2637078" y="1295662"/>
                  <a:pt x="2677726" y="1341226"/>
                </a:cubicBezTo>
                <a:cubicBezTo>
                  <a:pt x="2757804" y="1432276"/>
                  <a:pt x="2906990" y="1416261"/>
                  <a:pt x="2964327" y="1310316"/>
                </a:cubicBezTo>
                <a:cubicBezTo>
                  <a:pt x="3059059" y="1135183"/>
                  <a:pt x="3149628" y="938831"/>
                  <a:pt x="3333248" y="887741"/>
                </a:cubicBezTo>
                <a:cubicBezTo>
                  <a:pt x="3690239" y="788365"/>
                  <a:pt x="3902767" y="1378543"/>
                  <a:pt x="4272730" y="1307994"/>
                </a:cubicBezTo>
                <a:cubicBezTo>
                  <a:pt x="4426320" y="1278686"/>
                  <a:pt x="4515368" y="1152802"/>
                  <a:pt x="4596327" y="996810"/>
                </a:cubicBezTo>
                <a:cubicBezTo>
                  <a:pt x="4618829" y="953326"/>
                  <a:pt x="4640770" y="907521"/>
                  <a:pt x="4663272" y="860676"/>
                </a:cubicBezTo>
                <a:cubicBezTo>
                  <a:pt x="4732781" y="613153"/>
                  <a:pt x="4835282" y="115946"/>
                  <a:pt x="5572324" y="40189"/>
                </a:cubicBezTo>
                <a:cubicBezTo>
                  <a:pt x="5622910" y="31543"/>
                  <a:pt x="5674208" y="27859"/>
                  <a:pt x="5725514" y="29060"/>
                </a:cubicBezTo>
                <a:close/>
                <a:moveTo>
                  <a:pt x="4169348" y="793"/>
                </a:moveTo>
                <a:cubicBezTo>
                  <a:pt x="4219966" y="3995"/>
                  <a:pt x="4269734" y="15368"/>
                  <a:pt x="4316693" y="34505"/>
                </a:cubicBezTo>
                <a:cubicBezTo>
                  <a:pt x="4514808" y="114584"/>
                  <a:pt x="4637488" y="329676"/>
                  <a:pt x="4609540" y="547569"/>
                </a:cubicBezTo>
                <a:cubicBezTo>
                  <a:pt x="4568620" y="865801"/>
                  <a:pt x="4251108" y="1055907"/>
                  <a:pt x="3962986" y="935790"/>
                </a:cubicBezTo>
                <a:cubicBezTo>
                  <a:pt x="3762790" y="852028"/>
                  <a:pt x="3642672" y="631491"/>
                  <a:pt x="3676946" y="411355"/>
                </a:cubicBezTo>
                <a:cubicBezTo>
                  <a:pt x="3716424" y="155985"/>
                  <a:pt x="3934959" y="-13061"/>
                  <a:pt x="4169348" y="793"/>
                </a:cubicBezTo>
                <a:close/>
              </a:path>
            </a:pathLst>
          </a:custGeom>
        </p:spPr>
      </p:pic>
    </p:spTree>
    <p:extLst>
      <p:ext uri="{BB962C8B-B14F-4D97-AF65-F5344CB8AC3E}">
        <p14:creationId xmlns:p14="http://schemas.microsoft.com/office/powerpoint/2010/main" val="500941699"/>
      </p:ext>
    </p:extLst>
  </p:cSld>
  <p:clrMapOvr>
    <a:masterClrMapping/>
  </p:clrMapOvr>
</p:sld>
</file>

<file path=ppt/theme/theme1.xml><?xml version="1.0" encoding="utf-8"?>
<a:theme xmlns:a="http://schemas.openxmlformats.org/drawingml/2006/main" name="SplashVTI">
  <a:themeElements>
    <a:clrScheme name="AnalogousFromLightSeedLeftStep">
      <a:dk1>
        <a:srgbClr val="000000"/>
      </a:dk1>
      <a:lt1>
        <a:srgbClr val="FFFFFF"/>
      </a:lt1>
      <a:dk2>
        <a:srgbClr val="223A3C"/>
      </a:dk2>
      <a:lt2>
        <a:srgbClr val="E8E7E2"/>
      </a:lt2>
      <a:accent1>
        <a:srgbClr val="8B95D1"/>
      </a:accent1>
      <a:accent2>
        <a:srgbClr val="71A2C7"/>
      </a:accent2>
      <a:accent3>
        <a:srgbClr val="73ACAD"/>
      </a:accent3>
      <a:accent4>
        <a:srgbClr val="66B394"/>
      </a:accent4>
      <a:accent5>
        <a:srgbClr val="71B27D"/>
      </a:accent5>
      <a:accent6>
        <a:srgbClr val="77B265"/>
      </a:accent6>
      <a:hlink>
        <a:srgbClr val="8B8354"/>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3" ma:contentTypeDescription="Opprett et nytt dokument." ma:contentTypeScope="" ma:versionID="ee9d7a6d544d7efae7aa5e13aeb09341">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e0b7fb5f536661f68b532404f73634d4"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91B191-DD15-4FB0-AC44-AC3FC28BAFED}">
  <ds:schemaRefs>
    <ds:schemaRef ds:uri="http://schemas.microsoft.com/sharepoint/v3/contenttype/forms"/>
  </ds:schemaRefs>
</ds:datastoreItem>
</file>

<file path=customXml/itemProps2.xml><?xml version="1.0" encoding="utf-8"?>
<ds:datastoreItem xmlns:ds="http://schemas.openxmlformats.org/officeDocument/2006/customXml" ds:itemID="{2CD859CF-6E06-4917-828F-51819D3C5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b454b6-9e0d-47d6-a0fd-eade54d93da9"/>
    <ds:schemaRef ds:uri="f43e69bd-7608-4935-a81f-029f86b97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A5B62-259F-4C8A-84E0-62B476DEFBC6}">
  <ds:schemaRefs>
    <ds:schemaRef ds:uri="f43e69bd-7608-4935-a81f-029f86b977d7"/>
    <ds:schemaRef ds:uri="http://purl.org/dc/terms/"/>
    <ds:schemaRef ds:uri="24b454b6-9e0d-47d6-a0fd-eade54d93da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151</TotalTime>
  <Words>1001</Words>
  <Application>Microsoft Office PowerPoint</Application>
  <PresentationFormat>Breiskjerm</PresentationFormat>
  <Paragraphs>58</Paragraphs>
  <Slides>17</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Lysbilettitlar</vt:lpstr>
      </vt:variant>
      <vt:variant>
        <vt:i4>17</vt:i4>
      </vt:variant>
    </vt:vector>
  </HeadingPairs>
  <TitlesOfParts>
    <vt:vector size="21" baseType="lpstr">
      <vt:lpstr>Arial</vt:lpstr>
      <vt:lpstr>Avenir Next LT Pro</vt:lpstr>
      <vt:lpstr>Posterama</vt:lpstr>
      <vt:lpstr>SplashVTI</vt:lpstr>
      <vt:lpstr>PowerPoint-presentasjon</vt:lpstr>
      <vt:lpstr>PowerPoint-presentasjon</vt:lpstr>
      <vt:lpstr>PowerPoint-presentasjon</vt:lpstr>
      <vt:lpstr>PowerPoint-presentasjon</vt:lpstr>
      <vt:lpstr>To og to saman</vt:lpstr>
      <vt:lpstr>Tipse Språkrådet?</vt:lpstr>
      <vt:lpstr>PowerPoint-presentasjon</vt:lpstr>
      <vt:lpstr>PowerPoint-presentasjon</vt:lpstr>
      <vt:lpstr>Årets nyord!</vt:lpstr>
      <vt:lpstr>Skriveoppgåver:  </vt:lpstr>
      <vt:lpstr>Skriveoppgåver:  </vt:lpstr>
      <vt:lpstr>  </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Jorid Oddveig Saure</dc:creator>
  <cp:lastModifiedBy>Arild Torvund Olsen</cp:lastModifiedBy>
  <cp:revision>78</cp:revision>
  <dcterms:created xsi:type="dcterms:W3CDTF">2021-12-30T13:43:44Z</dcterms:created>
  <dcterms:modified xsi:type="dcterms:W3CDTF">2022-01-21T09:22:03Z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ies>
</file>