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26" r:id="rId2"/>
    <p:sldId id="322" r:id="rId3"/>
    <p:sldId id="323" r:id="rId4"/>
    <p:sldId id="324" r:id="rId5"/>
    <p:sldId id="325" r:id="rId6"/>
    <p:sldId id="427" r:id="rId7"/>
    <p:sldId id="428" r:id="rId8"/>
    <p:sldId id="328" r:id="rId9"/>
    <p:sldId id="329" r:id="rId10"/>
    <p:sldId id="330" r:id="rId11"/>
    <p:sldId id="429" r:id="rId12"/>
    <p:sldId id="332" r:id="rId13"/>
    <p:sldId id="333" r:id="rId14"/>
    <p:sldId id="334" r:id="rId15"/>
    <p:sldId id="335" r:id="rId16"/>
    <p:sldId id="430" r:id="rId17"/>
    <p:sldId id="337" r:id="rId18"/>
    <p:sldId id="338" r:id="rId19"/>
    <p:sldId id="339" r:id="rId20"/>
    <p:sldId id="340" r:id="rId21"/>
    <p:sldId id="431" r:id="rId22"/>
    <p:sldId id="342" r:id="rId23"/>
    <p:sldId id="343" r:id="rId24"/>
    <p:sldId id="344" r:id="rId25"/>
    <p:sldId id="345" r:id="rId26"/>
    <p:sldId id="346" r:id="rId27"/>
    <p:sldId id="347" r:id="rId28"/>
    <p:sldId id="432" r:id="rId29"/>
    <p:sldId id="349" r:id="rId30"/>
    <p:sldId id="350" r:id="rId31"/>
    <p:sldId id="351" r:id="rId32"/>
    <p:sldId id="433" r:id="rId33"/>
    <p:sldId id="353" r:id="rId34"/>
    <p:sldId id="354" r:id="rId35"/>
    <p:sldId id="355" r:id="rId36"/>
    <p:sldId id="356" r:id="rId37"/>
    <p:sldId id="357" r:id="rId38"/>
    <p:sldId id="358" r:id="rId39"/>
    <p:sldId id="434" r:id="rId40"/>
    <p:sldId id="360" r:id="rId41"/>
    <p:sldId id="361" r:id="rId42"/>
    <p:sldId id="435" r:id="rId43"/>
    <p:sldId id="363" r:id="rId44"/>
    <p:sldId id="436" r:id="rId45"/>
  </p:sldIdLst>
  <p:sldSz cx="18288000" cy="10287000"/>
  <p:notesSz cx="6858000" cy="9144000"/>
  <p:embeddedFontLst>
    <p:embeddedFont>
      <p:font typeface="Kermit" panose="020F0503040000060003" pitchFamily="34" charset="0"/>
      <p:regular r:id="rId46"/>
      <p:bold r:id="rId47"/>
      <p:italic r:id="rId48"/>
      <p:boldItalic r:id="rId49"/>
    </p:embeddedFont>
    <p:embeddedFont>
      <p:font typeface="Kermit Extrabold" panose="020F0503040000060003" pitchFamily="34" charset="0"/>
      <p:bold r:id="rId50"/>
      <p:boldItalic r:id="rId51"/>
    </p:embeddedFont>
    <p:embeddedFont>
      <p:font typeface="Kermit Semibold" panose="020F0503040000060003" pitchFamily="34" charset="0"/>
      <p:bold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816" y="72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8.fntdata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ld Torvund Olsen" userId="3423d729-1e8d-4c10-9ef2-90385d563038" providerId="ADAL" clId="{D6327E4C-6A42-4DC4-B986-FA85AF57380A}"/>
    <pc:docChg chg="delSld">
      <pc:chgData name="Arild Torvund Olsen" userId="3423d729-1e8d-4c10-9ef2-90385d563038" providerId="ADAL" clId="{D6327E4C-6A42-4DC4-B986-FA85AF57380A}" dt="2025-11-24T12:02:11.152" v="1" actId="47"/>
      <pc:docMkLst>
        <pc:docMk/>
      </pc:docMkLst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56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57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58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59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60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61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62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63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64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65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66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67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68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69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73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74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75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76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77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78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79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82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83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84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85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87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88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89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90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91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92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93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95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96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298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300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301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302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303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305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306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307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308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309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310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311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312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314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315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316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317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318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0" sldId="319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0" sldId="367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0" sldId="368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0" sldId="369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0" sldId="370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0" sldId="372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0" sldId="373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0" sldId="374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0" sldId="375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0" sldId="376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0" sldId="377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0" sldId="385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0" sldId="386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0" sldId="387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0" sldId="389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0" sldId="390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0" sldId="391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0" sldId="392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0" sldId="394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0" sldId="395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0" sldId="396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0" sldId="398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0" sldId="399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0" sldId="401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0" sldId="403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0" sldId="404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0" sldId="407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0" sldId="413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2344664975" sldId="414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453348306" sldId="415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748523409" sldId="416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3382120174" sldId="417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1967823404" sldId="418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3065339571" sldId="419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2522140269" sldId="420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2030491036" sldId="421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1174840878" sldId="422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196868696" sldId="423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2357987623" sldId="424"/>
        </pc:sldMkLst>
      </pc:sldChg>
      <pc:sldChg chg="del">
        <pc:chgData name="Arild Torvund Olsen" userId="3423d729-1e8d-4c10-9ef2-90385d563038" providerId="ADAL" clId="{D6327E4C-6A42-4DC4-B986-FA85AF57380A}" dt="2025-11-24T12:01:51.360" v="0" actId="47"/>
        <pc:sldMkLst>
          <pc:docMk/>
          <pc:sldMk cId="1424312125" sldId="425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1328546426" sldId="437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4169432470" sldId="438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2358350443" sldId="439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3628973285" sldId="440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4005423174" sldId="441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90006141" sldId="442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3811894944" sldId="443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2321025484" sldId="444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2209524558" sldId="445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69781921" sldId="446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2389939452" sldId="447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2791222801" sldId="448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268236173" sldId="449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662025667" sldId="450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3468843426" sldId="451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3322807884" sldId="452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1802420607" sldId="453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1310858261" sldId="454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3413217486" sldId="455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963808737" sldId="456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1271896401" sldId="457"/>
        </pc:sldMkLst>
      </pc:sldChg>
      <pc:sldChg chg="del">
        <pc:chgData name="Arild Torvund Olsen" userId="3423d729-1e8d-4c10-9ef2-90385d563038" providerId="ADAL" clId="{D6327E4C-6A42-4DC4-B986-FA85AF57380A}" dt="2025-11-24T12:02:11.152" v="1" actId="47"/>
        <pc:sldMkLst>
          <pc:docMk/>
          <pc:sldMk cId="1648204593" sldId="45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nynorsksenteret.no/julekalender/julekalender-2020/onskeliste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nkatten.no/songbok/advent-og-jul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nynorsksenteret.no/uploads/documents/Kalender_Vintersolkverv_21.pdf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nkatten.no/songbok/advent-og-jul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ionringsandthings.com/diy-gingerbread-man-ornaments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tsycraftsymom.com/felt-gingerbread-man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nynorsksenteret.no/julekalender/julekalender-2020/lag-eit-julekort-julebilete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nynorsksenteret.no/julekalender/julekalender-2/luciadagen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nynorsksenteret.no/julekalender/julekalender-2020/lucia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nkatten.no/songbok/advent-og-jul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F98D0-F69C-7E89-A210-B3A7FEF66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E358D1EB-7D91-F079-7DB5-871FB3A31118}"/>
              </a:ext>
            </a:extLst>
          </p:cNvPr>
          <p:cNvGrpSpPr/>
          <p:nvPr/>
        </p:nvGrpSpPr>
        <p:grpSpPr>
          <a:xfrm>
            <a:off x="5529579" y="1529079"/>
            <a:ext cx="7228843" cy="7228843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764CF48-B887-F1EE-C336-C073D9F9255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3E6E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AF9CC30-EF46-DFF6-9A23-FC5260AD3EB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BA9B3FB5-4460-BECF-7402-02B2CAB9EC4E}"/>
              </a:ext>
            </a:extLst>
          </p:cNvPr>
          <p:cNvSpPr txBox="1"/>
          <p:nvPr/>
        </p:nvSpPr>
        <p:spPr>
          <a:xfrm rot="203391">
            <a:off x="6251495" y="4018675"/>
            <a:ext cx="5820048" cy="1707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64"/>
              </a:lnSpc>
            </a:pPr>
            <a:r>
              <a:rPr lang="nn-NO" sz="7200" i="1" noProof="0" dirty="0">
                <a:solidFill>
                  <a:srgbClr val="F0F2F6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8. desember</a:t>
            </a:r>
          </a:p>
        </p:txBody>
      </p:sp>
    </p:spTree>
    <p:extLst>
      <p:ext uri="{BB962C8B-B14F-4D97-AF65-F5344CB8AC3E}">
        <p14:creationId xmlns:p14="http://schemas.microsoft.com/office/powerpoint/2010/main" val="4148090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7690318" y="3895539"/>
            <a:ext cx="9551495" cy="4260041"/>
            <a:chOff x="0" y="0"/>
            <a:chExt cx="2372467" cy="10581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72467" cy="1058139"/>
            </a:xfrm>
            <a:custGeom>
              <a:avLst/>
              <a:gdLst/>
              <a:ahLst/>
              <a:cxnLst/>
              <a:rect l="l" t="t" r="r" b="b"/>
              <a:pathLst>
                <a:path w="2372467" h="1058139">
                  <a:moveTo>
                    <a:pt x="41338" y="0"/>
                  </a:moveTo>
                  <a:lnTo>
                    <a:pt x="2331129" y="0"/>
                  </a:lnTo>
                  <a:cubicBezTo>
                    <a:pt x="2353959" y="0"/>
                    <a:pt x="2372467" y="18508"/>
                    <a:pt x="2372467" y="41338"/>
                  </a:cubicBezTo>
                  <a:lnTo>
                    <a:pt x="2372467" y="1016801"/>
                  </a:lnTo>
                  <a:cubicBezTo>
                    <a:pt x="2372467" y="1039631"/>
                    <a:pt x="2353959" y="1058139"/>
                    <a:pt x="2331129" y="1058139"/>
                  </a:cubicBezTo>
                  <a:lnTo>
                    <a:pt x="41338" y="1058139"/>
                  </a:lnTo>
                  <a:cubicBezTo>
                    <a:pt x="18508" y="1058139"/>
                    <a:pt x="0" y="1039631"/>
                    <a:pt x="0" y="1016801"/>
                  </a:cubicBezTo>
                  <a:lnTo>
                    <a:pt x="0" y="41338"/>
                  </a:lnTo>
                  <a:cubicBezTo>
                    <a:pt x="0" y="18508"/>
                    <a:pt x="18508" y="0"/>
                    <a:pt x="41338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72467" cy="1096239"/>
            </a:xfrm>
            <a:prstGeom prst="rect">
              <a:avLst/>
            </a:prstGeom>
          </p:spPr>
          <p:txBody>
            <a:bodyPr lIns="53865" tIns="53865" rIns="53865" bIns="53865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1028700"/>
            <a:ext cx="16230600" cy="1543050"/>
            <a:chOff x="0" y="0"/>
            <a:chExt cx="4274726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74726" cy="406400"/>
            </a:xfrm>
            <a:custGeom>
              <a:avLst/>
              <a:gdLst/>
              <a:ahLst/>
              <a:cxnLst/>
              <a:rect l="l" t="t" r="r" b="b"/>
              <a:pathLst>
                <a:path w="4274726" h="40640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382073"/>
                  </a:lnTo>
                  <a:cubicBezTo>
                    <a:pt x="4274726" y="395509"/>
                    <a:pt x="4263834" y="406400"/>
                    <a:pt x="4250399" y="406400"/>
                  </a:cubicBezTo>
                  <a:lnTo>
                    <a:pt x="24327" y="406400"/>
                  </a:lnTo>
                  <a:cubicBezTo>
                    <a:pt x="10891" y="406400"/>
                    <a:pt x="0" y="395509"/>
                    <a:pt x="0" y="38207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27472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828800" y="3086100"/>
            <a:ext cx="4618774" cy="6465481"/>
            <a:chOff x="0" y="0"/>
            <a:chExt cx="812800" cy="11377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1137779"/>
            </a:xfrm>
            <a:custGeom>
              <a:avLst/>
              <a:gdLst/>
              <a:ahLst/>
              <a:cxnLst/>
              <a:rect l="l" t="t" r="r" b="b"/>
              <a:pathLst>
                <a:path w="812800" h="1137779">
                  <a:moveTo>
                    <a:pt x="85485" y="0"/>
                  </a:moveTo>
                  <a:lnTo>
                    <a:pt x="727315" y="0"/>
                  </a:lnTo>
                  <a:cubicBezTo>
                    <a:pt x="774527" y="0"/>
                    <a:pt x="812800" y="38273"/>
                    <a:pt x="812800" y="85485"/>
                  </a:cubicBezTo>
                  <a:lnTo>
                    <a:pt x="812800" y="1052293"/>
                  </a:lnTo>
                  <a:cubicBezTo>
                    <a:pt x="812800" y="1099505"/>
                    <a:pt x="774527" y="1137779"/>
                    <a:pt x="727315" y="1137779"/>
                  </a:cubicBezTo>
                  <a:lnTo>
                    <a:pt x="85485" y="1137779"/>
                  </a:lnTo>
                  <a:cubicBezTo>
                    <a:pt x="38273" y="1137779"/>
                    <a:pt x="0" y="1099505"/>
                    <a:pt x="0" y="1052293"/>
                  </a:cubicBezTo>
                  <a:lnTo>
                    <a:pt x="0" y="85485"/>
                  </a:lnTo>
                  <a:cubicBezTo>
                    <a:pt x="0" y="38273"/>
                    <a:pt x="38273" y="0"/>
                    <a:pt x="85485" y="0"/>
                  </a:cubicBez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t="-1118" b="-1118"/>
              </a:stretch>
            </a:blip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8362435" y="4345251"/>
            <a:ext cx="8207260" cy="3207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Malin skreiv ei lang liste om alt Henrik sa at «</a:t>
            </a:r>
            <a:r>
              <a:rPr lang="nn-NO" sz="3000" noProof="0" dirty="0" err="1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berede</a:t>
            </a: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» og «grunnen» kunne bety. 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Du skal også skrive ei liste, men sidan det nærmar seg jul, skal du få skrive ei ønskeliste. Bruk gjerne malen som de finn </a:t>
            </a:r>
            <a:r>
              <a:rPr lang="nn-NO" sz="3000" u="sng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  <a:hlinkClick r:id="rId3" tooltip="https://nynorsksenteret.no/julekalender/julekalender-2020/onskeliste"/>
              </a:rPr>
              <a:t>her</a:t>
            </a: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59871" y="1127124"/>
            <a:ext cx="12968258" cy="1203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Skriv ønskeliste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C282C-A9D5-48B8-85CC-B83EEAE6B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294347C7-8418-D801-8454-07155D5B835F}"/>
              </a:ext>
            </a:extLst>
          </p:cNvPr>
          <p:cNvGrpSpPr/>
          <p:nvPr/>
        </p:nvGrpSpPr>
        <p:grpSpPr>
          <a:xfrm>
            <a:off x="5529579" y="1529079"/>
            <a:ext cx="7228843" cy="7228843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F35D51F-1E2F-3D42-4450-E8B35C9B8C4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3E6E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ACDE99C-ADA3-A2C8-3205-A8EECC9DD2B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44932958-5DC0-34A0-03B2-1A197732DACA}"/>
              </a:ext>
            </a:extLst>
          </p:cNvPr>
          <p:cNvSpPr txBox="1"/>
          <p:nvPr/>
        </p:nvSpPr>
        <p:spPr>
          <a:xfrm rot="203391">
            <a:off x="6251495" y="4018675"/>
            <a:ext cx="5820048" cy="1707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64"/>
              </a:lnSpc>
            </a:pPr>
            <a:r>
              <a:rPr lang="nn-NO" sz="7200" i="1" noProof="0" dirty="0">
                <a:solidFill>
                  <a:srgbClr val="F0F2F6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10. desember</a:t>
            </a:r>
          </a:p>
        </p:txBody>
      </p:sp>
    </p:spTree>
    <p:extLst>
      <p:ext uri="{BB962C8B-B14F-4D97-AF65-F5344CB8AC3E}">
        <p14:creationId xmlns:p14="http://schemas.microsoft.com/office/powerpoint/2010/main" val="1780315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9724627" y="3632000"/>
            <a:ext cx="7534673" cy="5626300"/>
            <a:chOff x="0" y="0"/>
            <a:chExt cx="1984441" cy="14818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84441" cy="1481824"/>
            </a:xfrm>
            <a:custGeom>
              <a:avLst/>
              <a:gdLst/>
              <a:ahLst/>
              <a:cxnLst/>
              <a:rect l="l" t="t" r="r" b="b"/>
              <a:pathLst>
                <a:path w="1984441" h="1481824">
                  <a:moveTo>
                    <a:pt x="52403" y="0"/>
                  </a:moveTo>
                  <a:lnTo>
                    <a:pt x="1932038" y="0"/>
                  </a:lnTo>
                  <a:cubicBezTo>
                    <a:pt x="1960979" y="0"/>
                    <a:pt x="1984441" y="23462"/>
                    <a:pt x="1984441" y="52403"/>
                  </a:cubicBezTo>
                  <a:lnTo>
                    <a:pt x="1984441" y="1429421"/>
                  </a:lnTo>
                  <a:cubicBezTo>
                    <a:pt x="1984441" y="1458362"/>
                    <a:pt x="1960979" y="1481824"/>
                    <a:pt x="1932038" y="1481824"/>
                  </a:cubicBezTo>
                  <a:lnTo>
                    <a:pt x="52403" y="1481824"/>
                  </a:lnTo>
                  <a:cubicBezTo>
                    <a:pt x="38505" y="1481824"/>
                    <a:pt x="25176" y="1476303"/>
                    <a:pt x="15348" y="1466475"/>
                  </a:cubicBezTo>
                  <a:cubicBezTo>
                    <a:pt x="5521" y="1456648"/>
                    <a:pt x="0" y="1443319"/>
                    <a:pt x="0" y="1429421"/>
                  </a:cubicBezTo>
                  <a:lnTo>
                    <a:pt x="0" y="52403"/>
                  </a:lnTo>
                  <a:cubicBezTo>
                    <a:pt x="0" y="23462"/>
                    <a:pt x="23462" y="0"/>
                    <a:pt x="52403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984441" cy="1519924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046955" y="4006751"/>
            <a:ext cx="6890016" cy="4800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Det tiande kapittelet heiter</a:t>
            </a:r>
          </a:p>
          <a:p>
            <a:pPr algn="ctr">
              <a:lnSpc>
                <a:spcPts val="4200"/>
              </a:lnSpc>
            </a:pPr>
            <a:r>
              <a:rPr lang="nn-NO" sz="3000" b="1" noProof="0" dirty="0">
                <a:solidFill>
                  <a:srgbClr val="3B3E6E"/>
                </a:solidFill>
                <a:latin typeface="Kermit" panose="020F0503040000060003" pitchFamily="34" charset="0"/>
                <a:ea typeface="Arial Bold"/>
                <a:cs typeface="Arial Bold"/>
                <a:sym typeface="Arial Bold"/>
              </a:rPr>
              <a:t>Om snøkrystallar og alt som kjem ovanfrå.</a:t>
            </a:r>
          </a:p>
          <a:p>
            <a:pPr algn="ctr">
              <a:lnSpc>
                <a:spcPts val="4200"/>
              </a:lnSpc>
            </a:pPr>
            <a:endParaRPr lang="nn-NO" sz="3000" b="1" noProof="0" dirty="0">
              <a:solidFill>
                <a:srgbClr val="3B3E6E"/>
              </a:solidFill>
              <a:latin typeface="Kermit" panose="020F0503040000060003" pitchFamily="34" charset="0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trur de dette kapittelet </a:t>
            </a: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kjem til å handle om? 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anna enn snøkrystallar kan kome ovanfrå?</a:t>
            </a:r>
          </a:p>
        </p:txBody>
      </p:sp>
      <p:grpSp>
        <p:nvGrpSpPr>
          <p:cNvPr id="15" name="Group 8">
            <a:extLst>
              <a:ext uri="{FF2B5EF4-FFF2-40B4-BE49-F238E27FC236}">
                <a16:creationId xmlns:a16="http://schemas.microsoft.com/office/drawing/2014/main" id="{A681FE8C-D9FD-F724-5FB5-5FA4A3628C34}"/>
              </a:ext>
            </a:extLst>
          </p:cNvPr>
          <p:cNvGrpSpPr/>
          <p:nvPr/>
        </p:nvGrpSpPr>
        <p:grpSpPr>
          <a:xfrm>
            <a:off x="1028700" y="680344"/>
            <a:ext cx="16230600" cy="2391102"/>
            <a:chOff x="0" y="0"/>
            <a:chExt cx="4274726" cy="629755"/>
          </a:xfrm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05DE7348-7DF6-517E-BB54-4B155B57264C}"/>
                </a:ext>
              </a:extLst>
            </p:cNvPr>
            <p:cNvSpPr/>
            <p:nvPr/>
          </p:nvSpPr>
          <p:spPr>
            <a:xfrm>
              <a:off x="0" y="0"/>
              <a:ext cx="4274726" cy="629755"/>
            </a:xfrm>
            <a:custGeom>
              <a:avLst/>
              <a:gdLst/>
              <a:ahLst/>
              <a:cxnLst/>
              <a:rect l="l" t="t" r="r" b="b"/>
              <a:pathLst>
                <a:path w="4274726" h="62975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605428"/>
                  </a:lnTo>
                  <a:cubicBezTo>
                    <a:pt x="4274726" y="618864"/>
                    <a:pt x="4263834" y="629755"/>
                    <a:pt x="4250399" y="629755"/>
                  </a:cubicBezTo>
                  <a:lnTo>
                    <a:pt x="24327" y="629755"/>
                  </a:lnTo>
                  <a:cubicBezTo>
                    <a:pt x="10891" y="629755"/>
                    <a:pt x="0" y="618864"/>
                    <a:pt x="0" y="60542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1818B841-EB95-D177-E7E6-A95F62ECFDD7}"/>
                </a:ext>
              </a:extLst>
            </p:cNvPr>
            <p:cNvSpPr txBox="1"/>
            <p:nvPr/>
          </p:nvSpPr>
          <p:spPr>
            <a:xfrm>
              <a:off x="0" y="-38100"/>
              <a:ext cx="4274726" cy="667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8" name="TextBox 11">
            <a:extLst>
              <a:ext uri="{FF2B5EF4-FFF2-40B4-BE49-F238E27FC236}">
                <a16:creationId xmlns:a16="http://schemas.microsoft.com/office/drawing/2014/main" id="{3FC75ED9-4DD1-9755-2BAF-6FB9A9403F3A}"/>
              </a:ext>
            </a:extLst>
          </p:cNvPr>
          <p:cNvSpPr txBox="1"/>
          <p:nvPr/>
        </p:nvSpPr>
        <p:spPr>
          <a:xfrm>
            <a:off x="2717551" y="952693"/>
            <a:ext cx="12852897" cy="1846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nn-NO" sz="6999" dirty="0">
                <a:solidFill>
                  <a:srgbClr val="3B3E6E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Ti</a:t>
            </a:r>
            <a:r>
              <a:rPr lang="nn-NO" sz="6999" noProof="0" dirty="0">
                <a:solidFill>
                  <a:srgbClr val="3B3E6E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ande kapittel</a:t>
            </a:r>
          </a:p>
          <a:p>
            <a:pPr algn="ctr"/>
            <a:r>
              <a:rPr lang="nn-NO" sz="4999" i="1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snøkrystallar og alt som kjem ovanfrå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0">
            <a:extLst>
              <a:ext uri="{FF2B5EF4-FFF2-40B4-BE49-F238E27FC236}">
                <a16:creationId xmlns:a16="http://schemas.microsoft.com/office/drawing/2014/main" id="{A8864136-8FE5-B7FF-9A05-9E5E968BFB92}"/>
              </a:ext>
            </a:extLst>
          </p:cNvPr>
          <p:cNvGrpSpPr/>
          <p:nvPr/>
        </p:nvGrpSpPr>
        <p:grpSpPr>
          <a:xfrm>
            <a:off x="1028700" y="723900"/>
            <a:ext cx="16230600" cy="1543050"/>
            <a:chOff x="0" y="0"/>
            <a:chExt cx="4274726" cy="406400"/>
          </a:xfrm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B65415C6-3E42-D7EA-5B9B-10ADA7CA355A}"/>
                </a:ext>
              </a:extLst>
            </p:cNvPr>
            <p:cNvSpPr/>
            <p:nvPr/>
          </p:nvSpPr>
          <p:spPr>
            <a:xfrm>
              <a:off x="0" y="0"/>
              <a:ext cx="4274726" cy="406400"/>
            </a:xfrm>
            <a:custGeom>
              <a:avLst/>
              <a:gdLst/>
              <a:ahLst/>
              <a:cxnLst/>
              <a:rect l="l" t="t" r="r" b="b"/>
              <a:pathLst>
                <a:path w="4274726" h="40640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382073"/>
                  </a:lnTo>
                  <a:cubicBezTo>
                    <a:pt x="4274726" y="395509"/>
                    <a:pt x="4263834" y="406400"/>
                    <a:pt x="4250399" y="406400"/>
                  </a:cubicBezTo>
                  <a:lnTo>
                    <a:pt x="24327" y="406400"/>
                  </a:lnTo>
                  <a:cubicBezTo>
                    <a:pt x="10891" y="406400"/>
                    <a:pt x="0" y="395509"/>
                    <a:pt x="0" y="38207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B0D79A70-330C-AA42-3255-A8A98C0022EF}"/>
                </a:ext>
              </a:extLst>
            </p:cNvPr>
            <p:cNvSpPr txBox="1"/>
            <p:nvPr/>
          </p:nvSpPr>
          <p:spPr>
            <a:xfrm>
              <a:off x="0" y="-38100"/>
              <a:ext cx="427472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03338" y="542140"/>
            <a:ext cx="16255962" cy="262016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 lang="nn-NO" noProof="0" dirty="0"/>
          </a:p>
        </p:txBody>
      </p:sp>
      <p:grpSp>
        <p:nvGrpSpPr>
          <p:cNvPr id="10" name="Group 10"/>
          <p:cNvGrpSpPr/>
          <p:nvPr/>
        </p:nvGrpSpPr>
        <p:grpSpPr>
          <a:xfrm>
            <a:off x="7917543" y="2608849"/>
            <a:ext cx="9334500" cy="6658760"/>
            <a:chOff x="0" y="0"/>
            <a:chExt cx="2372467" cy="20441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72467" cy="2044125"/>
            </a:xfrm>
            <a:custGeom>
              <a:avLst/>
              <a:gdLst/>
              <a:ahLst/>
              <a:cxnLst/>
              <a:rect l="l" t="t" r="r" b="b"/>
              <a:pathLst>
                <a:path w="2372467" h="2044125">
                  <a:moveTo>
                    <a:pt x="41338" y="0"/>
                  </a:moveTo>
                  <a:lnTo>
                    <a:pt x="2331129" y="0"/>
                  </a:lnTo>
                  <a:cubicBezTo>
                    <a:pt x="2353959" y="0"/>
                    <a:pt x="2372467" y="18508"/>
                    <a:pt x="2372467" y="41338"/>
                  </a:cubicBezTo>
                  <a:lnTo>
                    <a:pt x="2372467" y="2002788"/>
                  </a:lnTo>
                  <a:cubicBezTo>
                    <a:pt x="2372467" y="2025618"/>
                    <a:pt x="2353959" y="2044125"/>
                    <a:pt x="2331129" y="2044125"/>
                  </a:cubicBezTo>
                  <a:lnTo>
                    <a:pt x="41338" y="2044125"/>
                  </a:lnTo>
                  <a:cubicBezTo>
                    <a:pt x="18508" y="2044125"/>
                    <a:pt x="0" y="2025618"/>
                    <a:pt x="0" y="2002788"/>
                  </a:cubicBezTo>
                  <a:lnTo>
                    <a:pt x="0" y="41338"/>
                  </a:lnTo>
                  <a:cubicBezTo>
                    <a:pt x="0" y="18508"/>
                    <a:pt x="18508" y="0"/>
                    <a:pt x="41338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372467" cy="2082225"/>
            </a:xfrm>
            <a:prstGeom prst="rect">
              <a:avLst/>
            </a:prstGeom>
          </p:spPr>
          <p:txBody>
            <a:bodyPr lIns="53865" tIns="53865" rIns="53865" bIns="53865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600200" y="1046584"/>
            <a:ext cx="14799172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snøkrystallar og alt som kjem ovanfrå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311034" y="2913649"/>
            <a:ext cx="8547518" cy="5900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b="1" noProof="0" dirty="0">
                <a:solidFill>
                  <a:srgbClr val="3B3E6E"/>
                </a:solidFill>
                <a:latin typeface="Kermit" panose="020F0503040000060003" pitchFamily="34" charset="0"/>
                <a:ea typeface="Arial Bold"/>
                <a:cs typeface="Arial Bold"/>
                <a:sym typeface="Arial Bold"/>
              </a:rPr>
              <a:t>Spørsmål til teksten </a:t>
            </a: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Henrik og Malin opna munnen og smakte på dalande snøkrystallar. Kva er ein snøkrystall? Korleis trur du det kjennest å få ein snøkrystall på tunga? Høyr songen «</a:t>
            </a:r>
            <a:r>
              <a:rPr lang="nn-NO" sz="3000" u="sng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  <a:hlinkClick r:id="rId3" tooltip="https://www.tunkatten.no/songbok/advent-og-jul/"/>
              </a:rPr>
              <a:t>Sjå det snør»</a:t>
            </a:r>
          </a:p>
          <a:p>
            <a:pPr algn="ctr">
              <a:lnSpc>
                <a:spcPts val="4200"/>
              </a:lnSpc>
            </a:pPr>
            <a:endParaRPr lang="nn-NO" sz="3000" u="sng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  <a:hlinkClick r:id="rId3" tooltip="https://www.tunkatten.no/songbok/advent-og-jul/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Korleis var det første møtet med Jørgen? </a:t>
            </a: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sa Jørgen om alle juletrea? </a:t>
            </a: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trur du om alle juletrea? 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Snakk om kva de trur skjer vidare.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28700" y="875309"/>
            <a:ext cx="6549031" cy="1677391"/>
            <a:chOff x="0" y="-15662"/>
            <a:chExt cx="1724848" cy="5317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23613" cy="516047"/>
            </a:xfrm>
            <a:custGeom>
              <a:avLst/>
              <a:gdLst/>
              <a:ahLst/>
              <a:cxnLst/>
              <a:rect l="l" t="t" r="r" b="b"/>
              <a:pathLst>
                <a:path w="1723613" h="516047">
                  <a:moveTo>
                    <a:pt x="60333" y="0"/>
                  </a:moveTo>
                  <a:lnTo>
                    <a:pt x="1663280" y="0"/>
                  </a:lnTo>
                  <a:cubicBezTo>
                    <a:pt x="1679281" y="0"/>
                    <a:pt x="1694627" y="6356"/>
                    <a:pt x="1705942" y="17671"/>
                  </a:cubicBezTo>
                  <a:cubicBezTo>
                    <a:pt x="1717256" y="28986"/>
                    <a:pt x="1723613" y="44331"/>
                    <a:pt x="1723613" y="60333"/>
                  </a:cubicBezTo>
                  <a:lnTo>
                    <a:pt x="1723613" y="455714"/>
                  </a:lnTo>
                  <a:cubicBezTo>
                    <a:pt x="1723613" y="471716"/>
                    <a:pt x="1717256" y="487061"/>
                    <a:pt x="1705942" y="498376"/>
                  </a:cubicBezTo>
                  <a:cubicBezTo>
                    <a:pt x="1694627" y="509691"/>
                    <a:pt x="1679281" y="516047"/>
                    <a:pt x="1663280" y="516047"/>
                  </a:cubicBezTo>
                  <a:lnTo>
                    <a:pt x="60333" y="516047"/>
                  </a:lnTo>
                  <a:cubicBezTo>
                    <a:pt x="44331" y="516047"/>
                    <a:pt x="28986" y="509691"/>
                    <a:pt x="17671" y="498376"/>
                  </a:cubicBezTo>
                  <a:cubicBezTo>
                    <a:pt x="6356" y="487061"/>
                    <a:pt x="0" y="471716"/>
                    <a:pt x="0" y="455714"/>
                  </a:cubicBezTo>
                  <a:lnTo>
                    <a:pt x="0" y="60333"/>
                  </a:lnTo>
                  <a:cubicBezTo>
                    <a:pt x="0" y="44331"/>
                    <a:pt x="6356" y="28986"/>
                    <a:pt x="17671" y="17671"/>
                  </a:cubicBezTo>
                  <a:cubicBezTo>
                    <a:pt x="28986" y="6356"/>
                    <a:pt x="44331" y="0"/>
                    <a:pt x="60333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35" y="-15662"/>
              <a:ext cx="1723613" cy="442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639"/>
                </a:lnSpc>
              </a:pPr>
              <a:r>
                <a:rPr lang="nn-NO" sz="5400" i="1" noProof="0" dirty="0">
                  <a:solidFill>
                    <a:srgbClr val="44456E"/>
                  </a:solidFill>
                  <a:latin typeface="Kermit Semibold" panose="020F0503040000060003" pitchFamily="34" charset="0"/>
                  <a:ea typeface="Marykate"/>
                  <a:cs typeface="Marykate"/>
                  <a:sym typeface="Marykate"/>
                </a:rPr>
                <a:t>Klipp snøkrystallar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954308" y="924718"/>
            <a:ext cx="9399772" cy="8229600"/>
            <a:chOff x="0" y="0"/>
            <a:chExt cx="2334781" cy="20441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34781" cy="2044125"/>
            </a:xfrm>
            <a:custGeom>
              <a:avLst/>
              <a:gdLst/>
              <a:ahLst/>
              <a:cxnLst/>
              <a:rect l="l" t="t" r="r" b="b"/>
              <a:pathLst>
                <a:path w="2334781" h="2044125">
                  <a:moveTo>
                    <a:pt x="42005" y="0"/>
                  </a:moveTo>
                  <a:lnTo>
                    <a:pt x="2292776" y="0"/>
                  </a:lnTo>
                  <a:cubicBezTo>
                    <a:pt x="2315975" y="0"/>
                    <a:pt x="2334781" y="18806"/>
                    <a:pt x="2334781" y="42005"/>
                  </a:cubicBezTo>
                  <a:lnTo>
                    <a:pt x="2334781" y="2002120"/>
                  </a:lnTo>
                  <a:cubicBezTo>
                    <a:pt x="2334781" y="2025319"/>
                    <a:pt x="2315975" y="2044125"/>
                    <a:pt x="2292776" y="2044125"/>
                  </a:cubicBezTo>
                  <a:lnTo>
                    <a:pt x="42005" y="2044125"/>
                  </a:lnTo>
                  <a:cubicBezTo>
                    <a:pt x="18806" y="2044125"/>
                    <a:pt x="0" y="2025319"/>
                    <a:pt x="0" y="2002120"/>
                  </a:cubicBezTo>
                  <a:lnTo>
                    <a:pt x="0" y="42005"/>
                  </a:lnTo>
                  <a:cubicBezTo>
                    <a:pt x="0" y="18806"/>
                    <a:pt x="18806" y="0"/>
                    <a:pt x="42005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334781" cy="2082225"/>
            </a:xfrm>
            <a:prstGeom prst="rect">
              <a:avLst/>
            </a:prstGeom>
          </p:spPr>
          <p:txBody>
            <a:bodyPr lIns="53865" tIns="53865" rIns="53865" bIns="53865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381999" y="1371600"/>
            <a:ext cx="8544391" cy="7508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28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Ta eit rektangulært A4-ark. Brett det eine hjørnet diagonalt slik at kortsida møter langsida. Klipp av den delen som stikk ut – då får du eit perfekt kvadrat. </a:t>
            </a:r>
          </a:p>
          <a:p>
            <a:pPr algn="ctr">
              <a:lnSpc>
                <a:spcPts val="4200"/>
              </a:lnSpc>
            </a:pPr>
            <a:endParaRPr lang="nn-NO" sz="28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28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Brett kvadratet på midten diagonalt slik at du får ein trekant. Brett trekanten ein gong til slik at du får ein mindre trekant. Del trekanten i tre like delar ved å brette den eine sida over den første. Klipp av toppen slik at kanten blir rett. </a:t>
            </a:r>
          </a:p>
          <a:p>
            <a:pPr algn="ctr">
              <a:lnSpc>
                <a:spcPts val="4200"/>
              </a:lnSpc>
            </a:pPr>
            <a:endParaRPr lang="nn-NO" sz="28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28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Klipp små trekantar, halvsirklar og former ut frå kantane. Når du brettar ut papiret, får du ein vakker snøkrystall som de kan henge i vindauget.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143001" y="1055475"/>
            <a:ext cx="16116300" cy="1593131"/>
            <a:chOff x="0" y="0"/>
            <a:chExt cx="4162640" cy="4195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62640" cy="419590"/>
            </a:xfrm>
            <a:custGeom>
              <a:avLst/>
              <a:gdLst/>
              <a:ahLst/>
              <a:cxnLst/>
              <a:rect l="l" t="t" r="r" b="b"/>
              <a:pathLst>
                <a:path w="4162640" h="419590">
                  <a:moveTo>
                    <a:pt x="24982" y="0"/>
                  </a:moveTo>
                  <a:lnTo>
                    <a:pt x="4137658" y="0"/>
                  </a:lnTo>
                  <a:cubicBezTo>
                    <a:pt x="4144284" y="0"/>
                    <a:pt x="4150638" y="2632"/>
                    <a:pt x="4155323" y="7317"/>
                  </a:cubicBezTo>
                  <a:cubicBezTo>
                    <a:pt x="4160008" y="12002"/>
                    <a:pt x="4162640" y="18356"/>
                    <a:pt x="4162640" y="24982"/>
                  </a:cubicBezTo>
                  <a:lnTo>
                    <a:pt x="4162640" y="394608"/>
                  </a:lnTo>
                  <a:cubicBezTo>
                    <a:pt x="4162640" y="401234"/>
                    <a:pt x="4160008" y="407588"/>
                    <a:pt x="4155323" y="412273"/>
                  </a:cubicBezTo>
                  <a:cubicBezTo>
                    <a:pt x="4150638" y="416958"/>
                    <a:pt x="4144284" y="419590"/>
                    <a:pt x="4137658" y="419590"/>
                  </a:cubicBezTo>
                  <a:lnTo>
                    <a:pt x="24982" y="419590"/>
                  </a:lnTo>
                  <a:cubicBezTo>
                    <a:pt x="11185" y="419590"/>
                    <a:pt x="0" y="408405"/>
                    <a:pt x="0" y="394608"/>
                  </a:cubicBezTo>
                  <a:lnTo>
                    <a:pt x="0" y="24982"/>
                  </a:lnTo>
                  <a:cubicBezTo>
                    <a:pt x="0" y="18356"/>
                    <a:pt x="2632" y="12002"/>
                    <a:pt x="7317" y="7317"/>
                  </a:cubicBezTo>
                  <a:cubicBezTo>
                    <a:pt x="12002" y="2632"/>
                    <a:pt x="18356" y="0"/>
                    <a:pt x="24982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162640" cy="457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707805" y="4305301"/>
            <a:ext cx="9551495" cy="4952999"/>
            <a:chOff x="0" y="-1055799"/>
            <a:chExt cx="12735326" cy="6603999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-1055799"/>
              <a:ext cx="12735326" cy="6603999"/>
              <a:chOff x="0" y="-196685"/>
              <a:chExt cx="2372467" cy="123026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243170" y="-196685"/>
                <a:ext cx="2129297" cy="1033575"/>
              </a:xfrm>
              <a:custGeom>
                <a:avLst/>
                <a:gdLst/>
                <a:ahLst/>
                <a:cxnLst/>
                <a:rect l="l" t="t" r="r" b="b"/>
                <a:pathLst>
                  <a:path w="2372467" h="1033575">
                    <a:moveTo>
                      <a:pt x="41338" y="0"/>
                    </a:moveTo>
                    <a:lnTo>
                      <a:pt x="2331129" y="0"/>
                    </a:lnTo>
                    <a:cubicBezTo>
                      <a:pt x="2353959" y="0"/>
                      <a:pt x="2372467" y="18508"/>
                      <a:pt x="2372467" y="41338"/>
                    </a:cubicBezTo>
                    <a:lnTo>
                      <a:pt x="2372467" y="992238"/>
                    </a:lnTo>
                    <a:cubicBezTo>
                      <a:pt x="2372467" y="1015068"/>
                      <a:pt x="2353959" y="1033575"/>
                      <a:pt x="2331129" y="1033575"/>
                    </a:cubicBezTo>
                    <a:lnTo>
                      <a:pt x="41338" y="1033575"/>
                    </a:lnTo>
                    <a:cubicBezTo>
                      <a:pt x="18508" y="1033575"/>
                      <a:pt x="0" y="1015068"/>
                      <a:pt x="0" y="992238"/>
                    </a:cubicBezTo>
                    <a:lnTo>
                      <a:pt x="0" y="41338"/>
                    </a:lnTo>
                    <a:cubicBezTo>
                      <a:pt x="0" y="18508"/>
                      <a:pt x="18508" y="0"/>
                      <a:pt x="41338" y="0"/>
                    </a:cubicBezTo>
                    <a:close/>
                  </a:path>
                </a:pathLst>
              </a:custGeom>
              <a:solidFill>
                <a:srgbClr val="E9DEE3"/>
              </a:solidFill>
              <a:ln w="95250" cap="rnd">
                <a:solidFill>
                  <a:srgbClr val="9596AC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nn-NO" noProof="0" dirty="0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76200"/>
                <a:ext cx="2372467" cy="1109775"/>
              </a:xfrm>
              <a:prstGeom prst="rect">
                <a:avLst/>
              </a:prstGeom>
            </p:spPr>
            <p:txBody>
              <a:bodyPr lIns="53865" tIns="53865" rIns="53865" bIns="53865" rtlCol="0" anchor="t"/>
              <a:lstStyle/>
              <a:p>
                <a:pPr algn="l">
                  <a:lnSpc>
                    <a:spcPts val="4339"/>
                  </a:lnSpc>
                </a:pPr>
                <a:endParaRPr lang="nn-NO" noProof="0" dirty="0"/>
              </a:p>
              <a:p>
                <a:pPr algn="l">
                  <a:lnSpc>
                    <a:spcPts val="4339"/>
                  </a:lnSpc>
                </a:pPr>
                <a:endParaRPr lang="nn-NO" noProof="0" dirty="0"/>
              </a:p>
              <a:p>
                <a:pPr algn="l">
                  <a:lnSpc>
                    <a:spcPts val="4339"/>
                  </a:lnSpc>
                </a:pPr>
                <a:endParaRPr lang="nn-NO" noProof="0" dirty="0"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1886561" y="-141400"/>
              <a:ext cx="10267531" cy="42763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nn-NO" sz="3000" noProof="0" dirty="0">
                  <a:solidFill>
                    <a:srgbClr val="3B3E6E"/>
                  </a:solidFill>
                  <a:latin typeface="Kermit" panose="020F0503040000060003" pitchFamily="34" charset="0"/>
                  <a:ea typeface="Arial"/>
                  <a:cs typeface="Arial"/>
                  <a:sym typeface="Arial"/>
                </a:rPr>
                <a:t>Under middagen sit dei og snakkar om snøen, og så kjem han. </a:t>
              </a:r>
            </a:p>
            <a:p>
              <a:pPr algn="ctr">
                <a:lnSpc>
                  <a:spcPts val="4200"/>
                </a:lnSpc>
              </a:pPr>
              <a:endPara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endParaRPr>
            </a:p>
            <a:p>
              <a:pPr algn="ctr">
                <a:lnSpc>
                  <a:spcPts val="4200"/>
                </a:lnSpc>
              </a:pPr>
              <a:r>
                <a:rPr lang="nn-NO" sz="3000" u="sng" noProof="0" dirty="0">
                  <a:solidFill>
                    <a:srgbClr val="3B3E6E"/>
                  </a:solidFill>
                  <a:latin typeface="Kermit" panose="020F0503040000060003" pitchFamily="34" charset="0"/>
                  <a:ea typeface="Arial"/>
                  <a:cs typeface="Arial"/>
                  <a:sym typeface="Arial"/>
                  <a:hlinkClick r:id="rId3" tooltip="https://nynorsksenteret.no/uploads/documents/Kalender_Vintersolkverv_21.pdf"/>
                </a:rPr>
                <a:t>Her</a:t>
              </a:r>
              <a:r>
                <a:rPr lang="nn-NO" sz="3000" noProof="0" dirty="0">
                  <a:solidFill>
                    <a:srgbClr val="3B3E6E"/>
                  </a:solidFill>
                  <a:latin typeface="Kermit" panose="020F0503040000060003" pitchFamily="34" charset="0"/>
                  <a:ea typeface="Arial"/>
                  <a:cs typeface="Arial"/>
                  <a:sym typeface="Arial"/>
                </a:rPr>
                <a:t> finn de ei skriveoppgåve om vintergleder. </a:t>
              </a:r>
            </a:p>
            <a:p>
              <a:pPr algn="ctr">
                <a:lnSpc>
                  <a:spcPts val="4200"/>
                </a:lnSpc>
              </a:pPr>
              <a:endPara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72658" y="1178046"/>
            <a:ext cx="12968258" cy="1203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Vintergleder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869E4-1FAF-DCDD-C492-00383019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55DF5232-F579-23D6-9C65-BFE7AEF88D3A}"/>
              </a:ext>
            </a:extLst>
          </p:cNvPr>
          <p:cNvGrpSpPr/>
          <p:nvPr/>
        </p:nvGrpSpPr>
        <p:grpSpPr>
          <a:xfrm>
            <a:off x="5529579" y="1529079"/>
            <a:ext cx="7228843" cy="7228843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66BF8E1-4211-9B3D-D214-9123F440102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3E6E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771BE17-430C-0BAD-0FB2-25147850FCE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5B7266B6-9EFE-026F-18AF-42E33A4202CA}"/>
              </a:ext>
            </a:extLst>
          </p:cNvPr>
          <p:cNvSpPr txBox="1"/>
          <p:nvPr/>
        </p:nvSpPr>
        <p:spPr>
          <a:xfrm rot="203391">
            <a:off x="6251495" y="4018675"/>
            <a:ext cx="5820048" cy="1707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64"/>
              </a:lnSpc>
            </a:pPr>
            <a:r>
              <a:rPr lang="nn-NO" sz="7200" i="1" noProof="0" dirty="0">
                <a:solidFill>
                  <a:srgbClr val="F0F2F6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11. desember</a:t>
            </a:r>
          </a:p>
        </p:txBody>
      </p:sp>
    </p:spTree>
    <p:extLst>
      <p:ext uri="{BB962C8B-B14F-4D97-AF65-F5344CB8AC3E}">
        <p14:creationId xmlns:p14="http://schemas.microsoft.com/office/powerpoint/2010/main" val="617260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9724627" y="3815200"/>
            <a:ext cx="7534673" cy="4799155"/>
            <a:chOff x="0" y="0"/>
            <a:chExt cx="1984441" cy="1263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84441" cy="1263975"/>
            </a:xfrm>
            <a:custGeom>
              <a:avLst/>
              <a:gdLst/>
              <a:ahLst/>
              <a:cxnLst/>
              <a:rect l="l" t="t" r="r" b="b"/>
              <a:pathLst>
                <a:path w="1984441" h="1263975">
                  <a:moveTo>
                    <a:pt x="52403" y="0"/>
                  </a:moveTo>
                  <a:lnTo>
                    <a:pt x="1932038" y="0"/>
                  </a:lnTo>
                  <a:cubicBezTo>
                    <a:pt x="1960979" y="0"/>
                    <a:pt x="1984441" y="23462"/>
                    <a:pt x="1984441" y="52403"/>
                  </a:cubicBezTo>
                  <a:lnTo>
                    <a:pt x="1984441" y="1211572"/>
                  </a:lnTo>
                  <a:cubicBezTo>
                    <a:pt x="1984441" y="1240514"/>
                    <a:pt x="1960979" y="1263975"/>
                    <a:pt x="1932038" y="1263975"/>
                  </a:cubicBezTo>
                  <a:lnTo>
                    <a:pt x="52403" y="1263975"/>
                  </a:lnTo>
                  <a:cubicBezTo>
                    <a:pt x="23462" y="1263975"/>
                    <a:pt x="0" y="1240514"/>
                    <a:pt x="0" y="1211572"/>
                  </a:cubicBezTo>
                  <a:lnTo>
                    <a:pt x="0" y="52403"/>
                  </a:lnTo>
                  <a:cubicBezTo>
                    <a:pt x="0" y="23462"/>
                    <a:pt x="23462" y="0"/>
                    <a:pt x="52403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984441" cy="130207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046955" y="4275547"/>
            <a:ext cx="6890016" cy="3733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Det ellevte kapittelet heiter</a:t>
            </a:r>
          </a:p>
          <a:p>
            <a:pPr algn="ctr">
              <a:lnSpc>
                <a:spcPts val="4200"/>
              </a:lnSpc>
            </a:pPr>
            <a:r>
              <a:rPr lang="nn-NO" sz="3000" b="1" noProof="0" dirty="0">
                <a:solidFill>
                  <a:srgbClr val="3B3E6E"/>
                </a:solidFill>
                <a:latin typeface="Kermit" panose="020F0503040000060003" pitchFamily="34" charset="0"/>
                <a:ea typeface="Arial Bold"/>
                <a:cs typeface="Arial Bold"/>
                <a:sym typeface="Arial Bold"/>
              </a:rPr>
              <a:t>Om mini-Jørgen og heksa.</a:t>
            </a:r>
          </a:p>
          <a:p>
            <a:pPr algn="ctr">
              <a:lnSpc>
                <a:spcPts val="4200"/>
              </a:lnSpc>
            </a:pPr>
            <a:endParaRPr lang="nn-NO" sz="3000" b="1" noProof="0" dirty="0">
              <a:solidFill>
                <a:srgbClr val="3B3E6E"/>
              </a:solidFill>
              <a:latin typeface="Kermit" panose="020F0503040000060003" pitchFamily="34" charset="0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trur de dette kapittelet </a:t>
            </a: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kjem til å handle om?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trur du mini-Jørgen betyr? </a:t>
            </a:r>
          </a:p>
        </p:txBody>
      </p:sp>
      <p:grpSp>
        <p:nvGrpSpPr>
          <p:cNvPr id="15" name="Group 8">
            <a:extLst>
              <a:ext uri="{FF2B5EF4-FFF2-40B4-BE49-F238E27FC236}">
                <a16:creationId xmlns:a16="http://schemas.microsoft.com/office/drawing/2014/main" id="{54E5CEEC-C5F9-95F9-F7CB-A3855AFF09B9}"/>
              </a:ext>
            </a:extLst>
          </p:cNvPr>
          <p:cNvGrpSpPr/>
          <p:nvPr/>
        </p:nvGrpSpPr>
        <p:grpSpPr>
          <a:xfrm>
            <a:off x="1028700" y="680344"/>
            <a:ext cx="16230600" cy="2391102"/>
            <a:chOff x="0" y="0"/>
            <a:chExt cx="4274726" cy="629755"/>
          </a:xfrm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CA38B675-C7B4-9B3A-FF2D-6ED2BDFC7972}"/>
                </a:ext>
              </a:extLst>
            </p:cNvPr>
            <p:cNvSpPr/>
            <p:nvPr/>
          </p:nvSpPr>
          <p:spPr>
            <a:xfrm>
              <a:off x="0" y="0"/>
              <a:ext cx="4274726" cy="629755"/>
            </a:xfrm>
            <a:custGeom>
              <a:avLst/>
              <a:gdLst/>
              <a:ahLst/>
              <a:cxnLst/>
              <a:rect l="l" t="t" r="r" b="b"/>
              <a:pathLst>
                <a:path w="4274726" h="62975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605428"/>
                  </a:lnTo>
                  <a:cubicBezTo>
                    <a:pt x="4274726" y="618864"/>
                    <a:pt x="4263834" y="629755"/>
                    <a:pt x="4250399" y="629755"/>
                  </a:cubicBezTo>
                  <a:lnTo>
                    <a:pt x="24327" y="629755"/>
                  </a:lnTo>
                  <a:cubicBezTo>
                    <a:pt x="10891" y="629755"/>
                    <a:pt x="0" y="618864"/>
                    <a:pt x="0" y="60542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CEE8551A-EF7D-6A96-AAF7-7CC02AF8603C}"/>
                </a:ext>
              </a:extLst>
            </p:cNvPr>
            <p:cNvSpPr txBox="1"/>
            <p:nvPr/>
          </p:nvSpPr>
          <p:spPr>
            <a:xfrm>
              <a:off x="0" y="-38100"/>
              <a:ext cx="4274726" cy="667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8" name="TextBox 11">
            <a:extLst>
              <a:ext uri="{FF2B5EF4-FFF2-40B4-BE49-F238E27FC236}">
                <a16:creationId xmlns:a16="http://schemas.microsoft.com/office/drawing/2014/main" id="{E6372CE8-864B-85E3-975A-FEEC76D8B033}"/>
              </a:ext>
            </a:extLst>
          </p:cNvPr>
          <p:cNvSpPr txBox="1"/>
          <p:nvPr/>
        </p:nvSpPr>
        <p:spPr>
          <a:xfrm>
            <a:off x="2717551" y="952693"/>
            <a:ext cx="12852897" cy="1846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nn-NO" sz="6999" dirty="0">
                <a:solidFill>
                  <a:srgbClr val="3B3E6E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Ellevte</a:t>
            </a:r>
            <a:r>
              <a:rPr lang="nn-NO" sz="6999" noProof="0" dirty="0">
                <a:solidFill>
                  <a:srgbClr val="3B3E6E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 kapittel</a:t>
            </a:r>
          </a:p>
          <a:p>
            <a:pPr algn="ctr"/>
            <a:r>
              <a:rPr lang="nn-NO" sz="4999" i="1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mini-Jørgen og heksa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C862653-4757-3EF5-DF13-038BEAAE471B}"/>
              </a:ext>
            </a:extLst>
          </p:cNvPr>
          <p:cNvSpPr/>
          <p:nvPr/>
        </p:nvSpPr>
        <p:spPr>
          <a:xfrm>
            <a:off x="1812446" y="3891593"/>
            <a:ext cx="5519107" cy="5519107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28699" y="1028700"/>
            <a:ext cx="7115989" cy="2438400"/>
            <a:chOff x="0" y="0"/>
            <a:chExt cx="1723613" cy="72864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23613" cy="728641"/>
            </a:xfrm>
            <a:custGeom>
              <a:avLst/>
              <a:gdLst/>
              <a:ahLst/>
              <a:cxnLst/>
              <a:rect l="l" t="t" r="r" b="b"/>
              <a:pathLst>
                <a:path w="1723613" h="728641">
                  <a:moveTo>
                    <a:pt x="60333" y="0"/>
                  </a:moveTo>
                  <a:lnTo>
                    <a:pt x="1663280" y="0"/>
                  </a:lnTo>
                  <a:cubicBezTo>
                    <a:pt x="1679281" y="0"/>
                    <a:pt x="1694627" y="6356"/>
                    <a:pt x="1705942" y="17671"/>
                  </a:cubicBezTo>
                  <a:cubicBezTo>
                    <a:pt x="1717256" y="28986"/>
                    <a:pt x="1723613" y="44331"/>
                    <a:pt x="1723613" y="60333"/>
                  </a:cubicBezTo>
                  <a:lnTo>
                    <a:pt x="1723613" y="668308"/>
                  </a:lnTo>
                  <a:cubicBezTo>
                    <a:pt x="1723613" y="684309"/>
                    <a:pt x="1717256" y="699655"/>
                    <a:pt x="1705942" y="710970"/>
                  </a:cubicBezTo>
                  <a:cubicBezTo>
                    <a:pt x="1694627" y="722284"/>
                    <a:pt x="1679281" y="728641"/>
                    <a:pt x="1663280" y="728641"/>
                  </a:cubicBezTo>
                  <a:lnTo>
                    <a:pt x="60333" y="728641"/>
                  </a:lnTo>
                  <a:cubicBezTo>
                    <a:pt x="44331" y="728641"/>
                    <a:pt x="28986" y="722284"/>
                    <a:pt x="17671" y="710970"/>
                  </a:cubicBezTo>
                  <a:cubicBezTo>
                    <a:pt x="6356" y="699655"/>
                    <a:pt x="0" y="684309"/>
                    <a:pt x="0" y="668308"/>
                  </a:cubicBezTo>
                  <a:lnTo>
                    <a:pt x="0" y="60333"/>
                  </a:lnTo>
                  <a:cubicBezTo>
                    <a:pt x="0" y="44331"/>
                    <a:pt x="6356" y="28986"/>
                    <a:pt x="17671" y="17671"/>
                  </a:cubicBezTo>
                  <a:cubicBezTo>
                    <a:pt x="28986" y="6356"/>
                    <a:pt x="44331" y="0"/>
                    <a:pt x="60333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723613" cy="766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763000" y="1028700"/>
            <a:ext cx="8496300" cy="8229600"/>
            <a:chOff x="0" y="0"/>
            <a:chExt cx="2176871" cy="20441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76871" cy="2044125"/>
            </a:xfrm>
            <a:custGeom>
              <a:avLst/>
              <a:gdLst/>
              <a:ahLst/>
              <a:cxnLst/>
              <a:rect l="l" t="t" r="r" b="b"/>
              <a:pathLst>
                <a:path w="2176871" h="2044125">
                  <a:moveTo>
                    <a:pt x="45052" y="0"/>
                  </a:moveTo>
                  <a:lnTo>
                    <a:pt x="2131819" y="0"/>
                  </a:lnTo>
                  <a:cubicBezTo>
                    <a:pt x="2156700" y="0"/>
                    <a:pt x="2176871" y="20171"/>
                    <a:pt x="2176871" y="45052"/>
                  </a:cubicBezTo>
                  <a:lnTo>
                    <a:pt x="2176871" y="1999073"/>
                  </a:lnTo>
                  <a:cubicBezTo>
                    <a:pt x="2176871" y="2023955"/>
                    <a:pt x="2156700" y="2044125"/>
                    <a:pt x="2131819" y="2044125"/>
                  </a:cubicBezTo>
                  <a:lnTo>
                    <a:pt x="45052" y="2044125"/>
                  </a:lnTo>
                  <a:cubicBezTo>
                    <a:pt x="20171" y="2044125"/>
                    <a:pt x="0" y="2023955"/>
                    <a:pt x="0" y="1999073"/>
                  </a:cubicBezTo>
                  <a:lnTo>
                    <a:pt x="0" y="45052"/>
                  </a:lnTo>
                  <a:cubicBezTo>
                    <a:pt x="0" y="20171"/>
                    <a:pt x="20171" y="0"/>
                    <a:pt x="45052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76871" cy="2082225"/>
            </a:xfrm>
            <a:prstGeom prst="rect">
              <a:avLst/>
            </a:prstGeom>
          </p:spPr>
          <p:txBody>
            <a:bodyPr lIns="53865" tIns="53865" rIns="53865" bIns="53865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827139" y="1350218"/>
            <a:ext cx="5519107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mini-Jørgen og heksa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81310" y="1485900"/>
            <a:ext cx="7259679" cy="69774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Kvifor la Malin, Molla og Henrik sekkane sine utanfor porten til Jørgen? 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Malin grein på nasen av den stramme lukta i huset. Kva trur du det lukta? 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trur du eigentleg skjedde med Jørgen då den tynne, sinte stemma ropte namnet hans?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trur du Jørgen skjuler? 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følte du då vi las teksten? 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BD757BB-CDEE-A515-6CD2-806940601C3F}"/>
              </a:ext>
            </a:extLst>
          </p:cNvPr>
          <p:cNvSpPr/>
          <p:nvPr/>
        </p:nvSpPr>
        <p:spPr>
          <a:xfrm>
            <a:off x="1812446" y="3891593"/>
            <a:ext cx="5519107" cy="5519107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28700" y="1028700"/>
            <a:ext cx="6544342" cy="1913505"/>
            <a:chOff x="0" y="0"/>
            <a:chExt cx="1723613" cy="5039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23613" cy="503968"/>
            </a:xfrm>
            <a:custGeom>
              <a:avLst/>
              <a:gdLst/>
              <a:ahLst/>
              <a:cxnLst/>
              <a:rect l="l" t="t" r="r" b="b"/>
              <a:pathLst>
                <a:path w="1723613" h="503968">
                  <a:moveTo>
                    <a:pt x="60333" y="0"/>
                  </a:moveTo>
                  <a:lnTo>
                    <a:pt x="1663280" y="0"/>
                  </a:lnTo>
                  <a:cubicBezTo>
                    <a:pt x="1679281" y="0"/>
                    <a:pt x="1694627" y="6356"/>
                    <a:pt x="1705942" y="17671"/>
                  </a:cubicBezTo>
                  <a:cubicBezTo>
                    <a:pt x="1717256" y="28986"/>
                    <a:pt x="1723613" y="44331"/>
                    <a:pt x="1723613" y="60333"/>
                  </a:cubicBezTo>
                  <a:lnTo>
                    <a:pt x="1723613" y="443636"/>
                  </a:lnTo>
                  <a:cubicBezTo>
                    <a:pt x="1723613" y="459637"/>
                    <a:pt x="1717256" y="474983"/>
                    <a:pt x="1705942" y="486297"/>
                  </a:cubicBezTo>
                  <a:cubicBezTo>
                    <a:pt x="1694627" y="497612"/>
                    <a:pt x="1679281" y="503968"/>
                    <a:pt x="1663280" y="503968"/>
                  </a:cubicBezTo>
                  <a:lnTo>
                    <a:pt x="60333" y="503968"/>
                  </a:lnTo>
                  <a:cubicBezTo>
                    <a:pt x="44331" y="503968"/>
                    <a:pt x="28986" y="497612"/>
                    <a:pt x="17671" y="486297"/>
                  </a:cubicBezTo>
                  <a:cubicBezTo>
                    <a:pt x="6356" y="474983"/>
                    <a:pt x="0" y="459637"/>
                    <a:pt x="0" y="443636"/>
                  </a:cubicBezTo>
                  <a:lnTo>
                    <a:pt x="0" y="60333"/>
                  </a:lnTo>
                  <a:cubicBezTo>
                    <a:pt x="0" y="44331"/>
                    <a:pt x="6356" y="28986"/>
                    <a:pt x="17671" y="17671"/>
                  </a:cubicBezTo>
                  <a:cubicBezTo>
                    <a:pt x="28986" y="6356"/>
                    <a:pt x="44331" y="0"/>
                    <a:pt x="60333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723613" cy="542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077200" y="1028700"/>
            <a:ext cx="9182100" cy="8229600"/>
            <a:chOff x="0" y="0"/>
            <a:chExt cx="2372467" cy="20441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72467" cy="2044125"/>
            </a:xfrm>
            <a:custGeom>
              <a:avLst/>
              <a:gdLst/>
              <a:ahLst/>
              <a:cxnLst/>
              <a:rect l="l" t="t" r="r" b="b"/>
              <a:pathLst>
                <a:path w="2372467" h="2044125">
                  <a:moveTo>
                    <a:pt x="41338" y="0"/>
                  </a:moveTo>
                  <a:lnTo>
                    <a:pt x="2331129" y="0"/>
                  </a:lnTo>
                  <a:cubicBezTo>
                    <a:pt x="2353959" y="0"/>
                    <a:pt x="2372467" y="18508"/>
                    <a:pt x="2372467" y="41338"/>
                  </a:cubicBezTo>
                  <a:lnTo>
                    <a:pt x="2372467" y="2002788"/>
                  </a:lnTo>
                  <a:cubicBezTo>
                    <a:pt x="2372467" y="2025618"/>
                    <a:pt x="2353959" y="2044125"/>
                    <a:pt x="2331129" y="2044125"/>
                  </a:cubicBezTo>
                  <a:lnTo>
                    <a:pt x="41338" y="2044125"/>
                  </a:lnTo>
                  <a:cubicBezTo>
                    <a:pt x="18508" y="2044125"/>
                    <a:pt x="0" y="2025618"/>
                    <a:pt x="0" y="2002788"/>
                  </a:cubicBezTo>
                  <a:lnTo>
                    <a:pt x="0" y="41338"/>
                  </a:lnTo>
                  <a:cubicBezTo>
                    <a:pt x="0" y="18508"/>
                    <a:pt x="18508" y="0"/>
                    <a:pt x="41338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372467" cy="2082225"/>
            </a:xfrm>
            <a:prstGeom prst="rect">
              <a:avLst/>
            </a:prstGeom>
          </p:spPr>
          <p:txBody>
            <a:bodyPr lIns="53865" tIns="53865" rIns="53865" bIns="53865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367171" y="1331584"/>
            <a:ext cx="5867400" cy="1163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Bak peparkaker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219287" y="1889089"/>
            <a:ext cx="6897925" cy="5900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Jørgen er glad i peparkaker. Då Malin, Molla og Henrik kom på besøk, hadde han berre ei igjen. 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Bak fleire peparkaker. Dersom de bruker juletreformer, kan de lage hagen til Jørgen. 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Høyr gjerne på </a:t>
            </a:r>
            <a:r>
              <a:rPr lang="nn-NO" sz="3000" u="sng" noProof="0" dirty="0" err="1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  <a:hlinkClick r:id="rId3" tooltip="https://www.tunkatten.no/songbok/advent-og-jul/"/>
              </a:rPr>
              <a:t>Tunkatten</a:t>
            </a: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 sine fine songar om advent og jul medan de bakar.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028700" y="1028700"/>
            <a:ext cx="6544342" cy="3694305"/>
            <a:chOff x="0" y="0"/>
            <a:chExt cx="1723613" cy="9729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23613" cy="972986"/>
            </a:xfrm>
            <a:custGeom>
              <a:avLst/>
              <a:gdLst/>
              <a:ahLst/>
              <a:cxnLst/>
              <a:rect l="l" t="t" r="r" b="b"/>
              <a:pathLst>
                <a:path w="1723613" h="972986">
                  <a:moveTo>
                    <a:pt x="60333" y="0"/>
                  </a:moveTo>
                  <a:lnTo>
                    <a:pt x="1663280" y="0"/>
                  </a:lnTo>
                  <a:cubicBezTo>
                    <a:pt x="1679281" y="0"/>
                    <a:pt x="1694627" y="6356"/>
                    <a:pt x="1705942" y="17671"/>
                  </a:cubicBezTo>
                  <a:cubicBezTo>
                    <a:pt x="1717256" y="28986"/>
                    <a:pt x="1723613" y="44331"/>
                    <a:pt x="1723613" y="60333"/>
                  </a:cubicBezTo>
                  <a:lnTo>
                    <a:pt x="1723613" y="912653"/>
                  </a:lnTo>
                  <a:cubicBezTo>
                    <a:pt x="1723613" y="928654"/>
                    <a:pt x="1717256" y="944000"/>
                    <a:pt x="1705942" y="955315"/>
                  </a:cubicBezTo>
                  <a:cubicBezTo>
                    <a:pt x="1694627" y="966629"/>
                    <a:pt x="1679281" y="972986"/>
                    <a:pt x="1663280" y="972986"/>
                  </a:cubicBezTo>
                  <a:lnTo>
                    <a:pt x="60333" y="972986"/>
                  </a:lnTo>
                  <a:cubicBezTo>
                    <a:pt x="44331" y="972986"/>
                    <a:pt x="28986" y="966629"/>
                    <a:pt x="17671" y="955315"/>
                  </a:cubicBezTo>
                  <a:cubicBezTo>
                    <a:pt x="6356" y="944000"/>
                    <a:pt x="0" y="928654"/>
                    <a:pt x="0" y="912653"/>
                  </a:cubicBezTo>
                  <a:lnTo>
                    <a:pt x="0" y="60333"/>
                  </a:lnTo>
                  <a:cubicBezTo>
                    <a:pt x="0" y="44331"/>
                    <a:pt x="6356" y="28986"/>
                    <a:pt x="17671" y="17671"/>
                  </a:cubicBezTo>
                  <a:cubicBezTo>
                    <a:pt x="28986" y="6356"/>
                    <a:pt x="44331" y="0"/>
                    <a:pt x="60333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723613" cy="10110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049292" y="1028700"/>
            <a:ext cx="9551495" cy="8229600"/>
            <a:chOff x="0" y="0"/>
            <a:chExt cx="2372467" cy="20441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72467" cy="2044125"/>
            </a:xfrm>
            <a:custGeom>
              <a:avLst/>
              <a:gdLst/>
              <a:ahLst/>
              <a:cxnLst/>
              <a:rect l="l" t="t" r="r" b="b"/>
              <a:pathLst>
                <a:path w="2372467" h="2044125">
                  <a:moveTo>
                    <a:pt x="41338" y="0"/>
                  </a:moveTo>
                  <a:lnTo>
                    <a:pt x="2331129" y="0"/>
                  </a:lnTo>
                  <a:cubicBezTo>
                    <a:pt x="2353959" y="0"/>
                    <a:pt x="2372467" y="18508"/>
                    <a:pt x="2372467" y="41338"/>
                  </a:cubicBezTo>
                  <a:lnTo>
                    <a:pt x="2372467" y="2002788"/>
                  </a:lnTo>
                  <a:cubicBezTo>
                    <a:pt x="2372467" y="2025618"/>
                    <a:pt x="2353959" y="2044125"/>
                    <a:pt x="2331129" y="2044125"/>
                  </a:cubicBezTo>
                  <a:lnTo>
                    <a:pt x="41338" y="2044125"/>
                  </a:lnTo>
                  <a:cubicBezTo>
                    <a:pt x="18508" y="2044125"/>
                    <a:pt x="0" y="2025618"/>
                    <a:pt x="0" y="2002788"/>
                  </a:cubicBezTo>
                  <a:lnTo>
                    <a:pt x="0" y="41338"/>
                  </a:lnTo>
                  <a:cubicBezTo>
                    <a:pt x="0" y="18508"/>
                    <a:pt x="18508" y="0"/>
                    <a:pt x="41338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372467" cy="2082225"/>
            </a:xfrm>
            <a:prstGeom prst="rect">
              <a:avLst/>
            </a:prstGeom>
          </p:spPr>
          <p:txBody>
            <a:bodyPr lIns="53865" tIns="53865" rIns="53865" bIns="53865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643868" y="1963040"/>
            <a:ext cx="3314006" cy="1825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nn-NO" sz="6999" i="1" noProof="0" dirty="0">
                <a:solidFill>
                  <a:srgbClr val="3B3E6E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Del 2 </a:t>
            </a:r>
          </a:p>
          <a:p>
            <a:pPr algn="ctr">
              <a:lnSpc>
                <a:spcPts val="6999"/>
              </a:lnSpc>
            </a:pPr>
            <a:r>
              <a:rPr lang="nn-NO" sz="6999" i="1" noProof="0" dirty="0">
                <a:solidFill>
                  <a:srgbClr val="3B3E6E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Heksa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40284" y="2994025"/>
            <a:ext cx="7369512" cy="4276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nn-NO" sz="3999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Dei neste åtte kapitla høyrer til den andre delen, «Heksa».</a:t>
            </a:r>
          </a:p>
          <a:p>
            <a:pPr algn="ctr">
              <a:lnSpc>
                <a:spcPts val="5599"/>
              </a:lnSpc>
            </a:pPr>
            <a:endParaRPr lang="nn-NO" sz="3999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5599"/>
              </a:lnSpc>
            </a:pPr>
            <a:r>
              <a:rPr lang="nn-NO" sz="3999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Medan vi les, kan de prøve å tenke på kvifor denne delen heiter akkurat det.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7">
            <a:extLst>
              <a:ext uri="{FF2B5EF4-FFF2-40B4-BE49-F238E27FC236}">
                <a16:creationId xmlns:a16="http://schemas.microsoft.com/office/drawing/2014/main" id="{0F18A016-ECA4-38F5-A01E-83BC3D3C9DCC}"/>
              </a:ext>
            </a:extLst>
          </p:cNvPr>
          <p:cNvGrpSpPr/>
          <p:nvPr/>
        </p:nvGrpSpPr>
        <p:grpSpPr>
          <a:xfrm>
            <a:off x="1066801" y="1055475"/>
            <a:ext cx="16192500" cy="1593131"/>
            <a:chOff x="0" y="0"/>
            <a:chExt cx="4162640" cy="419590"/>
          </a:xfrm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17C4B1DE-537A-94D7-C245-E66D215AC9D0}"/>
                </a:ext>
              </a:extLst>
            </p:cNvPr>
            <p:cNvSpPr/>
            <p:nvPr/>
          </p:nvSpPr>
          <p:spPr>
            <a:xfrm>
              <a:off x="0" y="0"/>
              <a:ext cx="4162640" cy="419590"/>
            </a:xfrm>
            <a:custGeom>
              <a:avLst/>
              <a:gdLst/>
              <a:ahLst/>
              <a:cxnLst/>
              <a:rect l="l" t="t" r="r" b="b"/>
              <a:pathLst>
                <a:path w="4162640" h="419590">
                  <a:moveTo>
                    <a:pt x="24982" y="0"/>
                  </a:moveTo>
                  <a:lnTo>
                    <a:pt x="4137658" y="0"/>
                  </a:lnTo>
                  <a:cubicBezTo>
                    <a:pt x="4144284" y="0"/>
                    <a:pt x="4150638" y="2632"/>
                    <a:pt x="4155323" y="7317"/>
                  </a:cubicBezTo>
                  <a:cubicBezTo>
                    <a:pt x="4160008" y="12002"/>
                    <a:pt x="4162640" y="18356"/>
                    <a:pt x="4162640" y="24982"/>
                  </a:cubicBezTo>
                  <a:lnTo>
                    <a:pt x="4162640" y="394608"/>
                  </a:lnTo>
                  <a:cubicBezTo>
                    <a:pt x="4162640" y="401234"/>
                    <a:pt x="4160008" y="407588"/>
                    <a:pt x="4155323" y="412273"/>
                  </a:cubicBezTo>
                  <a:cubicBezTo>
                    <a:pt x="4150638" y="416958"/>
                    <a:pt x="4144284" y="419590"/>
                    <a:pt x="4137658" y="419590"/>
                  </a:cubicBezTo>
                  <a:lnTo>
                    <a:pt x="24982" y="419590"/>
                  </a:lnTo>
                  <a:cubicBezTo>
                    <a:pt x="11185" y="419590"/>
                    <a:pt x="0" y="408405"/>
                    <a:pt x="0" y="394608"/>
                  </a:cubicBezTo>
                  <a:lnTo>
                    <a:pt x="0" y="24982"/>
                  </a:lnTo>
                  <a:cubicBezTo>
                    <a:pt x="0" y="18356"/>
                    <a:pt x="2632" y="12002"/>
                    <a:pt x="7317" y="7317"/>
                  </a:cubicBezTo>
                  <a:cubicBezTo>
                    <a:pt x="12002" y="2632"/>
                    <a:pt x="18356" y="0"/>
                    <a:pt x="24982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5319F6E9-0365-5D94-01F4-4DB6B5992609}"/>
                </a:ext>
              </a:extLst>
            </p:cNvPr>
            <p:cNvSpPr txBox="1"/>
            <p:nvPr/>
          </p:nvSpPr>
          <p:spPr>
            <a:xfrm>
              <a:off x="0" y="-38100"/>
              <a:ext cx="4162640" cy="457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706634" y="3695700"/>
            <a:ext cx="9551495" cy="5027891"/>
            <a:chOff x="0" y="0"/>
            <a:chExt cx="2372467" cy="124886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72467" cy="1248863"/>
            </a:xfrm>
            <a:custGeom>
              <a:avLst/>
              <a:gdLst/>
              <a:ahLst/>
              <a:cxnLst/>
              <a:rect l="l" t="t" r="r" b="b"/>
              <a:pathLst>
                <a:path w="2372467" h="1248863">
                  <a:moveTo>
                    <a:pt x="41338" y="0"/>
                  </a:moveTo>
                  <a:lnTo>
                    <a:pt x="2331129" y="0"/>
                  </a:lnTo>
                  <a:cubicBezTo>
                    <a:pt x="2353959" y="0"/>
                    <a:pt x="2372467" y="18508"/>
                    <a:pt x="2372467" y="41338"/>
                  </a:cubicBezTo>
                  <a:lnTo>
                    <a:pt x="2372467" y="1207525"/>
                  </a:lnTo>
                  <a:cubicBezTo>
                    <a:pt x="2372467" y="1230355"/>
                    <a:pt x="2353959" y="1248863"/>
                    <a:pt x="2331129" y="1248863"/>
                  </a:cubicBezTo>
                  <a:lnTo>
                    <a:pt x="41338" y="1248863"/>
                  </a:lnTo>
                  <a:cubicBezTo>
                    <a:pt x="18508" y="1248863"/>
                    <a:pt x="0" y="1230355"/>
                    <a:pt x="0" y="1207525"/>
                  </a:cubicBezTo>
                  <a:lnTo>
                    <a:pt x="0" y="41338"/>
                  </a:lnTo>
                  <a:cubicBezTo>
                    <a:pt x="0" y="18508"/>
                    <a:pt x="18508" y="0"/>
                    <a:pt x="41338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372467" cy="1286963"/>
            </a:xfrm>
            <a:prstGeom prst="rect">
              <a:avLst/>
            </a:prstGeom>
          </p:spPr>
          <p:txBody>
            <a:bodyPr lIns="53865" tIns="53865" rIns="53865" bIns="53865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56051" y="1403199"/>
            <a:ext cx="13775897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Lag peparkaker i kartong eller filt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033419" y="4532591"/>
            <a:ext cx="6897925" cy="2668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De kan også lage peparkaker til å henge på juletreet i kartong eller filt. 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De finn ein koseleg variant i kartong </a:t>
            </a:r>
            <a:r>
              <a:rPr lang="nn-NO" sz="3000" u="sng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  <a:hlinkClick r:id="rId3" tooltip="https://www.onionringsandthings.com/diy-gingerbread-man-ornaments/"/>
              </a:rPr>
              <a:t>her</a:t>
            </a: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 og ein koseleg variant i filt </a:t>
            </a:r>
            <a:r>
              <a:rPr lang="nn-NO" sz="3000" u="sng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  <a:hlinkClick r:id="rId4" tooltip="https://artsycraftsymom.com/felt-gingerbread-man/"/>
              </a:rPr>
              <a:t>her</a:t>
            </a: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72064-65F1-9187-E906-24A898493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8CA26016-B5E8-A600-F05A-57A89B32F3C4}"/>
              </a:ext>
            </a:extLst>
          </p:cNvPr>
          <p:cNvGrpSpPr/>
          <p:nvPr/>
        </p:nvGrpSpPr>
        <p:grpSpPr>
          <a:xfrm>
            <a:off x="5529579" y="1529079"/>
            <a:ext cx="7228843" cy="7228843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BFCC2A1-98DD-4296-326C-1C98A6279DD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3E6E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04C6F0E-4CDB-63C1-D6F8-AC020308E6F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5CFFA44D-9B76-B118-6A7D-278ED7BBEFA6}"/>
              </a:ext>
            </a:extLst>
          </p:cNvPr>
          <p:cNvSpPr txBox="1"/>
          <p:nvPr/>
        </p:nvSpPr>
        <p:spPr>
          <a:xfrm rot="203391">
            <a:off x="6251495" y="4018675"/>
            <a:ext cx="5820048" cy="1707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64"/>
              </a:lnSpc>
            </a:pPr>
            <a:r>
              <a:rPr lang="nn-NO" sz="7200" i="1" noProof="0" dirty="0">
                <a:solidFill>
                  <a:srgbClr val="F0F2F6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12. desember</a:t>
            </a:r>
          </a:p>
        </p:txBody>
      </p:sp>
    </p:spTree>
    <p:extLst>
      <p:ext uri="{BB962C8B-B14F-4D97-AF65-F5344CB8AC3E}">
        <p14:creationId xmlns:p14="http://schemas.microsoft.com/office/powerpoint/2010/main" val="2739188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9724627" y="4076700"/>
            <a:ext cx="7534673" cy="4799155"/>
            <a:chOff x="0" y="0"/>
            <a:chExt cx="1984441" cy="1263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84441" cy="1263975"/>
            </a:xfrm>
            <a:custGeom>
              <a:avLst/>
              <a:gdLst/>
              <a:ahLst/>
              <a:cxnLst/>
              <a:rect l="l" t="t" r="r" b="b"/>
              <a:pathLst>
                <a:path w="1984441" h="1263975">
                  <a:moveTo>
                    <a:pt x="52403" y="0"/>
                  </a:moveTo>
                  <a:lnTo>
                    <a:pt x="1932038" y="0"/>
                  </a:lnTo>
                  <a:cubicBezTo>
                    <a:pt x="1960979" y="0"/>
                    <a:pt x="1984441" y="23462"/>
                    <a:pt x="1984441" y="52403"/>
                  </a:cubicBezTo>
                  <a:lnTo>
                    <a:pt x="1984441" y="1211572"/>
                  </a:lnTo>
                  <a:cubicBezTo>
                    <a:pt x="1984441" y="1240514"/>
                    <a:pt x="1960979" y="1263975"/>
                    <a:pt x="1932038" y="1263975"/>
                  </a:cubicBezTo>
                  <a:lnTo>
                    <a:pt x="52403" y="1263975"/>
                  </a:lnTo>
                  <a:cubicBezTo>
                    <a:pt x="23462" y="1263975"/>
                    <a:pt x="0" y="1240514"/>
                    <a:pt x="0" y="1211572"/>
                  </a:cubicBezTo>
                  <a:lnTo>
                    <a:pt x="0" y="52403"/>
                  </a:lnTo>
                  <a:cubicBezTo>
                    <a:pt x="0" y="23462"/>
                    <a:pt x="23462" y="0"/>
                    <a:pt x="52403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984441" cy="130207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046955" y="4571278"/>
            <a:ext cx="6890016" cy="3733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Det tolvte kapittelet heiter</a:t>
            </a:r>
          </a:p>
          <a:p>
            <a:pPr algn="ctr">
              <a:lnSpc>
                <a:spcPts val="4200"/>
              </a:lnSpc>
            </a:pPr>
            <a:r>
              <a:rPr lang="nn-NO" sz="3000" b="1" noProof="0" dirty="0">
                <a:solidFill>
                  <a:srgbClr val="3B3E6E"/>
                </a:solidFill>
                <a:latin typeface="Kermit" panose="020F0503040000060003" pitchFamily="34" charset="0"/>
                <a:ea typeface="Arial Bold"/>
                <a:cs typeface="Arial Bold"/>
                <a:sym typeface="Arial Bold"/>
              </a:rPr>
              <a:t>Om løyndommen til Jørgen.</a:t>
            </a:r>
          </a:p>
          <a:p>
            <a:pPr algn="ctr">
              <a:lnSpc>
                <a:spcPts val="4200"/>
              </a:lnSpc>
            </a:pPr>
            <a:endParaRPr lang="nn-NO" sz="3000" b="1" noProof="0" dirty="0">
              <a:solidFill>
                <a:srgbClr val="3B3E6E"/>
              </a:solidFill>
              <a:latin typeface="Kermit" panose="020F0503040000060003" pitchFamily="34" charset="0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trur de dette kapittelet </a:t>
            </a: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kjem til å handle om?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er ein løyndom? </a:t>
            </a:r>
          </a:p>
        </p:txBody>
      </p:sp>
      <p:grpSp>
        <p:nvGrpSpPr>
          <p:cNvPr id="18" name="Group 8">
            <a:extLst>
              <a:ext uri="{FF2B5EF4-FFF2-40B4-BE49-F238E27FC236}">
                <a16:creationId xmlns:a16="http://schemas.microsoft.com/office/drawing/2014/main" id="{16D89FE2-A841-D3F2-989E-3F8BDEB61CD8}"/>
              </a:ext>
            </a:extLst>
          </p:cNvPr>
          <p:cNvGrpSpPr/>
          <p:nvPr/>
        </p:nvGrpSpPr>
        <p:grpSpPr>
          <a:xfrm>
            <a:off x="1028700" y="680344"/>
            <a:ext cx="16230600" cy="2391102"/>
            <a:chOff x="0" y="0"/>
            <a:chExt cx="4274726" cy="629755"/>
          </a:xfrm>
        </p:grpSpPr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42817A72-5A32-3397-0A25-9C48544231E4}"/>
                </a:ext>
              </a:extLst>
            </p:cNvPr>
            <p:cNvSpPr/>
            <p:nvPr/>
          </p:nvSpPr>
          <p:spPr>
            <a:xfrm>
              <a:off x="0" y="0"/>
              <a:ext cx="4274726" cy="629755"/>
            </a:xfrm>
            <a:custGeom>
              <a:avLst/>
              <a:gdLst/>
              <a:ahLst/>
              <a:cxnLst/>
              <a:rect l="l" t="t" r="r" b="b"/>
              <a:pathLst>
                <a:path w="4274726" h="62975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605428"/>
                  </a:lnTo>
                  <a:cubicBezTo>
                    <a:pt x="4274726" y="618864"/>
                    <a:pt x="4263834" y="629755"/>
                    <a:pt x="4250399" y="629755"/>
                  </a:cubicBezTo>
                  <a:lnTo>
                    <a:pt x="24327" y="629755"/>
                  </a:lnTo>
                  <a:cubicBezTo>
                    <a:pt x="10891" y="629755"/>
                    <a:pt x="0" y="618864"/>
                    <a:pt x="0" y="60542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id="{0459F601-43B8-9FF4-3DE7-F426BAFB2239}"/>
                </a:ext>
              </a:extLst>
            </p:cNvPr>
            <p:cNvSpPr txBox="1"/>
            <p:nvPr/>
          </p:nvSpPr>
          <p:spPr>
            <a:xfrm>
              <a:off x="0" y="-38100"/>
              <a:ext cx="4274726" cy="667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21" name="TextBox 11">
            <a:extLst>
              <a:ext uri="{FF2B5EF4-FFF2-40B4-BE49-F238E27FC236}">
                <a16:creationId xmlns:a16="http://schemas.microsoft.com/office/drawing/2014/main" id="{9CB434B9-5B19-18D8-CDA5-130776F78284}"/>
              </a:ext>
            </a:extLst>
          </p:cNvPr>
          <p:cNvSpPr txBox="1"/>
          <p:nvPr/>
        </p:nvSpPr>
        <p:spPr>
          <a:xfrm>
            <a:off x="2717551" y="952693"/>
            <a:ext cx="12852897" cy="1846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nn-NO" sz="6999" dirty="0">
                <a:solidFill>
                  <a:srgbClr val="3B3E6E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Tolvte</a:t>
            </a:r>
            <a:r>
              <a:rPr lang="nn-NO" sz="6999" noProof="0" dirty="0">
                <a:solidFill>
                  <a:srgbClr val="3B3E6E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 kapittel</a:t>
            </a:r>
          </a:p>
          <a:p>
            <a:pPr algn="ctr"/>
            <a:r>
              <a:rPr lang="nn-NO" sz="4999" i="1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løyndommen til Jørgen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28700" y="1028700"/>
            <a:ext cx="15630278" cy="1543050"/>
            <a:chOff x="0" y="0"/>
            <a:chExt cx="4116617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16617" cy="406400"/>
            </a:xfrm>
            <a:custGeom>
              <a:avLst/>
              <a:gdLst/>
              <a:ahLst/>
              <a:cxnLst/>
              <a:rect l="l" t="t" r="r" b="b"/>
              <a:pathLst>
                <a:path w="4116617" h="406400">
                  <a:moveTo>
                    <a:pt x="25261" y="0"/>
                  </a:moveTo>
                  <a:lnTo>
                    <a:pt x="4091355" y="0"/>
                  </a:lnTo>
                  <a:cubicBezTo>
                    <a:pt x="4105307" y="0"/>
                    <a:pt x="4116617" y="11310"/>
                    <a:pt x="4116617" y="25261"/>
                  </a:cubicBezTo>
                  <a:lnTo>
                    <a:pt x="4116617" y="381139"/>
                  </a:lnTo>
                  <a:cubicBezTo>
                    <a:pt x="4116617" y="395090"/>
                    <a:pt x="4105307" y="406400"/>
                    <a:pt x="4091355" y="406400"/>
                  </a:cubicBezTo>
                  <a:lnTo>
                    <a:pt x="25261" y="406400"/>
                  </a:lnTo>
                  <a:cubicBezTo>
                    <a:pt x="11310" y="406400"/>
                    <a:pt x="0" y="395090"/>
                    <a:pt x="0" y="381139"/>
                  </a:cubicBezTo>
                  <a:lnTo>
                    <a:pt x="0" y="25261"/>
                  </a:lnTo>
                  <a:cubicBezTo>
                    <a:pt x="0" y="11310"/>
                    <a:pt x="11310" y="0"/>
                    <a:pt x="25261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11661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707805" y="3561330"/>
            <a:ext cx="8951173" cy="5413190"/>
            <a:chOff x="0" y="0"/>
            <a:chExt cx="2223355" cy="13445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23355" cy="1344566"/>
            </a:xfrm>
            <a:custGeom>
              <a:avLst/>
              <a:gdLst/>
              <a:ahLst/>
              <a:cxnLst/>
              <a:rect l="l" t="t" r="r" b="b"/>
              <a:pathLst>
                <a:path w="2223355" h="1344566">
                  <a:moveTo>
                    <a:pt x="44110" y="0"/>
                  </a:moveTo>
                  <a:lnTo>
                    <a:pt x="2179245" y="0"/>
                  </a:lnTo>
                  <a:cubicBezTo>
                    <a:pt x="2203606" y="0"/>
                    <a:pt x="2223355" y="19749"/>
                    <a:pt x="2223355" y="44110"/>
                  </a:cubicBezTo>
                  <a:lnTo>
                    <a:pt x="2223355" y="1300456"/>
                  </a:lnTo>
                  <a:cubicBezTo>
                    <a:pt x="2223355" y="1324817"/>
                    <a:pt x="2203606" y="1344566"/>
                    <a:pt x="2179245" y="1344566"/>
                  </a:cubicBezTo>
                  <a:lnTo>
                    <a:pt x="44110" y="1344566"/>
                  </a:lnTo>
                  <a:cubicBezTo>
                    <a:pt x="19749" y="1344566"/>
                    <a:pt x="0" y="1324817"/>
                    <a:pt x="0" y="1300456"/>
                  </a:cubicBezTo>
                  <a:lnTo>
                    <a:pt x="0" y="44110"/>
                  </a:lnTo>
                  <a:cubicBezTo>
                    <a:pt x="0" y="19749"/>
                    <a:pt x="19749" y="0"/>
                    <a:pt x="44110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223355" cy="1382666"/>
            </a:xfrm>
            <a:prstGeom prst="rect">
              <a:avLst/>
            </a:prstGeom>
          </p:spPr>
          <p:txBody>
            <a:bodyPr lIns="53865" tIns="53865" rIns="53865" bIns="53865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095049" y="1146356"/>
            <a:ext cx="9497579" cy="116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løyndommen til Jørgen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007965" y="4318313"/>
            <a:ext cx="8350851" cy="3745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Kvifor blir Jørgen kalla </a:t>
            </a: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«</a:t>
            </a: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mini-Jørgen</a:t>
            </a: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»</a:t>
            </a: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 i boka?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Kvifor trudde Malin og Henrik at den gamle dama var ei heks? Kva kalla Jørgen henne? 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Korleis visste Anni at Henrik var i huset til Jørgen? Kvifor ville Anni opp trappa?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28700" y="1028700"/>
            <a:ext cx="6067361" cy="2209800"/>
            <a:chOff x="0" y="0"/>
            <a:chExt cx="1723613" cy="72864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23613" cy="728641"/>
            </a:xfrm>
            <a:custGeom>
              <a:avLst/>
              <a:gdLst/>
              <a:ahLst/>
              <a:cxnLst/>
              <a:rect l="l" t="t" r="r" b="b"/>
              <a:pathLst>
                <a:path w="1723613" h="728641">
                  <a:moveTo>
                    <a:pt x="60333" y="0"/>
                  </a:moveTo>
                  <a:lnTo>
                    <a:pt x="1663280" y="0"/>
                  </a:lnTo>
                  <a:cubicBezTo>
                    <a:pt x="1679281" y="0"/>
                    <a:pt x="1694627" y="6356"/>
                    <a:pt x="1705942" y="17671"/>
                  </a:cubicBezTo>
                  <a:cubicBezTo>
                    <a:pt x="1717256" y="28986"/>
                    <a:pt x="1723613" y="44331"/>
                    <a:pt x="1723613" y="60333"/>
                  </a:cubicBezTo>
                  <a:lnTo>
                    <a:pt x="1723613" y="668308"/>
                  </a:lnTo>
                  <a:cubicBezTo>
                    <a:pt x="1723613" y="684309"/>
                    <a:pt x="1717256" y="699655"/>
                    <a:pt x="1705942" y="710970"/>
                  </a:cubicBezTo>
                  <a:cubicBezTo>
                    <a:pt x="1694627" y="722284"/>
                    <a:pt x="1679281" y="728641"/>
                    <a:pt x="1663280" y="728641"/>
                  </a:cubicBezTo>
                  <a:lnTo>
                    <a:pt x="60333" y="728641"/>
                  </a:lnTo>
                  <a:cubicBezTo>
                    <a:pt x="44331" y="728641"/>
                    <a:pt x="28986" y="722284"/>
                    <a:pt x="17671" y="710970"/>
                  </a:cubicBezTo>
                  <a:cubicBezTo>
                    <a:pt x="6356" y="699655"/>
                    <a:pt x="0" y="684309"/>
                    <a:pt x="0" y="668308"/>
                  </a:cubicBezTo>
                  <a:lnTo>
                    <a:pt x="0" y="60333"/>
                  </a:lnTo>
                  <a:cubicBezTo>
                    <a:pt x="0" y="44331"/>
                    <a:pt x="6356" y="28986"/>
                    <a:pt x="17671" y="17671"/>
                  </a:cubicBezTo>
                  <a:cubicBezTo>
                    <a:pt x="28986" y="6356"/>
                    <a:pt x="44331" y="0"/>
                    <a:pt x="60333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723613" cy="766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707805" y="1028700"/>
            <a:ext cx="9551495" cy="7945820"/>
            <a:chOff x="0" y="0"/>
            <a:chExt cx="2372467" cy="19736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72467" cy="1973638"/>
            </a:xfrm>
            <a:custGeom>
              <a:avLst/>
              <a:gdLst/>
              <a:ahLst/>
              <a:cxnLst/>
              <a:rect l="l" t="t" r="r" b="b"/>
              <a:pathLst>
                <a:path w="2372467" h="1973638">
                  <a:moveTo>
                    <a:pt x="41338" y="0"/>
                  </a:moveTo>
                  <a:lnTo>
                    <a:pt x="2331129" y="0"/>
                  </a:lnTo>
                  <a:cubicBezTo>
                    <a:pt x="2353959" y="0"/>
                    <a:pt x="2372467" y="18508"/>
                    <a:pt x="2372467" y="41338"/>
                  </a:cubicBezTo>
                  <a:lnTo>
                    <a:pt x="2372467" y="1932300"/>
                  </a:lnTo>
                  <a:cubicBezTo>
                    <a:pt x="2372467" y="1955130"/>
                    <a:pt x="2353959" y="1973638"/>
                    <a:pt x="2331129" y="1973638"/>
                  </a:cubicBezTo>
                  <a:lnTo>
                    <a:pt x="41338" y="1973638"/>
                  </a:lnTo>
                  <a:cubicBezTo>
                    <a:pt x="18508" y="1973638"/>
                    <a:pt x="0" y="1955130"/>
                    <a:pt x="0" y="1932300"/>
                  </a:cubicBezTo>
                  <a:lnTo>
                    <a:pt x="0" y="41338"/>
                  </a:lnTo>
                  <a:cubicBezTo>
                    <a:pt x="0" y="18508"/>
                    <a:pt x="18508" y="0"/>
                    <a:pt x="41338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372467" cy="2011738"/>
            </a:xfrm>
            <a:prstGeom prst="rect">
              <a:avLst/>
            </a:prstGeom>
          </p:spPr>
          <p:txBody>
            <a:bodyPr lIns="53865" tIns="53865" rIns="53865" bIns="53865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597793" y="1494287"/>
            <a:ext cx="4929174" cy="116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Lesebestilling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407409" y="3238500"/>
            <a:ext cx="8152286" cy="4178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nn-NO" sz="3357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Skriv ned 2–3 ord som kan vere vanskelege å forklare. </a:t>
            </a:r>
          </a:p>
          <a:p>
            <a:pPr algn="ctr">
              <a:lnSpc>
                <a:spcPts val="4700"/>
              </a:lnSpc>
            </a:pPr>
            <a:endParaRPr lang="nn-NO" sz="3357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700"/>
              </a:lnSpc>
            </a:pPr>
            <a:r>
              <a:rPr lang="nn-NO" sz="3357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ord gjorde teksten interessant? </a:t>
            </a:r>
          </a:p>
          <a:p>
            <a:pPr algn="ctr">
              <a:lnSpc>
                <a:spcPts val="4700"/>
              </a:lnSpc>
            </a:pPr>
            <a:r>
              <a:rPr lang="nn-NO" sz="3357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Skriv ned 3–5 ord.  </a:t>
            </a:r>
          </a:p>
          <a:p>
            <a:pPr algn="ctr">
              <a:lnSpc>
                <a:spcPts val="4700"/>
              </a:lnSpc>
            </a:pPr>
            <a:endParaRPr lang="nn-NO" sz="3357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700"/>
              </a:lnSpc>
            </a:pPr>
            <a:endParaRPr lang="nn-NO" sz="3357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7707805" y="1028700"/>
            <a:ext cx="9551495" cy="8229600"/>
            <a:chOff x="0" y="0"/>
            <a:chExt cx="2372467" cy="20441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72467" cy="2044125"/>
            </a:xfrm>
            <a:custGeom>
              <a:avLst/>
              <a:gdLst/>
              <a:ahLst/>
              <a:cxnLst/>
              <a:rect l="l" t="t" r="r" b="b"/>
              <a:pathLst>
                <a:path w="2372467" h="2044125">
                  <a:moveTo>
                    <a:pt x="41338" y="0"/>
                  </a:moveTo>
                  <a:lnTo>
                    <a:pt x="2331129" y="0"/>
                  </a:lnTo>
                  <a:cubicBezTo>
                    <a:pt x="2353959" y="0"/>
                    <a:pt x="2372467" y="18508"/>
                    <a:pt x="2372467" y="41338"/>
                  </a:cubicBezTo>
                  <a:lnTo>
                    <a:pt x="2372467" y="2002788"/>
                  </a:lnTo>
                  <a:cubicBezTo>
                    <a:pt x="2372467" y="2025618"/>
                    <a:pt x="2353959" y="2044125"/>
                    <a:pt x="2331129" y="2044125"/>
                  </a:cubicBezTo>
                  <a:lnTo>
                    <a:pt x="41338" y="2044125"/>
                  </a:lnTo>
                  <a:cubicBezTo>
                    <a:pt x="18508" y="2044125"/>
                    <a:pt x="0" y="2025618"/>
                    <a:pt x="0" y="2002788"/>
                  </a:cubicBezTo>
                  <a:lnTo>
                    <a:pt x="0" y="41338"/>
                  </a:lnTo>
                  <a:cubicBezTo>
                    <a:pt x="0" y="18508"/>
                    <a:pt x="18508" y="0"/>
                    <a:pt x="41338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372467" cy="2082225"/>
            </a:xfrm>
            <a:prstGeom prst="rect">
              <a:avLst/>
            </a:prstGeom>
          </p:spPr>
          <p:txBody>
            <a:bodyPr lIns="53865" tIns="53865" rIns="53865" bIns="53865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8829366" y="2133600"/>
            <a:ext cx="7308372" cy="5867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Jørgen seier til mora at gjestene </a:t>
            </a: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snart skal gå. Han seier: </a:t>
            </a: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«Ja då mamma, dei skal gå no.»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Trur de han har sagt dette før? Grunngi.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Prøv å seie setninga med sint stemme. </a:t>
            </a: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Prøv å seie setninga med redd stemme.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stemme trur de Jørgen brukar til mora si? Kvifor trur de det?</a:t>
            </a:r>
          </a:p>
        </p:txBody>
      </p:sp>
      <p:grpSp>
        <p:nvGrpSpPr>
          <p:cNvPr id="19" name="Group 7">
            <a:extLst>
              <a:ext uri="{FF2B5EF4-FFF2-40B4-BE49-F238E27FC236}">
                <a16:creationId xmlns:a16="http://schemas.microsoft.com/office/drawing/2014/main" id="{E4ADE867-B2D9-0F2D-87E3-EE534A9DF2FB}"/>
              </a:ext>
            </a:extLst>
          </p:cNvPr>
          <p:cNvGrpSpPr/>
          <p:nvPr/>
        </p:nvGrpSpPr>
        <p:grpSpPr>
          <a:xfrm>
            <a:off x="1028700" y="1028700"/>
            <a:ext cx="6067361" cy="2209800"/>
            <a:chOff x="0" y="0"/>
            <a:chExt cx="1723613" cy="728641"/>
          </a:xfrm>
        </p:grpSpPr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FF92DB28-566B-0C7E-AE5E-E120E26B57A2}"/>
                </a:ext>
              </a:extLst>
            </p:cNvPr>
            <p:cNvSpPr/>
            <p:nvPr/>
          </p:nvSpPr>
          <p:spPr>
            <a:xfrm>
              <a:off x="0" y="0"/>
              <a:ext cx="1723613" cy="728641"/>
            </a:xfrm>
            <a:custGeom>
              <a:avLst/>
              <a:gdLst/>
              <a:ahLst/>
              <a:cxnLst/>
              <a:rect l="l" t="t" r="r" b="b"/>
              <a:pathLst>
                <a:path w="1723613" h="728641">
                  <a:moveTo>
                    <a:pt x="60333" y="0"/>
                  </a:moveTo>
                  <a:lnTo>
                    <a:pt x="1663280" y="0"/>
                  </a:lnTo>
                  <a:cubicBezTo>
                    <a:pt x="1679281" y="0"/>
                    <a:pt x="1694627" y="6356"/>
                    <a:pt x="1705942" y="17671"/>
                  </a:cubicBezTo>
                  <a:cubicBezTo>
                    <a:pt x="1717256" y="28986"/>
                    <a:pt x="1723613" y="44331"/>
                    <a:pt x="1723613" y="60333"/>
                  </a:cubicBezTo>
                  <a:lnTo>
                    <a:pt x="1723613" y="668308"/>
                  </a:lnTo>
                  <a:cubicBezTo>
                    <a:pt x="1723613" y="684309"/>
                    <a:pt x="1717256" y="699655"/>
                    <a:pt x="1705942" y="710970"/>
                  </a:cubicBezTo>
                  <a:cubicBezTo>
                    <a:pt x="1694627" y="722284"/>
                    <a:pt x="1679281" y="728641"/>
                    <a:pt x="1663280" y="728641"/>
                  </a:cubicBezTo>
                  <a:lnTo>
                    <a:pt x="60333" y="728641"/>
                  </a:lnTo>
                  <a:cubicBezTo>
                    <a:pt x="44331" y="728641"/>
                    <a:pt x="28986" y="722284"/>
                    <a:pt x="17671" y="710970"/>
                  </a:cubicBezTo>
                  <a:cubicBezTo>
                    <a:pt x="6356" y="699655"/>
                    <a:pt x="0" y="684309"/>
                    <a:pt x="0" y="668308"/>
                  </a:cubicBezTo>
                  <a:lnTo>
                    <a:pt x="0" y="60333"/>
                  </a:lnTo>
                  <a:cubicBezTo>
                    <a:pt x="0" y="44331"/>
                    <a:pt x="6356" y="28986"/>
                    <a:pt x="17671" y="17671"/>
                  </a:cubicBezTo>
                  <a:cubicBezTo>
                    <a:pt x="28986" y="6356"/>
                    <a:pt x="44331" y="0"/>
                    <a:pt x="60333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21" name="TextBox 9">
              <a:extLst>
                <a:ext uri="{FF2B5EF4-FFF2-40B4-BE49-F238E27FC236}">
                  <a16:creationId xmlns:a16="http://schemas.microsoft.com/office/drawing/2014/main" id="{E65E5DD0-6747-E885-DF15-E47D276181B3}"/>
                </a:ext>
              </a:extLst>
            </p:cNvPr>
            <p:cNvSpPr txBox="1"/>
            <p:nvPr/>
          </p:nvSpPr>
          <p:spPr>
            <a:xfrm>
              <a:off x="0" y="-38100"/>
              <a:ext cx="1723613" cy="766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22" name="TextBox 14">
            <a:extLst>
              <a:ext uri="{FF2B5EF4-FFF2-40B4-BE49-F238E27FC236}">
                <a16:creationId xmlns:a16="http://schemas.microsoft.com/office/drawing/2014/main" id="{5F260F3D-26F6-9F40-6B56-E22BF37C6251}"/>
              </a:ext>
            </a:extLst>
          </p:cNvPr>
          <p:cNvSpPr txBox="1"/>
          <p:nvPr/>
        </p:nvSpPr>
        <p:spPr>
          <a:xfrm>
            <a:off x="1597793" y="1494287"/>
            <a:ext cx="4929174" cy="116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Lesebestilling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7707805" y="1028700"/>
            <a:ext cx="9551495" cy="7902022"/>
            <a:chOff x="0" y="0"/>
            <a:chExt cx="2372467" cy="19627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72467" cy="1962759"/>
            </a:xfrm>
            <a:custGeom>
              <a:avLst/>
              <a:gdLst/>
              <a:ahLst/>
              <a:cxnLst/>
              <a:rect l="l" t="t" r="r" b="b"/>
              <a:pathLst>
                <a:path w="2372467" h="1962759">
                  <a:moveTo>
                    <a:pt x="41338" y="0"/>
                  </a:moveTo>
                  <a:lnTo>
                    <a:pt x="2331129" y="0"/>
                  </a:lnTo>
                  <a:cubicBezTo>
                    <a:pt x="2353959" y="0"/>
                    <a:pt x="2372467" y="18508"/>
                    <a:pt x="2372467" y="41338"/>
                  </a:cubicBezTo>
                  <a:lnTo>
                    <a:pt x="2372467" y="1921421"/>
                  </a:lnTo>
                  <a:cubicBezTo>
                    <a:pt x="2372467" y="1944252"/>
                    <a:pt x="2353959" y="1962759"/>
                    <a:pt x="2331129" y="1962759"/>
                  </a:cubicBezTo>
                  <a:lnTo>
                    <a:pt x="41338" y="1962759"/>
                  </a:lnTo>
                  <a:cubicBezTo>
                    <a:pt x="18508" y="1962759"/>
                    <a:pt x="0" y="1944252"/>
                    <a:pt x="0" y="1921421"/>
                  </a:cubicBezTo>
                  <a:lnTo>
                    <a:pt x="0" y="41338"/>
                  </a:lnTo>
                  <a:cubicBezTo>
                    <a:pt x="0" y="18508"/>
                    <a:pt x="18508" y="0"/>
                    <a:pt x="41338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372467" cy="2000859"/>
            </a:xfrm>
            <a:prstGeom prst="rect">
              <a:avLst/>
            </a:prstGeom>
          </p:spPr>
          <p:txBody>
            <a:bodyPr lIns="53865" tIns="53865" rIns="53865" bIns="53865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8580252" y="1654756"/>
            <a:ext cx="7806600" cy="6977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Mora til Jørgen er ikkje så glad i besøk. Finn nokre døme i teksten som viser dette.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Korleis trur de det var for Jørgen å vekse opp med ei mor som ikkje var så glad i besøk? 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kan andre gjere for at Jørgen skal få vere saman med andre?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kan du gjere for andre som kanskje har det litt vanskeleg?  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</p:txBody>
      </p:sp>
      <p:grpSp>
        <p:nvGrpSpPr>
          <p:cNvPr id="19" name="Group 7">
            <a:extLst>
              <a:ext uri="{FF2B5EF4-FFF2-40B4-BE49-F238E27FC236}">
                <a16:creationId xmlns:a16="http://schemas.microsoft.com/office/drawing/2014/main" id="{8F10637E-3732-D8FD-86EA-F9DDA1FF73AB}"/>
              </a:ext>
            </a:extLst>
          </p:cNvPr>
          <p:cNvGrpSpPr/>
          <p:nvPr/>
        </p:nvGrpSpPr>
        <p:grpSpPr>
          <a:xfrm>
            <a:off x="1028700" y="1028700"/>
            <a:ext cx="6067361" cy="2209800"/>
            <a:chOff x="0" y="0"/>
            <a:chExt cx="1723613" cy="728641"/>
          </a:xfrm>
        </p:grpSpPr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0E8FC47-4227-DA6E-57DD-613FD1698002}"/>
                </a:ext>
              </a:extLst>
            </p:cNvPr>
            <p:cNvSpPr/>
            <p:nvPr/>
          </p:nvSpPr>
          <p:spPr>
            <a:xfrm>
              <a:off x="0" y="0"/>
              <a:ext cx="1723613" cy="728641"/>
            </a:xfrm>
            <a:custGeom>
              <a:avLst/>
              <a:gdLst/>
              <a:ahLst/>
              <a:cxnLst/>
              <a:rect l="l" t="t" r="r" b="b"/>
              <a:pathLst>
                <a:path w="1723613" h="728641">
                  <a:moveTo>
                    <a:pt x="60333" y="0"/>
                  </a:moveTo>
                  <a:lnTo>
                    <a:pt x="1663280" y="0"/>
                  </a:lnTo>
                  <a:cubicBezTo>
                    <a:pt x="1679281" y="0"/>
                    <a:pt x="1694627" y="6356"/>
                    <a:pt x="1705942" y="17671"/>
                  </a:cubicBezTo>
                  <a:cubicBezTo>
                    <a:pt x="1717256" y="28986"/>
                    <a:pt x="1723613" y="44331"/>
                    <a:pt x="1723613" y="60333"/>
                  </a:cubicBezTo>
                  <a:lnTo>
                    <a:pt x="1723613" y="668308"/>
                  </a:lnTo>
                  <a:cubicBezTo>
                    <a:pt x="1723613" y="684309"/>
                    <a:pt x="1717256" y="699655"/>
                    <a:pt x="1705942" y="710970"/>
                  </a:cubicBezTo>
                  <a:cubicBezTo>
                    <a:pt x="1694627" y="722284"/>
                    <a:pt x="1679281" y="728641"/>
                    <a:pt x="1663280" y="728641"/>
                  </a:cubicBezTo>
                  <a:lnTo>
                    <a:pt x="60333" y="728641"/>
                  </a:lnTo>
                  <a:cubicBezTo>
                    <a:pt x="44331" y="728641"/>
                    <a:pt x="28986" y="722284"/>
                    <a:pt x="17671" y="710970"/>
                  </a:cubicBezTo>
                  <a:cubicBezTo>
                    <a:pt x="6356" y="699655"/>
                    <a:pt x="0" y="684309"/>
                    <a:pt x="0" y="668308"/>
                  </a:cubicBezTo>
                  <a:lnTo>
                    <a:pt x="0" y="60333"/>
                  </a:lnTo>
                  <a:cubicBezTo>
                    <a:pt x="0" y="44331"/>
                    <a:pt x="6356" y="28986"/>
                    <a:pt x="17671" y="17671"/>
                  </a:cubicBezTo>
                  <a:cubicBezTo>
                    <a:pt x="28986" y="6356"/>
                    <a:pt x="44331" y="0"/>
                    <a:pt x="60333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21" name="TextBox 9">
              <a:extLst>
                <a:ext uri="{FF2B5EF4-FFF2-40B4-BE49-F238E27FC236}">
                  <a16:creationId xmlns:a16="http://schemas.microsoft.com/office/drawing/2014/main" id="{CA9107D5-7A5C-1BF5-BB76-1BD4437D1FA0}"/>
                </a:ext>
              </a:extLst>
            </p:cNvPr>
            <p:cNvSpPr txBox="1"/>
            <p:nvPr/>
          </p:nvSpPr>
          <p:spPr>
            <a:xfrm>
              <a:off x="0" y="-38100"/>
              <a:ext cx="1723613" cy="766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22" name="TextBox 14">
            <a:extLst>
              <a:ext uri="{FF2B5EF4-FFF2-40B4-BE49-F238E27FC236}">
                <a16:creationId xmlns:a16="http://schemas.microsoft.com/office/drawing/2014/main" id="{A079DB33-2417-93E8-2FC9-F68AFF9461E7}"/>
              </a:ext>
            </a:extLst>
          </p:cNvPr>
          <p:cNvSpPr txBox="1"/>
          <p:nvPr/>
        </p:nvSpPr>
        <p:spPr>
          <a:xfrm>
            <a:off x="1597793" y="1494287"/>
            <a:ext cx="4929174" cy="116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Lesebestilling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28700" y="498474"/>
            <a:ext cx="7257675" cy="1940594"/>
            <a:chOff x="0" y="0"/>
            <a:chExt cx="1911486" cy="5111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1486" cy="511103"/>
            </a:xfrm>
            <a:custGeom>
              <a:avLst/>
              <a:gdLst/>
              <a:ahLst/>
              <a:cxnLst/>
              <a:rect l="l" t="t" r="r" b="b"/>
              <a:pathLst>
                <a:path w="1911486" h="511103">
                  <a:moveTo>
                    <a:pt x="54403" y="0"/>
                  </a:moveTo>
                  <a:lnTo>
                    <a:pt x="1857083" y="0"/>
                  </a:lnTo>
                  <a:cubicBezTo>
                    <a:pt x="1871512" y="0"/>
                    <a:pt x="1885349" y="5732"/>
                    <a:pt x="1895552" y="15934"/>
                  </a:cubicBezTo>
                  <a:cubicBezTo>
                    <a:pt x="1905755" y="26137"/>
                    <a:pt x="1911486" y="39974"/>
                    <a:pt x="1911486" y="54403"/>
                  </a:cubicBezTo>
                  <a:lnTo>
                    <a:pt x="1911486" y="456700"/>
                  </a:lnTo>
                  <a:cubicBezTo>
                    <a:pt x="1911486" y="471129"/>
                    <a:pt x="1905755" y="484966"/>
                    <a:pt x="1895552" y="495169"/>
                  </a:cubicBezTo>
                  <a:cubicBezTo>
                    <a:pt x="1885349" y="505371"/>
                    <a:pt x="1871512" y="511103"/>
                    <a:pt x="1857083" y="511103"/>
                  </a:cubicBezTo>
                  <a:lnTo>
                    <a:pt x="54403" y="511103"/>
                  </a:lnTo>
                  <a:cubicBezTo>
                    <a:pt x="39974" y="511103"/>
                    <a:pt x="26137" y="505371"/>
                    <a:pt x="15934" y="495169"/>
                  </a:cubicBezTo>
                  <a:cubicBezTo>
                    <a:pt x="5732" y="484966"/>
                    <a:pt x="0" y="471129"/>
                    <a:pt x="0" y="456700"/>
                  </a:cubicBezTo>
                  <a:lnTo>
                    <a:pt x="0" y="54403"/>
                  </a:lnTo>
                  <a:cubicBezTo>
                    <a:pt x="0" y="39974"/>
                    <a:pt x="5732" y="26137"/>
                    <a:pt x="15934" y="15934"/>
                  </a:cubicBezTo>
                  <a:cubicBezTo>
                    <a:pt x="26137" y="5732"/>
                    <a:pt x="39974" y="0"/>
                    <a:pt x="54403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911486" cy="5492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3086100"/>
            <a:ext cx="7257675" cy="6172200"/>
            <a:chOff x="0" y="0"/>
            <a:chExt cx="1802712" cy="16608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02712" cy="1660852"/>
            </a:xfrm>
            <a:custGeom>
              <a:avLst/>
              <a:gdLst/>
              <a:ahLst/>
              <a:cxnLst/>
              <a:rect l="l" t="t" r="r" b="b"/>
              <a:pathLst>
                <a:path w="1802712" h="1660852">
                  <a:moveTo>
                    <a:pt x="54403" y="0"/>
                  </a:moveTo>
                  <a:lnTo>
                    <a:pt x="1748309" y="0"/>
                  </a:lnTo>
                  <a:cubicBezTo>
                    <a:pt x="1762737" y="0"/>
                    <a:pt x="1776575" y="5732"/>
                    <a:pt x="1786777" y="15934"/>
                  </a:cubicBezTo>
                  <a:cubicBezTo>
                    <a:pt x="1796980" y="26137"/>
                    <a:pt x="1802712" y="39974"/>
                    <a:pt x="1802712" y="54403"/>
                  </a:cubicBezTo>
                  <a:lnTo>
                    <a:pt x="1802712" y="1606449"/>
                  </a:lnTo>
                  <a:cubicBezTo>
                    <a:pt x="1802712" y="1620878"/>
                    <a:pt x="1796980" y="1634715"/>
                    <a:pt x="1786777" y="1644918"/>
                  </a:cubicBezTo>
                  <a:cubicBezTo>
                    <a:pt x="1776575" y="1655120"/>
                    <a:pt x="1762737" y="1660852"/>
                    <a:pt x="1748309" y="1660852"/>
                  </a:cubicBezTo>
                  <a:lnTo>
                    <a:pt x="54403" y="1660852"/>
                  </a:lnTo>
                  <a:cubicBezTo>
                    <a:pt x="39974" y="1660852"/>
                    <a:pt x="26137" y="1655120"/>
                    <a:pt x="15934" y="1644918"/>
                  </a:cubicBezTo>
                  <a:cubicBezTo>
                    <a:pt x="5732" y="1634715"/>
                    <a:pt x="0" y="1620878"/>
                    <a:pt x="0" y="1606449"/>
                  </a:cubicBezTo>
                  <a:lnTo>
                    <a:pt x="0" y="54403"/>
                  </a:lnTo>
                  <a:cubicBezTo>
                    <a:pt x="0" y="39974"/>
                    <a:pt x="5732" y="26137"/>
                    <a:pt x="15934" y="15934"/>
                  </a:cubicBezTo>
                  <a:cubicBezTo>
                    <a:pt x="26137" y="5732"/>
                    <a:pt x="39974" y="0"/>
                    <a:pt x="54403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02712" cy="1698952"/>
            </a:xfrm>
            <a:prstGeom prst="rect">
              <a:avLst/>
            </a:prstGeom>
          </p:spPr>
          <p:txBody>
            <a:bodyPr lIns="53865" tIns="53865" rIns="53865" bIns="53865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866648" y="794776"/>
            <a:ext cx="5581775" cy="1203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Julehelsing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77144" y="3505200"/>
            <a:ext cx="5960785" cy="533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Trur du Jørgen kunne trenge ei merksemd når han kjenner seg einsam? 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Skriv ei julehelsing til nokon du er glad i eller som du tenkjer treng det. Kanskje vil du skrive ei helsing til Jørgen? 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Bli inspirert </a:t>
            </a:r>
            <a:r>
              <a:rPr lang="nn-NO" sz="3000" u="sng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  <a:hlinkClick r:id="rId3" tooltip="https://nynorsksenteret.no/julekalender/julekalender-2020/lag-eit-julekort-julebilete"/>
              </a:rPr>
              <a:t>her</a:t>
            </a: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2F0D3-B800-B549-5960-508E85FDC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E85BABAD-9484-CE8E-4BD7-7124F58C5645}"/>
              </a:ext>
            </a:extLst>
          </p:cNvPr>
          <p:cNvGrpSpPr/>
          <p:nvPr/>
        </p:nvGrpSpPr>
        <p:grpSpPr>
          <a:xfrm>
            <a:off x="5529579" y="1529079"/>
            <a:ext cx="7228843" cy="7228843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EBFAC63-5A57-BB84-A105-8213C4E7677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3E6E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1FA60E8-38C7-AAFC-5DC9-EF3106DD1D1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C5190E05-954B-CA33-2900-9B9C670FB68C}"/>
              </a:ext>
            </a:extLst>
          </p:cNvPr>
          <p:cNvSpPr txBox="1"/>
          <p:nvPr/>
        </p:nvSpPr>
        <p:spPr>
          <a:xfrm rot="203391">
            <a:off x="6251495" y="4018675"/>
            <a:ext cx="5820048" cy="1707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64"/>
              </a:lnSpc>
            </a:pPr>
            <a:r>
              <a:rPr lang="nn-NO" sz="7200" i="1" noProof="0" dirty="0">
                <a:solidFill>
                  <a:srgbClr val="F0F2F6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13. desember</a:t>
            </a:r>
          </a:p>
        </p:txBody>
      </p:sp>
    </p:spTree>
    <p:extLst>
      <p:ext uri="{BB962C8B-B14F-4D97-AF65-F5344CB8AC3E}">
        <p14:creationId xmlns:p14="http://schemas.microsoft.com/office/powerpoint/2010/main" val="20798160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9724627" y="3924300"/>
            <a:ext cx="7534673" cy="4799155"/>
            <a:chOff x="0" y="0"/>
            <a:chExt cx="1984441" cy="1263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84441" cy="1263975"/>
            </a:xfrm>
            <a:custGeom>
              <a:avLst/>
              <a:gdLst/>
              <a:ahLst/>
              <a:cxnLst/>
              <a:rect l="l" t="t" r="r" b="b"/>
              <a:pathLst>
                <a:path w="1984441" h="1263975">
                  <a:moveTo>
                    <a:pt x="52403" y="0"/>
                  </a:moveTo>
                  <a:lnTo>
                    <a:pt x="1932038" y="0"/>
                  </a:lnTo>
                  <a:cubicBezTo>
                    <a:pt x="1960979" y="0"/>
                    <a:pt x="1984441" y="23462"/>
                    <a:pt x="1984441" y="52403"/>
                  </a:cubicBezTo>
                  <a:lnTo>
                    <a:pt x="1984441" y="1211572"/>
                  </a:lnTo>
                  <a:cubicBezTo>
                    <a:pt x="1984441" y="1240514"/>
                    <a:pt x="1960979" y="1263975"/>
                    <a:pt x="1932038" y="1263975"/>
                  </a:cubicBezTo>
                  <a:lnTo>
                    <a:pt x="52403" y="1263975"/>
                  </a:lnTo>
                  <a:cubicBezTo>
                    <a:pt x="23462" y="1263975"/>
                    <a:pt x="0" y="1240514"/>
                    <a:pt x="0" y="1211572"/>
                  </a:cubicBezTo>
                  <a:lnTo>
                    <a:pt x="0" y="52403"/>
                  </a:lnTo>
                  <a:cubicBezTo>
                    <a:pt x="0" y="23462"/>
                    <a:pt x="23462" y="0"/>
                    <a:pt x="52403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984441" cy="130207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046955" y="4156005"/>
            <a:ext cx="6890016" cy="3745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endParaRPr lang="nn-NO" noProof="0" dirty="0">
              <a:latin typeface="Kermit" panose="020F0503040000060003" pitchFamily="34" charset="0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Det trettande kapittelet heiter</a:t>
            </a:r>
          </a:p>
          <a:p>
            <a:pPr algn="ctr">
              <a:lnSpc>
                <a:spcPts val="4200"/>
              </a:lnSpc>
            </a:pPr>
            <a:r>
              <a:rPr lang="nn-NO" sz="3000" b="1" noProof="0" dirty="0">
                <a:solidFill>
                  <a:srgbClr val="3B3E6E"/>
                </a:solidFill>
                <a:latin typeface="Kermit" panose="020F0503040000060003" pitchFamily="34" charset="0"/>
                <a:ea typeface="Arial Bold"/>
                <a:cs typeface="Arial Bold"/>
                <a:sym typeface="Arial Bold"/>
              </a:rPr>
              <a:t>Om alt eg ikkje har visst om mødrer.</a:t>
            </a:r>
          </a:p>
          <a:p>
            <a:pPr algn="ctr">
              <a:lnSpc>
                <a:spcPts val="4200"/>
              </a:lnSpc>
            </a:pPr>
            <a:endParaRPr lang="nn-NO" sz="3000" b="1" noProof="0" dirty="0">
              <a:solidFill>
                <a:srgbClr val="3B3E6E"/>
              </a:solidFill>
              <a:latin typeface="Kermit" panose="020F0503040000060003" pitchFamily="34" charset="0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trur de dette kapittelet </a:t>
            </a: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kjem til å handle om?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</p:txBody>
      </p:sp>
      <p:grpSp>
        <p:nvGrpSpPr>
          <p:cNvPr id="14" name="Group 8">
            <a:extLst>
              <a:ext uri="{FF2B5EF4-FFF2-40B4-BE49-F238E27FC236}">
                <a16:creationId xmlns:a16="http://schemas.microsoft.com/office/drawing/2014/main" id="{E5D58250-A023-D952-12AA-C89F52C42839}"/>
              </a:ext>
            </a:extLst>
          </p:cNvPr>
          <p:cNvGrpSpPr/>
          <p:nvPr/>
        </p:nvGrpSpPr>
        <p:grpSpPr>
          <a:xfrm>
            <a:off x="1028700" y="680344"/>
            <a:ext cx="16230600" cy="2391102"/>
            <a:chOff x="0" y="0"/>
            <a:chExt cx="4274726" cy="629755"/>
          </a:xfrm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99DE824F-7134-EE6B-C678-9EAE4E3332E3}"/>
                </a:ext>
              </a:extLst>
            </p:cNvPr>
            <p:cNvSpPr/>
            <p:nvPr/>
          </p:nvSpPr>
          <p:spPr>
            <a:xfrm>
              <a:off x="0" y="0"/>
              <a:ext cx="4274726" cy="629755"/>
            </a:xfrm>
            <a:custGeom>
              <a:avLst/>
              <a:gdLst/>
              <a:ahLst/>
              <a:cxnLst/>
              <a:rect l="l" t="t" r="r" b="b"/>
              <a:pathLst>
                <a:path w="4274726" h="62975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605428"/>
                  </a:lnTo>
                  <a:cubicBezTo>
                    <a:pt x="4274726" y="618864"/>
                    <a:pt x="4263834" y="629755"/>
                    <a:pt x="4250399" y="629755"/>
                  </a:cubicBezTo>
                  <a:lnTo>
                    <a:pt x="24327" y="629755"/>
                  </a:lnTo>
                  <a:cubicBezTo>
                    <a:pt x="10891" y="629755"/>
                    <a:pt x="0" y="618864"/>
                    <a:pt x="0" y="60542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A8959402-C610-247B-A2F8-AE4815401C16}"/>
                </a:ext>
              </a:extLst>
            </p:cNvPr>
            <p:cNvSpPr txBox="1"/>
            <p:nvPr/>
          </p:nvSpPr>
          <p:spPr>
            <a:xfrm>
              <a:off x="0" y="-38100"/>
              <a:ext cx="4274726" cy="667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7" name="TextBox 11">
            <a:extLst>
              <a:ext uri="{FF2B5EF4-FFF2-40B4-BE49-F238E27FC236}">
                <a16:creationId xmlns:a16="http://schemas.microsoft.com/office/drawing/2014/main" id="{4A66BF76-4B4D-69E4-6400-D586D1913A62}"/>
              </a:ext>
            </a:extLst>
          </p:cNvPr>
          <p:cNvSpPr txBox="1"/>
          <p:nvPr/>
        </p:nvSpPr>
        <p:spPr>
          <a:xfrm>
            <a:off x="2717551" y="952693"/>
            <a:ext cx="12852897" cy="1846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nn-NO" sz="6999" dirty="0">
                <a:solidFill>
                  <a:srgbClr val="3B3E6E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Trettande</a:t>
            </a:r>
            <a:r>
              <a:rPr lang="nn-NO" sz="6999" noProof="0" dirty="0">
                <a:solidFill>
                  <a:srgbClr val="3B3E6E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 kapittel</a:t>
            </a:r>
          </a:p>
          <a:p>
            <a:pPr algn="ctr"/>
            <a:r>
              <a:rPr lang="nn-NO" sz="4999" i="1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alt eg ikkje har visst om mødrer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9724627" y="3937478"/>
            <a:ext cx="7534673" cy="5752318"/>
            <a:chOff x="0" y="0"/>
            <a:chExt cx="1984441" cy="15150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84441" cy="1515014"/>
            </a:xfrm>
            <a:custGeom>
              <a:avLst/>
              <a:gdLst/>
              <a:ahLst/>
              <a:cxnLst/>
              <a:rect l="l" t="t" r="r" b="b"/>
              <a:pathLst>
                <a:path w="1984441" h="1515014">
                  <a:moveTo>
                    <a:pt x="52403" y="0"/>
                  </a:moveTo>
                  <a:lnTo>
                    <a:pt x="1932038" y="0"/>
                  </a:lnTo>
                  <a:cubicBezTo>
                    <a:pt x="1960979" y="0"/>
                    <a:pt x="1984441" y="23462"/>
                    <a:pt x="1984441" y="52403"/>
                  </a:cubicBezTo>
                  <a:lnTo>
                    <a:pt x="1984441" y="1462611"/>
                  </a:lnTo>
                  <a:cubicBezTo>
                    <a:pt x="1984441" y="1491552"/>
                    <a:pt x="1960979" y="1515014"/>
                    <a:pt x="1932038" y="1515014"/>
                  </a:cubicBezTo>
                  <a:lnTo>
                    <a:pt x="52403" y="1515014"/>
                  </a:lnTo>
                  <a:cubicBezTo>
                    <a:pt x="38505" y="1515014"/>
                    <a:pt x="25176" y="1509493"/>
                    <a:pt x="15348" y="1499665"/>
                  </a:cubicBezTo>
                  <a:cubicBezTo>
                    <a:pt x="5521" y="1489838"/>
                    <a:pt x="0" y="1476509"/>
                    <a:pt x="0" y="1462611"/>
                  </a:cubicBezTo>
                  <a:lnTo>
                    <a:pt x="0" y="52403"/>
                  </a:lnTo>
                  <a:cubicBezTo>
                    <a:pt x="0" y="23462"/>
                    <a:pt x="23462" y="0"/>
                    <a:pt x="52403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984441" cy="1553114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547977" y="4413337"/>
            <a:ext cx="5887971" cy="4800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Det åttande kapittelet heiter</a:t>
            </a:r>
          </a:p>
          <a:p>
            <a:pPr algn="ctr">
              <a:lnSpc>
                <a:spcPts val="4200"/>
              </a:lnSpc>
            </a:pPr>
            <a:r>
              <a:rPr lang="nn-NO" sz="3000" b="1" noProof="0" dirty="0">
                <a:solidFill>
                  <a:srgbClr val="3B3E6E"/>
                </a:solidFill>
                <a:latin typeface="Kermit" panose="020F0503040000060003" pitchFamily="34" charset="0"/>
                <a:ea typeface="Arial Bold"/>
                <a:cs typeface="Arial Bold"/>
                <a:sym typeface="Arial Bold"/>
              </a:rPr>
              <a:t>Om ei stemme.</a:t>
            </a:r>
          </a:p>
          <a:p>
            <a:pPr algn="ctr">
              <a:lnSpc>
                <a:spcPts val="4200"/>
              </a:lnSpc>
            </a:pPr>
            <a:endParaRPr lang="nn-NO" sz="3000" b="1" noProof="0" dirty="0">
              <a:solidFill>
                <a:srgbClr val="3B3E6E"/>
              </a:solidFill>
              <a:latin typeface="Kermit" panose="020F0503040000060003" pitchFamily="34" charset="0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trur de dette kapittelet </a:t>
            </a: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kjem til å handle om?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kan denne stemma vere? Kven trur du ho </a:t>
            </a:r>
            <a:r>
              <a:rPr lang="nn-NO" sz="3000" noProof="0" dirty="0" err="1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tilhøyrer</a:t>
            </a: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? Kva trur du stemma seier?</a:t>
            </a:r>
          </a:p>
        </p:txBody>
      </p:sp>
      <p:grpSp>
        <p:nvGrpSpPr>
          <p:cNvPr id="14" name="Group 8">
            <a:extLst>
              <a:ext uri="{FF2B5EF4-FFF2-40B4-BE49-F238E27FC236}">
                <a16:creationId xmlns:a16="http://schemas.microsoft.com/office/drawing/2014/main" id="{311BF193-A382-48E4-9A86-89F932759894}"/>
              </a:ext>
            </a:extLst>
          </p:cNvPr>
          <p:cNvGrpSpPr/>
          <p:nvPr/>
        </p:nvGrpSpPr>
        <p:grpSpPr>
          <a:xfrm>
            <a:off x="1028700" y="680344"/>
            <a:ext cx="16230600" cy="2391102"/>
            <a:chOff x="0" y="0"/>
            <a:chExt cx="4274726" cy="629755"/>
          </a:xfrm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40D3DCF-35DC-FA66-CFF5-73377ED9B3F8}"/>
                </a:ext>
              </a:extLst>
            </p:cNvPr>
            <p:cNvSpPr/>
            <p:nvPr/>
          </p:nvSpPr>
          <p:spPr>
            <a:xfrm>
              <a:off x="0" y="0"/>
              <a:ext cx="4274726" cy="629755"/>
            </a:xfrm>
            <a:custGeom>
              <a:avLst/>
              <a:gdLst/>
              <a:ahLst/>
              <a:cxnLst/>
              <a:rect l="l" t="t" r="r" b="b"/>
              <a:pathLst>
                <a:path w="4274726" h="62975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605428"/>
                  </a:lnTo>
                  <a:cubicBezTo>
                    <a:pt x="4274726" y="618864"/>
                    <a:pt x="4263834" y="629755"/>
                    <a:pt x="4250399" y="629755"/>
                  </a:cubicBezTo>
                  <a:lnTo>
                    <a:pt x="24327" y="629755"/>
                  </a:lnTo>
                  <a:cubicBezTo>
                    <a:pt x="10891" y="629755"/>
                    <a:pt x="0" y="618864"/>
                    <a:pt x="0" y="60542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5F044F88-0912-B7B1-B964-2E9AA3D17EE5}"/>
                </a:ext>
              </a:extLst>
            </p:cNvPr>
            <p:cNvSpPr txBox="1"/>
            <p:nvPr/>
          </p:nvSpPr>
          <p:spPr>
            <a:xfrm>
              <a:off x="0" y="-38100"/>
              <a:ext cx="4274726" cy="667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7" name="TextBox 11">
            <a:extLst>
              <a:ext uri="{FF2B5EF4-FFF2-40B4-BE49-F238E27FC236}">
                <a16:creationId xmlns:a16="http://schemas.microsoft.com/office/drawing/2014/main" id="{B5DD50EF-FE15-5475-C194-E89EB47F06FE}"/>
              </a:ext>
            </a:extLst>
          </p:cNvPr>
          <p:cNvSpPr txBox="1"/>
          <p:nvPr/>
        </p:nvSpPr>
        <p:spPr>
          <a:xfrm>
            <a:off x="2717551" y="952693"/>
            <a:ext cx="12852897" cy="1846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nn-NO" sz="6999" noProof="0" dirty="0">
                <a:solidFill>
                  <a:srgbClr val="3B3E6E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Åttande kapittel</a:t>
            </a:r>
          </a:p>
          <a:p>
            <a:pPr algn="ctr"/>
            <a:r>
              <a:rPr lang="nn-NO" sz="4999" i="1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ei stemme</a:t>
            </a:r>
          </a:p>
        </p:txBody>
      </p:sp>
      <p:pic>
        <p:nvPicPr>
          <p:cNvPr id="24" name="Bilete 23" descr="Eit bilete som inneheld teikning, måleri, jul&#10;&#10;KI-generert innhald kan vere feil.">
            <a:extLst>
              <a:ext uri="{FF2B5EF4-FFF2-40B4-BE49-F238E27FC236}">
                <a16:creationId xmlns:a16="http://schemas.microsoft.com/office/drawing/2014/main" id="{B34B8A6E-EC92-0BC4-7CF4-EE7FF752D9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94" y="3574680"/>
            <a:ext cx="8284252" cy="614908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28700" y="1028700"/>
            <a:ext cx="6544342" cy="3505200"/>
            <a:chOff x="0" y="0"/>
            <a:chExt cx="1723613" cy="72864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23613" cy="728641"/>
            </a:xfrm>
            <a:custGeom>
              <a:avLst/>
              <a:gdLst/>
              <a:ahLst/>
              <a:cxnLst/>
              <a:rect l="l" t="t" r="r" b="b"/>
              <a:pathLst>
                <a:path w="1723613" h="728641">
                  <a:moveTo>
                    <a:pt x="60333" y="0"/>
                  </a:moveTo>
                  <a:lnTo>
                    <a:pt x="1663280" y="0"/>
                  </a:lnTo>
                  <a:cubicBezTo>
                    <a:pt x="1679281" y="0"/>
                    <a:pt x="1694627" y="6356"/>
                    <a:pt x="1705942" y="17671"/>
                  </a:cubicBezTo>
                  <a:cubicBezTo>
                    <a:pt x="1717256" y="28986"/>
                    <a:pt x="1723613" y="44331"/>
                    <a:pt x="1723613" y="60333"/>
                  </a:cubicBezTo>
                  <a:lnTo>
                    <a:pt x="1723613" y="668308"/>
                  </a:lnTo>
                  <a:cubicBezTo>
                    <a:pt x="1723613" y="684309"/>
                    <a:pt x="1717256" y="699655"/>
                    <a:pt x="1705942" y="710970"/>
                  </a:cubicBezTo>
                  <a:cubicBezTo>
                    <a:pt x="1694627" y="722284"/>
                    <a:pt x="1679281" y="728641"/>
                    <a:pt x="1663280" y="728641"/>
                  </a:cubicBezTo>
                  <a:lnTo>
                    <a:pt x="60333" y="728641"/>
                  </a:lnTo>
                  <a:cubicBezTo>
                    <a:pt x="44331" y="728641"/>
                    <a:pt x="28986" y="722284"/>
                    <a:pt x="17671" y="710970"/>
                  </a:cubicBezTo>
                  <a:cubicBezTo>
                    <a:pt x="6356" y="699655"/>
                    <a:pt x="0" y="684309"/>
                    <a:pt x="0" y="668308"/>
                  </a:cubicBezTo>
                  <a:lnTo>
                    <a:pt x="0" y="60333"/>
                  </a:lnTo>
                  <a:cubicBezTo>
                    <a:pt x="0" y="44331"/>
                    <a:pt x="6356" y="28986"/>
                    <a:pt x="17671" y="17671"/>
                  </a:cubicBezTo>
                  <a:cubicBezTo>
                    <a:pt x="28986" y="6356"/>
                    <a:pt x="44331" y="0"/>
                    <a:pt x="60333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723613" cy="766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305800" y="1028700"/>
            <a:ext cx="8953500" cy="7099347"/>
            <a:chOff x="0" y="0"/>
            <a:chExt cx="2372467" cy="176338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72467" cy="1763385"/>
            </a:xfrm>
            <a:custGeom>
              <a:avLst/>
              <a:gdLst/>
              <a:ahLst/>
              <a:cxnLst/>
              <a:rect l="l" t="t" r="r" b="b"/>
              <a:pathLst>
                <a:path w="2372467" h="1763385">
                  <a:moveTo>
                    <a:pt x="41338" y="0"/>
                  </a:moveTo>
                  <a:lnTo>
                    <a:pt x="2331129" y="0"/>
                  </a:lnTo>
                  <a:cubicBezTo>
                    <a:pt x="2353959" y="0"/>
                    <a:pt x="2372467" y="18508"/>
                    <a:pt x="2372467" y="41338"/>
                  </a:cubicBezTo>
                  <a:lnTo>
                    <a:pt x="2372467" y="1722047"/>
                  </a:lnTo>
                  <a:cubicBezTo>
                    <a:pt x="2372467" y="1744878"/>
                    <a:pt x="2353959" y="1763385"/>
                    <a:pt x="2331129" y="1763385"/>
                  </a:cubicBezTo>
                  <a:lnTo>
                    <a:pt x="41338" y="1763385"/>
                  </a:lnTo>
                  <a:cubicBezTo>
                    <a:pt x="18508" y="1763385"/>
                    <a:pt x="0" y="1744878"/>
                    <a:pt x="0" y="1722047"/>
                  </a:cubicBezTo>
                  <a:lnTo>
                    <a:pt x="0" y="41338"/>
                  </a:lnTo>
                  <a:cubicBezTo>
                    <a:pt x="0" y="18508"/>
                    <a:pt x="18508" y="0"/>
                    <a:pt x="41338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372467" cy="1801485"/>
            </a:xfrm>
            <a:prstGeom prst="rect">
              <a:avLst/>
            </a:prstGeom>
          </p:spPr>
          <p:txBody>
            <a:bodyPr lIns="53865" tIns="53865" rIns="53865" bIns="53865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90971" y="1472877"/>
            <a:ext cx="6019800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alt eg ikkje har visst om mødrer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854176" y="1485577"/>
            <a:ext cx="7856747" cy="7516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Kvifor trur du mammaa til Jørgen vart sjuk?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trur du dette på side s. 94 betyr?  </a:t>
            </a: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«Ein nabo sa ho var ei slik mor som ikkje vil la barna vere barn når dei er små, og når barna blir større, så får dei ikkje bli vaksne».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Korleis trur du det kjennest å bli gløymd?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Korleis trur du Jørgen har det?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28700" y="1028700"/>
            <a:ext cx="16230600" cy="1543050"/>
            <a:chOff x="0" y="0"/>
            <a:chExt cx="4274726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406400"/>
            </a:xfrm>
            <a:custGeom>
              <a:avLst/>
              <a:gdLst/>
              <a:ahLst/>
              <a:cxnLst/>
              <a:rect l="l" t="t" r="r" b="b"/>
              <a:pathLst>
                <a:path w="4274726" h="40640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382073"/>
                  </a:lnTo>
                  <a:cubicBezTo>
                    <a:pt x="4274726" y="395509"/>
                    <a:pt x="4263834" y="406400"/>
                    <a:pt x="4250399" y="406400"/>
                  </a:cubicBezTo>
                  <a:lnTo>
                    <a:pt x="24327" y="406400"/>
                  </a:lnTo>
                  <a:cubicBezTo>
                    <a:pt x="10891" y="406400"/>
                    <a:pt x="0" y="395509"/>
                    <a:pt x="0" y="38207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27472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707805" y="3455789"/>
            <a:ext cx="9551495" cy="5802511"/>
            <a:chOff x="0" y="0"/>
            <a:chExt cx="2372467" cy="127531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72467" cy="1275313"/>
            </a:xfrm>
            <a:custGeom>
              <a:avLst/>
              <a:gdLst/>
              <a:ahLst/>
              <a:cxnLst/>
              <a:rect l="l" t="t" r="r" b="b"/>
              <a:pathLst>
                <a:path w="2372467" h="1275313">
                  <a:moveTo>
                    <a:pt x="41338" y="0"/>
                  </a:moveTo>
                  <a:lnTo>
                    <a:pt x="2331129" y="0"/>
                  </a:lnTo>
                  <a:cubicBezTo>
                    <a:pt x="2353959" y="0"/>
                    <a:pt x="2372467" y="18508"/>
                    <a:pt x="2372467" y="41338"/>
                  </a:cubicBezTo>
                  <a:lnTo>
                    <a:pt x="2372467" y="1233975"/>
                  </a:lnTo>
                  <a:cubicBezTo>
                    <a:pt x="2372467" y="1256805"/>
                    <a:pt x="2353959" y="1275313"/>
                    <a:pt x="2331129" y="1275313"/>
                  </a:cubicBezTo>
                  <a:lnTo>
                    <a:pt x="41338" y="1275313"/>
                  </a:lnTo>
                  <a:cubicBezTo>
                    <a:pt x="18508" y="1275313"/>
                    <a:pt x="0" y="1256805"/>
                    <a:pt x="0" y="1233975"/>
                  </a:cubicBezTo>
                  <a:lnTo>
                    <a:pt x="0" y="41338"/>
                  </a:lnTo>
                  <a:cubicBezTo>
                    <a:pt x="0" y="18508"/>
                    <a:pt x="18508" y="0"/>
                    <a:pt x="41338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372467" cy="1313413"/>
            </a:xfrm>
            <a:prstGeom prst="rect">
              <a:avLst/>
            </a:prstGeom>
          </p:spPr>
          <p:txBody>
            <a:bodyPr lIns="53865" tIns="53865" rIns="53865" bIns="53865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0" y="2377872"/>
            <a:ext cx="5341363" cy="7205887"/>
          </a:xfrm>
          <a:custGeom>
            <a:avLst/>
            <a:gdLst/>
            <a:ahLst/>
            <a:cxnLst/>
            <a:rect l="l" t="t" r="r" b="b"/>
            <a:pathLst>
              <a:path w="5341363" h="7205887">
                <a:moveTo>
                  <a:pt x="0" y="0"/>
                </a:moveTo>
                <a:lnTo>
                  <a:pt x="5341363" y="0"/>
                </a:lnTo>
                <a:lnTo>
                  <a:pt x="5341363" y="7205887"/>
                </a:lnTo>
                <a:lnTo>
                  <a:pt x="0" y="720588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14" name="TextBox 14"/>
          <p:cNvSpPr txBox="1"/>
          <p:nvPr/>
        </p:nvSpPr>
        <p:spPr>
          <a:xfrm>
            <a:off x="3630597" y="1127124"/>
            <a:ext cx="11026805" cy="1199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Lucia som gav lys til andre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506689" y="3945518"/>
            <a:ext cx="7953726" cy="4823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Den 13. desember markerer vi Lucia-dagen.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I religiøse historier var Lucia ein helgen som gav mat til fattige og svoltne. På Lucia-dagen deler vi ut </a:t>
            </a:r>
            <a:r>
              <a:rPr lang="nn-NO" sz="3000" noProof="0" dirty="0" err="1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lussekattar</a:t>
            </a: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 til minne om Lucia. 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De finn tekst om Sankta Lucia og aktivitetar ein kan gjere, </a:t>
            </a:r>
            <a:r>
              <a:rPr lang="nn-NO" sz="3000" u="sng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  <a:hlinkClick r:id="rId3" tooltip="https://nynorsksenteret.no/julekalender/julekalender-2/luciadagen"/>
              </a:rPr>
              <a:t>her</a:t>
            </a: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 og </a:t>
            </a:r>
            <a:r>
              <a:rPr lang="nn-NO" sz="3000" u="sng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  <a:hlinkClick r:id="rId4" tooltip="https://nynorsksenteret.no/julekalender/julekalender-2020/lucia"/>
              </a:rPr>
              <a:t>her</a:t>
            </a: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.</a:t>
            </a:r>
            <a:endParaRPr lang="nn-NO" sz="3000" u="sng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  <a:hlinkClick r:id="rId4" tooltip="https://nynorsksenteret.no/julekalender/julekalender-2020/luci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57D5F-85F1-7A47-4E24-A31336F56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6FCB02D5-94F6-0D4C-673C-6F3B0AF9EA4C}"/>
              </a:ext>
            </a:extLst>
          </p:cNvPr>
          <p:cNvGrpSpPr/>
          <p:nvPr/>
        </p:nvGrpSpPr>
        <p:grpSpPr>
          <a:xfrm>
            <a:off x="5529579" y="1529079"/>
            <a:ext cx="7228843" cy="7228843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9DAF211-7064-F850-3AD9-77A0CA82C3F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3E6E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6E0F5D4-3ADF-2445-D3D2-78299DA9125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1D594F6F-4569-F986-45E2-877F4669A671}"/>
              </a:ext>
            </a:extLst>
          </p:cNvPr>
          <p:cNvSpPr txBox="1"/>
          <p:nvPr/>
        </p:nvSpPr>
        <p:spPr>
          <a:xfrm rot="203391">
            <a:off x="6251495" y="4018675"/>
            <a:ext cx="5820048" cy="1707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64"/>
              </a:lnSpc>
            </a:pPr>
            <a:r>
              <a:rPr lang="nn-NO" sz="7200" i="1" noProof="0" dirty="0">
                <a:solidFill>
                  <a:srgbClr val="F0F2F6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14. desember</a:t>
            </a:r>
          </a:p>
        </p:txBody>
      </p:sp>
    </p:spTree>
    <p:extLst>
      <p:ext uri="{BB962C8B-B14F-4D97-AF65-F5344CB8AC3E}">
        <p14:creationId xmlns:p14="http://schemas.microsoft.com/office/powerpoint/2010/main" val="31497666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9724627" y="4378984"/>
            <a:ext cx="7534673" cy="4799155"/>
            <a:chOff x="0" y="0"/>
            <a:chExt cx="1984441" cy="1263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84441" cy="1263975"/>
            </a:xfrm>
            <a:custGeom>
              <a:avLst/>
              <a:gdLst/>
              <a:ahLst/>
              <a:cxnLst/>
              <a:rect l="l" t="t" r="r" b="b"/>
              <a:pathLst>
                <a:path w="1984441" h="1263975">
                  <a:moveTo>
                    <a:pt x="52403" y="0"/>
                  </a:moveTo>
                  <a:lnTo>
                    <a:pt x="1932038" y="0"/>
                  </a:lnTo>
                  <a:cubicBezTo>
                    <a:pt x="1960979" y="0"/>
                    <a:pt x="1984441" y="23462"/>
                    <a:pt x="1984441" y="52403"/>
                  </a:cubicBezTo>
                  <a:lnTo>
                    <a:pt x="1984441" y="1211572"/>
                  </a:lnTo>
                  <a:cubicBezTo>
                    <a:pt x="1984441" y="1240514"/>
                    <a:pt x="1960979" y="1263975"/>
                    <a:pt x="1932038" y="1263975"/>
                  </a:cubicBezTo>
                  <a:lnTo>
                    <a:pt x="52403" y="1263975"/>
                  </a:lnTo>
                  <a:cubicBezTo>
                    <a:pt x="23462" y="1263975"/>
                    <a:pt x="0" y="1240514"/>
                    <a:pt x="0" y="1211572"/>
                  </a:cubicBezTo>
                  <a:lnTo>
                    <a:pt x="0" y="52403"/>
                  </a:lnTo>
                  <a:cubicBezTo>
                    <a:pt x="0" y="23462"/>
                    <a:pt x="23462" y="0"/>
                    <a:pt x="52403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984441" cy="130207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046955" y="5106031"/>
            <a:ext cx="6890016" cy="3200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Det fjortande kapittelet heiter</a:t>
            </a:r>
          </a:p>
          <a:p>
            <a:pPr algn="ctr">
              <a:lnSpc>
                <a:spcPts val="4200"/>
              </a:lnSpc>
            </a:pPr>
            <a:r>
              <a:rPr lang="nn-NO" sz="3000" b="1" noProof="0" dirty="0">
                <a:solidFill>
                  <a:srgbClr val="3B3E6E"/>
                </a:solidFill>
                <a:latin typeface="Kermit" panose="020F0503040000060003" pitchFamily="34" charset="0"/>
                <a:ea typeface="Arial Bold"/>
                <a:cs typeface="Arial Bold"/>
                <a:sym typeface="Arial Bold"/>
              </a:rPr>
              <a:t>Om grunnmuren eller sjøbotnen eller jordsmonnet.</a:t>
            </a:r>
          </a:p>
          <a:p>
            <a:pPr algn="ctr">
              <a:lnSpc>
                <a:spcPts val="4200"/>
              </a:lnSpc>
            </a:pPr>
            <a:endParaRPr lang="nn-NO" sz="3000" b="1" noProof="0" dirty="0">
              <a:solidFill>
                <a:srgbClr val="3B3E6E"/>
              </a:solidFill>
              <a:latin typeface="Kermit" panose="020F0503040000060003" pitchFamily="34" charset="0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trur de dette kapittelet </a:t>
            </a: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kjem til å handle om?</a:t>
            </a:r>
          </a:p>
        </p:txBody>
      </p:sp>
      <p:grpSp>
        <p:nvGrpSpPr>
          <p:cNvPr id="15" name="Group 8">
            <a:extLst>
              <a:ext uri="{FF2B5EF4-FFF2-40B4-BE49-F238E27FC236}">
                <a16:creationId xmlns:a16="http://schemas.microsoft.com/office/drawing/2014/main" id="{07AC9380-D7DB-AC7E-61F9-E7E6081DA9E6}"/>
              </a:ext>
            </a:extLst>
          </p:cNvPr>
          <p:cNvGrpSpPr/>
          <p:nvPr/>
        </p:nvGrpSpPr>
        <p:grpSpPr>
          <a:xfrm>
            <a:off x="1028700" y="680344"/>
            <a:ext cx="16230600" cy="2391102"/>
            <a:chOff x="0" y="0"/>
            <a:chExt cx="4274726" cy="629755"/>
          </a:xfrm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542CEA4-12E4-0455-D4B3-D061027FC3C4}"/>
                </a:ext>
              </a:extLst>
            </p:cNvPr>
            <p:cNvSpPr/>
            <p:nvPr/>
          </p:nvSpPr>
          <p:spPr>
            <a:xfrm>
              <a:off x="0" y="0"/>
              <a:ext cx="4274726" cy="629755"/>
            </a:xfrm>
            <a:custGeom>
              <a:avLst/>
              <a:gdLst/>
              <a:ahLst/>
              <a:cxnLst/>
              <a:rect l="l" t="t" r="r" b="b"/>
              <a:pathLst>
                <a:path w="4274726" h="62975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605428"/>
                  </a:lnTo>
                  <a:cubicBezTo>
                    <a:pt x="4274726" y="618864"/>
                    <a:pt x="4263834" y="629755"/>
                    <a:pt x="4250399" y="629755"/>
                  </a:cubicBezTo>
                  <a:lnTo>
                    <a:pt x="24327" y="629755"/>
                  </a:lnTo>
                  <a:cubicBezTo>
                    <a:pt x="10891" y="629755"/>
                    <a:pt x="0" y="618864"/>
                    <a:pt x="0" y="60542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AA89BF2D-173A-34DA-1FEF-540EFA50042D}"/>
                </a:ext>
              </a:extLst>
            </p:cNvPr>
            <p:cNvSpPr txBox="1"/>
            <p:nvPr/>
          </p:nvSpPr>
          <p:spPr>
            <a:xfrm>
              <a:off x="0" y="-38100"/>
              <a:ext cx="4274726" cy="667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8" name="TextBox 11">
            <a:extLst>
              <a:ext uri="{FF2B5EF4-FFF2-40B4-BE49-F238E27FC236}">
                <a16:creationId xmlns:a16="http://schemas.microsoft.com/office/drawing/2014/main" id="{6B7F5DA9-5FC0-0D16-C2D5-DC96EF1E7218}"/>
              </a:ext>
            </a:extLst>
          </p:cNvPr>
          <p:cNvSpPr txBox="1"/>
          <p:nvPr/>
        </p:nvSpPr>
        <p:spPr>
          <a:xfrm>
            <a:off x="2196976" y="952693"/>
            <a:ext cx="13894048" cy="1846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n-NO" sz="6999" dirty="0">
                <a:solidFill>
                  <a:srgbClr val="3B3E6E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Fjortande</a:t>
            </a:r>
            <a:r>
              <a:rPr lang="nn-NO" sz="6999" noProof="0" dirty="0">
                <a:solidFill>
                  <a:srgbClr val="3B3E6E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 kapittel</a:t>
            </a:r>
          </a:p>
          <a:p>
            <a:pPr algn="ctr"/>
            <a:r>
              <a:rPr lang="nn-NO" sz="4999" i="1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grunnmuren eller sjøbotnen eller jordsmonnet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916048" y="1028700"/>
            <a:ext cx="16455904" cy="1283578"/>
            <a:chOff x="0" y="0"/>
            <a:chExt cx="4334065" cy="33806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34065" cy="338062"/>
            </a:xfrm>
            <a:custGeom>
              <a:avLst/>
              <a:gdLst/>
              <a:ahLst/>
              <a:cxnLst/>
              <a:rect l="l" t="t" r="r" b="b"/>
              <a:pathLst>
                <a:path w="4334065" h="338062">
                  <a:moveTo>
                    <a:pt x="23994" y="0"/>
                  </a:moveTo>
                  <a:lnTo>
                    <a:pt x="4310071" y="0"/>
                  </a:lnTo>
                  <a:cubicBezTo>
                    <a:pt x="4323323" y="0"/>
                    <a:pt x="4334065" y="10742"/>
                    <a:pt x="4334065" y="23994"/>
                  </a:cubicBezTo>
                  <a:lnTo>
                    <a:pt x="4334065" y="314068"/>
                  </a:lnTo>
                  <a:cubicBezTo>
                    <a:pt x="4334065" y="327319"/>
                    <a:pt x="4323323" y="338062"/>
                    <a:pt x="4310071" y="338062"/>
                  </a:cubicBezTo>
                  <a:lnTo>
                    <a:pt x="23994" y="338062"/>
                  </a:lnTo>
                  <a:cubicBezTo>
                    <a:pt x="10742" y="338062"/>
                    <a:pt x="0" y="327319"/>
                    <a:pt x="0" y="314068"/>
                  </a:cubicBezTo>
                  <a:lnTo>
                    <a:pt x="0" y="23994"/>
                  </a:lnTo>
                  <a:cubicBezTo>
                    <a:pt x="0" y="10742"/>
                    <a:pt x="10742" y="0"/>
                    <a:pt x="23994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34065" cy="376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825526" y="2705100"/>
            <a:ext cx="10546426" cy="6553200"/>
            <a:chOff x="0" y="0"/>
            <a:chExt cx="2591613" cy="16608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91613" cy="1660852"/>
            </a:xfrm>
            <a:custGeom>
              <a:avLst/>
              <a:gdLst/>
              <a:ahLst/>
              <a:cxnLst/>
              <a:rect l="l" t="t" r="r" b="b"/>
              <a:pathLst>
                <a:path w="2591613" h="1660852">
                  <a:moveTo>
                    <a:pt x="37842" y="0"/>
                  </a:moveTo>
                  <a:lnTo>
                    <a:pt x="2553771" y="0"/>
                  </a:lnTo>
                  <a:cubicBezTo>
                    <a:pt x="2563807" y="0"/>
                    <a:pt x="2573433" y="3987"/>
                    <a:pt x="2580530" y="11084"/>
                  </a:cubicBezTo>
                  <a:cubicBezTo>
                    <a:pt x="2587626" y="18181"/>
                    <a:pt x="2591613" y="27806"/>
                    <a:pt x="2591613" y="37842"/>
                  </a:cubicBezTo>
                  <a:lnTo>
                    <a:pt x="2591613" y="1623010"/>
                  </a:lnTo>
                  <a:cubicBezTo>
                    <a:pt x="2591613" y="1633046"/>
                    <a:pt x="2587626" y="1642671"/>
                    <a:pt x="2580530" y="1649768"/>
                  </a:cubicBezTo>
                  <a:cubicBezTo>
                    <a:pt x="2573433" y="1656865"/>
                    <a:pt x="2563807" y="1660852"/>
                    <a:pt x="2553771" y="1660852"/>
                  </a:cubicBezTo>
                  <a:lnTo>
                    <a:pt x="37842" y="1660852"/>
                  </a:lnTo>
                  <a:cubicBezTo>
                    <a:pt x="27806" y="1660852"/>
                    <a:pt x="18181" y="1656865"/>
                    <a:pt x="11084" y="1649768"/>
                  </a:cubicBezTo>
                  <a:cubicBezTo>
                    <a:pt x="3987" y="1642671"/>
                    <a:pt x="0" y="1633046"/>
                    <a:pt x="0" y="1623010"/>
                  </a:cubicBezTo>
                  <a:lnTo>
                    <a:pt x="0" y="37842"/>
                  </a:lnTo>
                  <a:cubicBezTo>
                    <a:pt x="0" y="27806"/>
                    <a:pt x="3987" y="18181"/>
                    <a:pt x="11084" y="11084"/>
                  </a:cubicBezTo>
                  <a:cubicBezTo>
                    <a:pt x="18181" y="3987"/>
                    <a:pt x="27806" y="0"/>
                    <a:pt x="37842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591613" cy="1698952"/>
            </a:xfrm>
            <a:prstGeom prst="rect">
              <a:avLst/>
            </a:prstGeom>
          </p:spPr>
          <p:txBody>
            <a:bodyPr lIns="53865" tIns="53865" rIns="53865" bIns="53865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102789" y="2571750"/>
            <a:ext cx="3462568" cy="6686550"/>
            <a:chOff x="0" y="0"/>
            <a:chExt cx="754635" cy="145727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54635" cy="1457273"/>
            </a:xfrm>
            <a:custGeom>
              <a:avLst/>
              <a:gdLst/>
              <a:ahLst/>
              <a:cxnLst/>
              <a:rect l="l" t="t" r="r" b="b"/>
              <a:pathLst>
                <a:path w="754635" h="1457273">
                  <a:moveTo>
                    <a:pt x="114030" y="0"/>
                  </a:moveTo>
                  <a:lnTo>
                    <a:pt x="640605" y="0"/>
                  </a:lnTo>
                  <a:cubicBezTo>
                    <a:pt x="703582" y="0"/>
                    <a:pt x="754635" y="51053"/>
                    <a:pt x="754635" y="114030"/>
                  </a:cubicBezTo>
                  <a:lnTo>
                    <a:pt x="754635" y="1343243"/>
                  </a:lnTo>
                  <a:cubicBezTo>
                    <a:pt x="754635" y="1406220"/>
                    <a:pt x="703582" y="1457273"/>
                    <a:pt x="640605" y="1457273"/>
                  </a:cubicBezTo>
                  <a:lnTo>
                    <a:pt x="114030" y="1457273"/>
                  </a:lnTo>
                  <a:cubicBezTo>
                    <a:pt x="51053" y="1457273"/>
                    <a:pt x="0" y="1406220"/>
                    <a:pt x="0" y="1343243"/>
                  </a:cubicBezTo>
                  <a:lnTo>
                    <a:pt x="0" y="114030"/>
                  </a:lnTo>
                  <a:cubicBezTo>
                    <a:pt x="0" y="51053"/>
                    <a:pt x="51053" y="0"/>
                    <a:pt x="114030" y="0"/>
                  </a:cubicBez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547291" y="1186301"/>
            <a:ext cx="15193418" cy="863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nn-NO" sz="4999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grunnmuren eller sjøbotnen eller jordsmonnet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285226" y="3048000"/>
            <a:ext cx="9627026" cy="586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Malin har fått juleferie og gler seg til juleferie og jul. Likevel greier ho ikkje å la vere å tenke på Jørgen. 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Ho tenker at det er Jørgen ho må </a:t>
            </a:r>
            <a:r>
              <a:rPr lang="nn-NO" sz="3000" i="1" noProof="0" dirty="0" err="1">
                <a:solidFill>
                  <a:srgbClr val="3B3E6E"/>
                </a:solidFill>
                <a:latin typeface="Kermit" panose="020F0503040000060003" pitchFamily="34" charset="0"/>
                <a:ea typeface="Arial Italics"/>
                <a:cs typeface="Arial Italics"/>
                <a:sym typeface="Arial Italics"/>
              </a:rPr>
              <a:t>berede</a:t>
            </a:r>
            <a:r>
              <a:rPr lang="nn-NO" sz="3000" i="1" noProof="0" dirty="0">
                <a:solidFill>
                  <a:srgbClr val="3B3E6E"/>
                </a:solidFill>
                <a:latin typeface="Kermit" panose="020F0503040000060003" pitchFamily="34" charset="0"/>
                <a:ea typeface="Arial Italics"/>
                <a:cs typeface="Arial Italics"/>
                <a:sym typeface="Arial Italics"/>
              </a:rPr>
              <a:t> grunnen</a:t>
            </a: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 for. Det er hans </a:t>
            </a:r>
            <a:r>
              <a:rPr lang="nn-NO" sz="3000" i="1" noProof="0" dirty="0">
                <a:solidFill>
                  <a:srgbClr val="3B3E6E"/>
                </a:solidFill>
                <a:latin typeface="Kermit" panose="020F0503040000060003" pitchFamily="34" charset="0"/>
                <a:ea typeface="Arial Italics"/>
                <a:cs typeface="Arial Italics"/>
                <a:sym typeface="Arial Italics"/>
              </a:rPr>
              <a:t>grunnmur</a:t>
            </a: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 eller </a:t>
            </a:r>
            <a:r>
              <a:rPr lang="nn-NO" sz="3000" i="1" noProof="0" dirty="0">
                <a:solidFill>
                  <a:srgbClr val="3B3E6E"/>
                </a:solidFill>
                <a:latin typeface="Kermit" panose="020F0503040000060003" pitchFamily="34" charset="0"/>
                <a:ea typeface="Arial Italics"/>
                <a:cs typeface="Arial Italics"/>
                <a:sym typeface="Arial Italics"/>
              </a:rPr>
              <a:t>sjøbotn</a:t>
            </a: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 eller </a:t>
            </a:r>
            <a:r>
              <a:rPr lang="nn-NO" sz="3000" i="1" noProof="0" dirty="0">
                <a:solidFill>
                  <a:srgbClr val="3B3E6E"/>
                </a:solidFill>
                <a:latin typeface="Kermit" panose="020F0503040000060003" pitchFamily="34" charset="0"/>
                <a:ea typeface="Arial Italics"/>
                <a:cs typeface="Arial Italics"/>
                <a:sym typeface="Arial Italics"/>
              </a:rPr>
              <a:t>jordsmonn</a:t>
            </a: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 som er i trøbbel. 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trur de ho meiner med det? 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Malin og Molla går på besøk til Jørgen. Kva trur de Jørgen synest om det? Grunngi.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07543" y="1028700"/>
            <a:ext cx="16251757" cy="1508840"/>
            <a:chOff x="0" y="0"/>
            <a:chExt cx="4280298" cy="3973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0298" cy="397390"/>
            </a:xfrm>
            <a:custGeom>
              <a:avLst/>
              <a:gdLst/>
              <a:ahLst/>
              <a:cxnLst/>
              <a:rect l="l" t="t" r="r" b="b"/>
              <a:pathLst>
                <a:path w="4280298" h="397390">
                  <a:moveTo>
                    <a:pt x="24295" y="0"/>
                  </a:moveTo>
                  <a:lnTo>
                    <a:pt x="4256003" y="0"/>
                  </a:lnTo>
                  <a:cubicBezTo>
                    <a:pt x="4269421" y="0"/>
                    <a:pt x="4280298" y="10877"/>
                    <a:pt x="4280298" y="24295"/>
                  </a:cubicBezTo>
                  <a:lnTo>
                    <a:pt x="4280298" y="373095"/>
                  </a:lnTo>
                  <a:cubicBezTo>
                    <a:pt x="4280298" y="379538"/>
                    <a:pt x="4277739" y="385718"/>
                    <a:pt x="4273182" y="390274"/>
                  </a:cubicBezTo>
                  <a:cubicBezTo>
                    <a:pt x="4268626" y="394830"/>
                    <a:pt x="4262446" y="397390"/>
                    <a:pt x="4256003" y="397390"/>
                  </a:cubicBezTo>
                  <a:lnTo>
                    <a:pt x="24295" y="397390"/>
                  </a:lnTo>
                  <a:cubicBezTo>
                    <a:pt x="17852" y="397390"/>
                    <a:pt x="11672" y="394830"/>
                    <a:pt x="7116" y="390274"/>
                  </a:cubicBezTo>
                  <a:cubicBezTo>
                    <a:pt x="2560" y="385718"/>
                    <a:pt x="0" y="379538"/>
                    <a:pt x="0" y="373095"/>
                  </a:cubicBezTo>
                  <a:lnTo>
                    <a:pt x="0" y="24295"/>
                  </a:lnTo>
                  <a:cubicBezTo>
                    <a:pt x="0" y="17852"/>
                    <a:pt x="2560" y="11672"/>
                    <a:pt x="7116" y="7116"/>
                  </a:cubicBezTo>
                  <a:cubicBezTo>
                    <a:pt x="11672" y="2560"/>
                    <a:pt x="17852" y="0"/>
                    <a:pt x="24295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280298" cy="435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49857" y="2811279"/>
            <a:ext cx="9253419" cy="6447021"/>
            <a:chOff x="0" y="0"/>
            <a:chExt cx="2298429" cy="16013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98429" cy="1601356"/>
            </a:xfrm>
            <a:custGeom>
              <a:avLst/>
              <a:gdLst/>
              <a:ahLst/>
              <a:cxnLst/>
              <a:rect l="l" t="t" r="r" b="b"/>
              <a:pathLst>
                <a:path w="2298429" h="1601356">
                  <a:moveTo>
                    <a:pt x="42669" y="0"/>
                  </a:moveTo>
                  <a:lnTo>
                    <a:pt x="2255759" y="0"/>
                  </a:lnTo>
                  <a:cubicBezTo>
                    <a:pt x="2267076" y="0"/>
                    <a:pt x="2277929" y="4496"/>
                    <a:pt x="2285931" y="12498"/>
                  </a:cubicBezTo>
                  <a:cubicBezTo>
                    <a:pt x="2293933" y="20500"/>
                    <a:pt x="2298429" y="31353"/>
                    <a:pt x="2298429" y="42669"/>
                  </a:cubicBezTo>
                  <a:lnTo>
                    <a:pt x="2298429" y="1558686"/>
                  </a:lnTo>
                  <a:cubicBezTo>
                    <a:pt x="2298429" y="1582252"/>
                    <a:pt x="2279325" y="1601356"/>
                    <a:pt x="2255759" y="1601356"/>
                  </a:cubicBezTo>
                  <a:lnTo>
                    <a:pt x="42669" y="1601356"/>
                  </a:lnTo>
                  <a:cubicBezTo>
                    <a:pt x="19104" y="1601356"/>
                    <a:pt x="0" y="1582252"/>
                    <a:pt x="0" y="1558686"/>
                  </a:cubicBezTo>
                  <a:lnTo>
                    <a:pt x="0" y="42669"/>
                  </a:lnTo>
                  <a:cubicBezTo>
                    <a:pt x="0" y="19104"/>
                    <a:pt x="19104" y="0"/>
                    <a:pt x="42669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298429" cy="1639456"/>
            </a:xfrm>
            <a:prstGeom prst="rect">
              <a:avLst/>
            </a:prstGeom>
          </p:spPr>
          <p:txBody>
            <a:bodyPr lIns="53865" tIns="53865" rIns="53865" bIns="53865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664709" y="2811279"/>
            <a:ext cx="6321064" cy="632106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2464" y="0"/>
                  </a:moveTo>
                  <a:lnTo>
                    <a:pt x="750336" y="0"/>
                  </a:lnTo>
                  <a:cubicBezTo>
                    <a:pt x="766903" y="0"/>
                    <a:pt x="782791" y="6581"/>
                    <a:pt x="794505" y="18295"/>
                  </a:cubicBezTo>
                  <a:cubicBezTo>
                    <a:pt x="806219" y="30009"/>
                    <a:pt x="812800" y="45897"/>
                    <a:pt x="812800" y="62464"/>
                  </a:cubicBezTo>
                  <a:lnTo>
                    <a:pt x="812800" y="750336"/>
                  </a:lnTo>
                  <a:cubicBezTo>
                    <a:pt x="812800" y="766903"/>
                    <a:pt x="806219" y="782791"/>
                    <a:pt x="794505" y="794505"/>
                  </a:cubicBezTo>
                  <a:cubicBezTo>
                    <a:pt x="782791" y="806219"/>
                    <a:pt x="766903" y="812800"/>
                    <a:pt x="750336" y="812800"/>
                  </a:cubicBezTo>
                  <a:lnTo>
                    <a:pt x="62464" y="812800"/>
                  </a:lnTo>
                  <a:cubicBezTo>
                    <a:pt x="45897" y="812800"/>
                    <a:pt x="30009" y="806219"/>
                    <a:pt x="18295" y="794505"/>
                  </a:cubicBezTo>
                  <a:cubicBezTo>
                    <a:pt x="6581" y="782791"/>
                    <a:pt x="0" y="766903"/>
                    <a:pt x="0" y="750336"/>
                  </a:cubicBezTo>
                  <a:lnTo>
                    <a:pt x="0" y="62464"/>
                  </a:lnTo>
                  <a:cubicBezTo>
                    <a:pt x="0" y="45897"/>
                    <a:pt x="6581" y="30009"/>
                    <a:pt x="18295" y="18295"/>
                  </a:cubicBezTo>
                  <a:cubicBezTo>
                    <a:pt x="30009" y="6581"/>
                    <a:pt x="45897" y="0"/>
                    <a:pt x="62464" y="0"/>
                  </a:cubicBez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471010" y="1302313"/>
            <a:ext cx="15324821" cy="863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nn-NO" sz="4999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grunnmuren eller sjøbotnen eller jordsmonnet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86548" y="3058062"/>
            <a:ext cx="8580037" cy="5877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7"/>
              </a:lnSpc>
            </a:pPr>
            <a:r>
              <a:rPr lang="nn-NO" sz="3005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Medan Malin og Molla er på besøk, kjem Abrahamsen. Er han like snill mot Jørgen som Malin og Molla, synest de? </a:t>
            </a:r>
          </a:p>
          <a:p>
            <a:pPr algn="ctr">
              <a:lnSpc>
                <a:spcPts val="4207"/>
              </a:lnSpc>
            </a:pPr>
            <a:endParaRPr lang="nn-NO" sz="3005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7"/>
              </a:lnSpc>
            </a:pPr>
            <a:r>
              <a:rPr lang="nn-NO" sz="3005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meiner Abrahamsen med at Jørgen har eit lite </a:t>
            </a:r>
            <a:r>
              <a:rPr lang="nn-NO" sz="3005" i="1" noProof="0" dirty="0">
                <a:solidFill>
                  <a:srgbClr val="3B3E6E"/>
                </a:solidFill>
                <a:latin typeface="Kermit" panose="020F0503040000060003" pitchFamily="34" charset="0"/>
                <a:ea typeface="Arial Italics"/>
                <a:cs typeface="Arial Italics"/>
                <a:sym typeface="Arial Italics"/>
              </a:rPr>
              <a:t>forklaringsproblem</a:t>
            </a:r>
            <a:r>
              <a:rPr lang="nn-NO" sz="3005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? Er de einige med Abrahamsen? </a:t>
            </a:r>
          </a:p>
          <a:p>
            <a:pPr algn="ctr">
              <a:lnSpc>
                <a:spcPts val="4207"/>
              </a:lnSpc>
            </a:pPr>
            <a:endParaRPr lang="nn-NO" sz="3005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7"/>
              </a:lnSpc>
            </a:pPr>
            <a:r>
              <a:rPr lang="nn-NO" sz="3005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Kan det vere Jørgen eigentleg veit svaret? </a:t>
            </a:r>
          </a:p>
          <a:p>
            <a:pPr algn="ctr">
              <a:lnSpc>
                <a:spcPts val="4207"/>
              </a:lnSpc>
            </a:pPr>
            <a:endParaRPr lang="nn-NO" sz="3005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7"/>
              </a:lnSpc>
            </a:pPr>
            <a:r>
              <a:rPr lang="nn-NO" sz="3005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Har du løyst dette mysteriet?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28700" y="1028700"/>
            <a:ext cx="6544342" cy="2590800"/>
            <a:chOff x="0" y="0"/>
            <a:chExt cx="1723613" cy="72864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23613" cy="728641"/>
            </a:xfrm>
            <a:custGeom>
              <a:avLst/>
              <a:gdLst/>
              <a:ahLst/>
              <a:cxnLst/>
              <a:rect l="l" t="t" r="r" b="b"/>
              <a:pathLst>
                <a:path w="1723613" h="728641">
                  <a:moveTo>
                    <a:pt x="60333" y="0"/>
                  </a:moveTo>
                  <a:lnTo>
                    <a:pt x="1663280" y="0"/>
                  </a:lnTo>
                  <a:cubicBezTo>
                    <a:pt x="1679281" y="0"/>
                    <a:pt x="1694627" y="6356"/>
                    <a:pt x="1705942" y="17671"/>
                  </a:cubicBezTo>
                  <a:cubicBezTo>
                    <a:pt x="1717256" y="28986"/>
                    <a:pt x="1723613" y="44331"/>
                    <a:pt x="1723613" y="60333"/>
                  </a:cubicBezTo>
                  <a:lnTo>
                    <a:pt x="1723613" y="668308"/>
                  </a:lnTo>
                  <a:cubicBezTo>
                    <a:pt x="1723613" y="684309"/>
                    <a:pt x="1717256" y="699655"/>
                    <a:pt x="1705942" y="710970"/>
                  </a:cubicBezTo>
                  <a:cubicBezTo>
                    <a:pt x="1694627" y="722284"/>
                    <a:pt x="1679281" y="728641"/>
                    <a:pt x="1663280" y="728641"/>
                  </a:cubicBezTo>
                  <a:lnTo>
                    <a:pt x="60333" y="728641"/>
                  </a:lnTo>
                  <a:cubicBezTo>
                    <a:pt x="44331" y="728641"/>
                    <a:pt x="28986" y="722284"/>
                    <a:pt x="17671" y="710970"/>
                  </a:cubicBezTo>
                  <a:cubicBezTo>
                    <a:pt x="6356" y="699655"/>
                    <a:pt x="0" y="684309"/>
                    <a:pt x="0" y="668308"/>
                  </a:cubicBezTo>
                  <a:lnTo>
                    <a:pt x="0" y="60333"/>
                  </a:lnTo>
                  <a:cubicBezTo>
                    <a:pt x="0" y="44331"/>
                    <a:pt x="6356" y="28986"/>
                    <a:pt x="17671" y="17671"/>
                  </a:cubicBezTo>
                  <a:cubicBezTo>
                    <a:pt x="28986" y="6356"/>
                    <a:pt x="44331" y="0"/>
                    <a:pt x="60333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723613" cy="766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1411288"/>
            <a:ext cx="6502029" cy="1825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Juleavslutning og juleferie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8382000" y="1052858"/>
            <a:ext cx="9047227" cy="7662689"/>
            <a:chOff x="0" y="0"/>
            <a:chExt cx="2372467" cy="190331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72467" cy="1903312"/>
            </a:xfrm>
            <a:custGeom>
              <a:avLst/>
              <a:gdLst/>
              <a:ahLst/>
              <a:cxnLst/>
              <a:rect l="l" t="t" r="r" b="b"/>
              <a:pathLst>
                <a:path w="2372467" h="1903312">
                  <a:moveTo>
                    <a:pt x="41338" y="0"/>
                  </a:moveTo>
                  <a:lnTo>
                    <a:pt x="2331129" y="0"/>
                  </a:lnTo>
                  <a:cubicBezTo>
                    <a:pt x="2353959" y="0"/>
                    <a:pt x="2372467" y="18508"/>
                    <a:pt x="2372467" y="41338"/>
                  </a:cubicBezTo>
                  <a:lnTo>
                    <a:pt x="2372467" y="1861974"/>
                  </a:lnTo>
                  <a:cubicBezTo>
                    <a:pt x="2372467" y="1884804"/>
                    <a:pt x="2353959" y="1903312"/>
                    <a:pt x="2331129" y="1903312"/>
                  </a:cubicBezTo>
                  <a:lnTo>
                    <a:pt x="41338" y="1903312"/>
                  </a:lnTo>
                  <a:cubicBezTo>
                    <a:pt x="18508" y="1903312"/>
                    <a:pt x="0" y="1884804"/>
                    <a:pt x="0" y="1861974"/>
                  </a:cubicBezTo>
                  <a:lnTo>
                    <a:pt x="0" y="41338"/>
                  </a:lnTo>
                  <a:cubicBezTo>
                    <a:pt x="0" y="18508"/>
                    <a:pt x="18508" y="0"/>
                    <a:pt x="41338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372467" cy="1941412"/>
            </a:xfrm>
            <a:prstGeom prst="rect">
              <a:avLst/>
            </a:prstGeom>
          </p:spPr>
          <p:txBody>
            <a:bodyPr lIns="53865" tIns="53865" rIns="53865" bIns="53865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135808" y="2019300"/>
            <a:ext cx="7539610" cy="5900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I boka er det siste skuledag og juleavslutning.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Tenk deg at de skal ha ei juleavslutning på skulen. Kanskje skal de det? Eller kanskje har de hatt det allereie? 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dikt, song og skodespel ville du ha valt? Kvifor?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1">
            <a:extLst>
              <a:ext uri="{FF2B5EF4-FFF2-40B4-BE49-F238E27FC236}">
                <a16:creationId xmlns:a16="http://schemas.microsoft.com/office/drawing/2014/main" id="{22541FFD-28B1-9349-B15A-DD22BF8C32DF}"/>
              </a:ext>
            </a:extLst>
          </p:cNvPr>
          <p:cNvGrpSpPr/>
          <p:nvPr/>
        </p:nvGrpSpPr>
        <p:grpSpPr>
          <a:xfrm>
            <a:off x="8382000" y="1052858"/>
            <a:ext cx="9047227" cy="7662689"/>
            <a:chOff x="0" y="0"/>
            <a:chExt cx="2372467" cy="1903312"/>
          </a:xfrm>
        </p:grpSpPr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11171692-83B0-6E40-70EF-D8F6B53CE6A1}"/>
                </a:ext>
              </a:extLst>
            </p:cNvPr>
            <p:cNvSpPr/>
            <p:nvPr/>
          </p:nvSpPr>
          <p:spPr>
            <a:xfrm>
              <a:off x="0" y="0"/>
              <a:ext cx="2372467" cy="1903312"/>
            </a:xfrm>
            <a:custGeom>
              <a:avLst/>
              <a:gdLst/>
              <a:ahLst/>
              <a:cxnLst/>
              <a:rect l="l" t="t" r="r" b="b"/>
              <a:pathLst>
                <a:path w="2372467" h="1903312">
                  <a:moveTo>
                    <a:pt x="41338" y="0"/>
                  </a:moveTo>
                  <a:lnTo>
                    <a:pt x="2331129" y="0"/>
                  </a:lnTo>
                  <a:cubicBezTo>
                    <a:pt x="2353959" y="0"/>
                    <a:pt x="2372467" y="18508"/>
                    <a:pt x="2372467" y="41338"/>
                  </a:cubicBezTo>
                  <a:lnTo>
                    <a:pt x="2372467" y="1861974"/>
                  </a:lnTo>
                  <a:cubicBezTo>
                    <a:pt x="2372467" y="1884804"/>
                    <a:pt x="2353959" y="1903312"/>
                    <a:pt x="2331129" y="1903312"/>
                  </a:cubicBezTo>
                  <a:lnTo>
                    <a:pt x="41338" y="1903312"/>
                  </a:lnTo>
                  <a:cubicBezTo>
                    <a:pt x="18508" y="1903312"/>
                    <a:pt x="0" y="1884804"/>
                    <a:pt x="0" y="1861974"/>
                  </a:cubicBezTo>
                  <a:lnTo>
                    <a:pt x="0" y="41338"/>
                  </a:lnTo>
                  <a:cubicBezTo>
                    <a:pt x="0" y="18508"/>
                    <a:pt x="18508" y="0"/>
                    <a:pt x="41338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ED0FA551-F61F-6701-6E28-BEF344A2E562}"/>
                </a:ext>
              </a:extLst>
            </p:cNvPr>
            <p:cNvSpPr txBox="1"/>
            <p:nvPr/>
          </p:nvSpPr>
          <p:spPr>
            <a:xfrm>
              <a:off x="0" y="-38100"/>
              <a:ext cx="2372467" cy="1941412"/>
            </a:xfrm>
            <a:prstGeom prst="rect">
              <a:avLst/>
            </a:prstGeom>
          </p:spPr>
          <p:txBody>
            <a:bodyPr lIns="53865" tIns="53865" rIns="53865" bIns="53865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875482" y="2400300"/>
            <a:ext cx="8060261" cy="373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Malin gler seg til juleferie og å ha fri kvar morgon. Ho skal sitje i sofaen med pyjamas og pledd og sjå på tv kvar morgon. 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Skriv og teikn om dine forventingar til juleferien. Kva skal du gjere? Kva ønsker du juleferien skal bringe? </a:t>
            </a:r>
          </a:p>
        </p:txBody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62B4E566-6C1B-68F7-5FBD-0D546B3F228D}"/>
              </a:ext>
            </a:extLst>
          </p:cNvPr>
          <p:cNvGrpSpPr/>
          <p:nvPr/>
        </p:nvGrpSpPr>
        <p:grpSpPr>
          <a:xfrm>
            <a:off x="1028700" y="1028700"/>
            <a:ext cx="6544342" cy="2590800"/>
            <a:chOff x="0" y="0"/>
            <a:chExt cx="1723613" cy="728641"/>
          </a:xfrm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2E87C6FA-B4A8-D85D-6085-CC1B233D268D}"/>
                </a:ext>
              </a:extLst>
            </p:cNvPr>
            <p:cNvSpPr/>
            <p:nvPr/>
          </p:nvSpPr>
          <p:spPr>
            <a:xfrm>
              <a:off x="0" y="0"/>
              <a:ext cx="1723613" cy="728641"/>
            </a:xfrm>
            <a:custGeom>
              <a:avLst/>
              <a:gdLst/>
              <a:ahLst/>
              <a:cxnLst/>
              <a:rect l="l" t="t" r="r" b="b"/>
              <a:pathLst>
                <a:path w="1723613" h="728641">
                  <a:moveTo>
                    <a:pt x="60333" y="0"/>
                  </a:moveTo>
                  <a:lnTo>
                    <a:pt x="1663280" y="0"/>
                  </a:lnTo>
                  <a:cubicBezTo>
                    <a:pt x="1679281" y="0"/>
                    <a:pt x="1694627" y="6356"/>
                    <a:pt x="1705942" y="17671"/>
                  </a:cubicBezTo>
                  <a:cubicBezTo>
                    <a:pt x="1717256" y="28986"/>
                    <a:pt x="1723613" y="44331"/>
                    <a:pt x="1723613" y="60333"/>
                  </a:cubicBezTo>
                  <a:lnTo>
                    <a:pt x="1723613" y="668308"/>
                  </a:lnTo>
                  <a:cubicBezTo>
                    <a:pt x="1723613" y="684309"/>
                    <a:pt x="1717256" y="699655"/>
                    <a:pt x="1705942" y="710970"/>
                  </a:cubicBezTo>
                  <a:cubicBezTo>
                    <a:pt x="1694627" y="722284"/>
                    <a:pt x="1679281" y="728641"/>
                    <a:pt x="1663280" y="728641"/>
                  </a:cubicBezTo>
                  <a:lnTo>
                    <a:pt x="60333" y="728641"/>
                  </a:lnTo>
                  <a:cubicBezTo>
                    <a:pt x="44331" y="728641"/>
                    <a:pt x="28986" y="722284"/>
                    <a:pt x="17671" y="710970"/>
                  </a:cubicBezTo>
                  <a:cubicBezTo>
                    <a:pt x="6356" y="699655"/>
                    <a:pt x="0" y="684309"/>
                    <a:pt x="0" y="668308"/>
                  </a:cubicBezTo>
                  <a:lnTo>
                    <a:pt x="0" y="60333"/>
                  </a:lnTo>
                  <a:cubicBezTo>
                    <a:pt x="0" y="44331"/>
                    <a:pt x="6356" y="28986"/>
                    <a:pt x="17671" y="17671"/>
                  </a:cubicBezTo>
                  <a:cubicBezTo>
                    <a:pt x="28986" y="6356"/>
                    <a:pt x="44331" y="0"/>
                    <a:pt x="60333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CFC7E2E1-CA79-4236-EA1A-F262EE428058}"/>
                </a:ext>
              </a:extLst>
            </p:cNvPr>
            <p:cNvSpPr txBox="1"/>
            <p:nvPr/>
          </p:nvSpPr>
          <p:spPr>
            <a:xfrm>
              <a:off x="0" y="-38100"/>
              <a:ext cx="1723613" cy="766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9" name="TextBox 10">
            <a:extLst>
              <a:ext uri="{FF2B5EF4-FFF2-40B4-BE49-F238E27FC236}">
                <a16:creationId xmlns:a16="http://schemas.microsoft.com/office/drawing/2014/main" id="{98366E41-4338-45FF-F7E2-889A5F919D1C}"/>
              </a:ext>
            </a:extLst>
          </p:cNvPr>
          <p:cNvSpPr txBox="1"/>
          <p:nvPr/>
        </p:nvSpPr>
        <p:spPr>
          <a:xfrm>
            <a:off x="1028700" y="1411288"/>
            <a:ext cx="6502029" cy="1825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Juleavslutning og juleferie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28700" y="1028700"/>
            <a:ext cx="7155215" cy="2766558"/>
            <a:chOff x="0" y="0"/>
            <a:chExt cx="1884501" cy="72864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84501" cy="728641"/>
            </a:xfrm>
            <a:custGeom>
              <a:avLst/>
              <a:gdLst/>
              <a:ahLst/>
              <a:cxnLst/>
              <a:rect l="l" t="t" r="r" b="b"/>
              <a:pathLst>
                <a:path w="1884501" h="728641">
                  <a:moveTo>
                    <a:pt x="55182" y="0"/>
                  </a:moveTo>
                  <a:lnTo>
                    <a:pt x="1829319" y="0"/>
                  </a:lnTo>
                  <a:cubicBezTo>
                    <a:pt x="1859795" y="0"/>
                    <a:pt x="1884501" y="24706"/>
                    <a:pt x="1884501" y="55182"/>
                  </a:cubicBezTo>
                  <a:lnTo>
                    <a:pt x="1884501" y="673459"/>
                  </a:lnTo>
                  <a:cubicBezTo>
                    <a:pt x="1884501" y="688094"/>
                    <a:pt x="1878687" y="702130"/>
                    <a:pt x="1868339" y="712478"/>
                  </a:cubicBezTo>
                  <a:cubicBezTo>
                    <a:pt x="1857990" y="722827"/>
                    <a:pt x="1843954" y="728641"/>
                    <a:pt x="1829319" y="728641"/>
                  </a:cubicBezTo>
                  <a:lnTo>
                    <a:pt x="55182" y="728641"/>
                  </a:lnTo>
                  <a:cubicBezTo>
                    <a:pt x="40547" y="728641"/>
                    <a:pt x="26511" y="722827"/>
                    <a:pt x="16162" y="712478"/>
                  </a:cubicBezTo>
                  <a:cubicBezTo>
                    <a:pt x="5814" y="702130"/>
                    <a:pt x="0" y="688094"/>
                    <a:pt x="0" y="673459"/>
                  </a:cubicBezTo>
                  <a:lnTo>
                    <a:pt x="0" y="55182"/>
                  </a:lnTo>
                  <a:cubicBezTo>
                    <a:pt x="0" y="40547"/>
                    <a:pt x="5814" y="26511"/>
                    <a:pt x="16162" y="16162"/>
                  </a:cubicBezTo>
                  <a:cubicBezTo>
                    <a:pt x="26511" y="5814"/>
                    <a:pt x="40547" y="0"/>
                    <a:pt x="55182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884501" cy="766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355292" y="1548867"/>
            <a:ext cx="6502029" cy="1947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nn-NO" sz="4999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Skriv ned oppskrifta på det du meiner er ein kjekk juleferie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83F96-D87E-860E-8D43-517F7D301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5DD9976C-3879-D5F6-DFE3-88EE7C99B65C}"/>
              </a:ext>
            </a:extLst>
          </p:cNvPr>
          <p:cNvGrpSpPr/>
          <p:nvPr/>
        </p:nvGrpSpPr>
        <p:grpSpPr>
          <a:xfrm>
            <a:off x="5529579" y="1529079"/>
            <a:ext cx="7228843" cy="7228843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D8D3F59-815C-55A8-C19D-80423B68D6D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3E6E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07D0680-3C91-8A20-2372-CC541D4F953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6D63E0CD-2966-B56A-3DA4-3FB382CEA357}"/>
              </a:ext>
            </a:extLst>
          </p:cNvPr>
          <p:cNvSpPr txBox="1"/>
          <p:nvPr/>
        </p:nvSpPr>
        <p:spPr>
          <a:xfrm rot="203391">
            <a:off x="6251495" y="4018675"/>
            <a:ext cx="5820048" cy="1707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64"/>
              </a:lnSpc>
            </a:pPr>
            <a:r>
              <a:rPr lang="nn-NO" sz="7200" i="1" noProof="0" dirty="0">
                <a:solidFill>
                  <a:srgbClr val="F0F2F6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15. desember</a:t>
            </a:r>
          </a:p>
        </p:txBody>
      </p:sp>
    </p:spTree>
    <p:extLst>
      <p:ext uri="{BB962C8B-B14F-4D97-AF65-F5344CB8AC3E}">
        <p14:creationId xmlns:p14="http://schemas.microsoft.com/office/powerpoint/2010/main" val="2826891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28700" y="1028700"/>
            <a:ext cx="6544342" cy="1913505"/>
            <a:chOff x="0" y="0"/>
            <a:chExt cx="1723613" cy="5039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23613" cy="503968"/>
            </a:xfrm>
            <a:custGeom>
              <a:avLst/>
              <a:gdLst/>
              <a:ahLst/>
              <a:cxnLst/>
              <a:rect l="l" t="t" r="r" b="b"/>
              <a:pathLst>
                <a:path w="1723613" h="503968">
                  <a:moveTo>
                    <a:pt x="60333" y="0"/>
                  </a:moveTo>
                  <a:lnTo>
                    <a:pt x="1663280" y="0"/>
                  </a:lnTo>
                  <a:cubicBezTo>
                    <a:pt x="1679281" y="0"/>
                    <a:pt x="1694627" y="6356"/>
                    <a:pt x="1705942" y="17671"/>
                  </a:cubicBezTo>
                  <a:cubicBezTo>
                    <a:pt x="1717256" y="28986"/>
                    <a:pt x="1723613" y="44331"/>
                    <a:pt x="1723613" y="60333"/>
                  </a:cubicBezTo>
                  <a:lnTo>
                    <a:pt x="1723613" y="443636"/>
                  </a:lnTo>
                  <a:cubicBezTo>
                    <a:pt x="1723613" y="459637"/>
                    <a:pt x="1717256" y="474983"/>
                    <a:pt x="1705942" y="486297"/>
                  </a:cubicBezTo>
                  <a:cubicBezTo>
                    <a:pt x="1694627" y="497612"/>
                    <a:pt x="1679281" y="503968"/>
                    <a:pt x="1663280" y="503968"/>
                  </a:cubicBezTo>
                  <a:lnTo>
                    <a:pt x="60333" y="503968"/>
                  </a:lnTo>
                  <a:cubicBezTo>
                    <a:pt x="44331" y="503968"/>
                    <a:pt x="28986" y="497612"/>
                    <a:pt x="17671" y="486297"/>
                  </a:cubicBezTo>
                  <a:cubicBezTo>
                    <a:pt x="6356" y="474983"/>
                    <a:pt x="0" y="459637"/>
                    <a:pt x="0" y="443636"/>
                  </a:cubicBezTo>
                  <a:lnTo>
                    <a:pt x="0" y="60333"/>
                  </a:lnTo>
                  <a:cubicBezTo>
                    <a:pt x="0" y="44331"/>
                    <a:pt x="6356" y="28986"/>
                    <a:pt x="17671" y="17671"/>
                  </a:cubicBezTo>
                  <a:cubicBezTo>
                    <a:pt x="28986" y="6356"/>
                    <a:pt x="44331" y="0"/>
                    <a:pt x="60333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723613" cy="542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87668" y="3254792"/>
            <a:ext cx="6385375" cy="4460458"/>
            <a:chOff x="0" y="0"/>
            <a:chExt cx="1586044" cy="11079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86044" cy="1107920"/>
            </a:xfrm>
            <a:custGeom>
              <a:avLst/>
              <a:gdLst/>
              <a:ahLst/>
              <a:cxnLst/>
              <a:rect l="l" t="t" r="r" b="b"/>
              <a:pathLst>
                <a:path w="1586044" h="1107920">
                  <a:moveTo>
                    <a:pt x="61835" y="0"/>
                  </a:moveTo>
                  <a:lnTo>
                    <a:pt x="1524209" y="0"/>
                  </a:lnTo>
                  <a:cubicBezTo>
                    <a:pt x="1558360" y="0"/>
                    <a:pt x="1586044" y="27684"/>
                    <a:pt x="1586044" y="61835"/>
                  </a:cubicBezTo>
                  <a:lnTo>
                    <a:pt x="1586044" y="1046085"/>
                  </a:lnTo>
                  <a:cubicBezTo>
                    <a:pt x="1586044" y="1080235"/>
                    <a:pt x="1558360" y="1107920"/>
                    <a:pt x="1524209" y="1107920"/>
                  </a:cubicBezTo>
                  <a:lnTo>
                    <a:pt x="61835" y="1107920"/>
                  </a:lnTo>
                  <a:cubicBezTo>
                    <a:pt x="27684" y="1107920"/>
                    <a:pt x="0" y="1080235"/>
                    <a:pt x="0" y="1046085"/>
                  </a:cubicBezTo>
                  <a:lnTo>
                    <a:pt x="0" y="61835"/>
                  </a:lnTo>
                  <a:cubicBezTo>
                    <a:pt x="0" y="27684"/>
                    <a:pt x="27684" y="0"/>
                    <a:pt x="61835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586044" cy="1146020"/>
            </a:xfrm>
            <a:prstGeom prst="rect">
              <a:avLst/>
            </a:prstGeom>
          </p:spPr>
          <p:txBody>
            <a:bodyPr lIns="53865" tIns="53865" rIns="53865" bIns="53865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831469" y="1331584"/>
            <a:ext cx="4938803" cy="1163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ei stemme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88076" y="4112076"/>
            <a:ext cx="5384558" cy="2668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Kvifor sneik Malin og Molla seg inn porten, trur du? 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Trur de stemma </a:t>
            </a:r>
            <a:r>
              <a:rPr lang="nn-NO" sz="3000" noProof="0" dirty="0" err="1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tilhøyrer</a:t>
            </a: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 ei heks? Kvifor? Kvifor ikkje? </a:t>
            </a:r>
          </a:p>
        </p:txBody>
      </p:sp>
      <p:pic>
        <p:nvPicPr>
          <p:cNvPr id="19" name="Bilete 18" descr="Eit bilete som inneheld teikning, måleri, jul&#10;&#10;KI-generert innhald kan vere feil.">
            <a:extLst>
              <a:ext uri="{FF2B5EF4-FFF2-40B4-BE49-F238E27FC236}">
                <a16:creationId xmlns:a16="http://schemas.microsoft.com/office/drawing/2014/main" id="{5FCBFF58-6EBF-BC82-A976-8BC6527018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298" y="1583794"/>
            <a:ext cx="10077807" cy="748037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9724627" y="4378984"/>
            <a:ext cx="7534673" cy="4799155"/>
            <a:chOff x="0" y="0"/>
            <a:chExt cx="1984441" cy="1263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84441" cy="1263975"/>
            </a:xfrm>
            <a:custGeom>
              <a:avLst/>
              <a:gdLst/>
              <a:ahLst/>
              <a:cxnLst/>
              <a:rect l="l" t="t" r="r" b="b"/>
              <a:pathLst>
                <a:path w="1984441" h="1263975">
                  <a:moveTo>
                    <a:pt x="52403" y="0"/>
                  </a:moveTo>
                  <a:lnTo>
                    <a:pt x="1932038" y="0"/>
                  </a:lnTo>
                  <a:cubicBezTo>
                    <a:pt x="1960979" y="0"/>
                    <a:pt x="1984441" y="23462"/>
                    <a:pt x="1984441" y="52403"/>
                  </a:cubicBezTo>
                  <a:lnTo>
                    <a:pt x="1984441" y="1211572"/>
                  </a:lnTo>
                  <a:cubicBezTo>
                    <a:pt x="1984441" y="1240514"/>
                    <a:pt x="1960979" y="1263975"/>
                    <a:pt x="1932038" y="1263975"/>
                  </a:cubicBezTo>
                  <a:lnTo>
                    <a:pt x="52403" y="1263975"/>
                  </a:lnTo>
                  <a:cubicBezTo>
                    <a:pt x="23462" y="1263975"/>
                    <a:pt x="0" y="1240514"/>
                    <a:pt x="0" y="1211572"/>
                  </a:cubicBezTo>
                  <a:lnTo>
                    <a:pt x="0" y="52403"/>
                  </a:lnTo>
                  <a:cubicBezTo>
                    <a:pt x="0" y="23462"/>
                    <a:pt x="23462" y="0"/>
                    <a:pt x="52403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984441" cy="130207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046955" y="5102618"/>
            <a:ext cx="6890016" cy="320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Det femtande kapittelet heiter</a:t>
            </a:r>
          </a:p>
          <a:p>
            <a:pPr algn="ctr">
              <a:lnSpc>
                <a:spcPts val="4200"/>
              </a:lnSpc>
            </a:pPr>
            <a:r>
              <a:rPr lang="nn-NO" sz="3000" b="1" noProof="0" dirty="0">
                <a:solidFill>
                  <a:srgbClr val="3B3E6E"/>
                </a:solidFill>
                <a:latin typeface="Kermit" panose="020F0503040000060003" pitchFamily="34" charset="0"/>
                <a:ea typeface="Arial Bold"/>
                <a:cs typeface="Arial Bold"/>
                <a:sym typeface="Arial Bold"/>
              </a:rPr>
              <a:t>Om pappa og 2000 år.</a:t>
            </a:r>
          </a:p>
          <a:p>
            <a:pPr algn="ctr">
              <a:lnSpc>
                <a:spcPts val="4200"/>
              </a:lnSpc>
            </a:pPr>
            <a:endParaRPr lang="nn-NO" sz="3000" b="1" noProof="0" dirty="0">
              <a:solidFill>
                <a:srgbClr val="3B3E6E"/>
              </a:solidFill>
              <a:latin typeface="Kermit" panose="020F0503040000060003" pitchFamily="34" charset="0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trur de dette kapittelet </a:t>
            </a: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kjem til å handle om?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</p:txBody>
      </p:sp>
      <p:grpSp>
        <p:nvGrpSpPr>
          <p:cNvPr id="14" name="Group 8">
            <a:extLst>
              <a:ext uri="{FF2B5EF4-FFF2-40B4-BE49-F238E27FC236}">
                <a16:creationId xmlns:a16="http://schemas.microsoft.com/office/drawing/2014/main" id="{30566709-B5C0-ABB4-1058-26DEC95ABF44}"/>
              </a:ext>
            </a:extLst>
          </p:cNvPr>
          <p:cNvGrpSpPr/>
          <p:nvPr/>
        </p:nvGrpSpPr>
        <p:grpSpPr>
          <a:xfrm>
            <a:off x="1028700" y="680344"/>
            <a:ext cx="16230600" cy="2391102"/>
            <a:chOff x="0" y="0"/>
            <a:chExt cx="4274726" cy="629755"/>
          </a:xfrm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00A39724-EC0D-2865-C930-348F5225EE5F}"/>
                </a:ext>
              </a:extLst>
            </p:cNvPr>
            <p:cNvSpPr/>
            <p:nvPr/>
          </p:nvSpPr>
          <p:spPr>
            <a:xfrm>
              <a:off x="0" y="0"/>
              <a:ext cx="4274726" cy="629755"/>
            </a:xfrm>
            <a:custGeom>
              <a:avLst/>
              <a:gdLst/>
              <a:ahLst/>
              <a:cxnLst/>
              <a:rect l="l" t="t" r="r" b="b"/>
              <a:pathLst>
                <a:path w="4274726" h="62975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605428"/>
                  </a:lnTo>
                  <a:cubicBezTo>
                    <a:pt x="4274726" y="618864"/>
                    <a:pt x="4263834" y="629755"/>
                    <a:pt x="4250399" y="629755"/>
                  </a:cubicBezTo>
                  <a:lnTo>
                    <a:pt x="24327" y="629755"/>
                  </a:lnTo>
                  <a:cubicBezTo>
                    <a:pt x="10891" y="629755"/>
                    <a:pt x="0" y="618864"/>
                    <a:pt x="0" y="60542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F11CD053-1577-CF7B-227B-0BF1228656EF}"/>
                </a:ext>
              </a:extLst>
            </p:cNvPr>
            <p:cNvSpPr txBox="1"/>
            <p:nvPr/>
          </p:nvSpPr>
          <p:spPr>
            <a:xfrm>
              <a:off x="0" y="-38100"/>
              <a:ext cx="4274726" cy="667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7" name="TextBox 11">
            <a:extLst>
              <a:ext uri="{FF2B5EF4-FFF2-40B4-BE49-F238E27FC236}">
                <a16:creationId xmlns:a16="http://schemas.microsoft.com/office/drawing/2014/main" id="{A7435767-5F85-57A0-DD95-19F4373C52F4}"/>
              </a:ext>
            </a:extLst>
          </p:cNvPr>
          <p:cNvSpPr txBox="1"/>
          <p:nvPr/>
        </p:nvSpPr>
        <p:spPr>
          <a:xfrm>
            <a:off x="2196976" y="952693"/>
            <a:ext cx="13894048" cy="1846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n-NO" sz="6999" dirty="0">
                <a:solidFill>
                  <a:srgbClr val="3B3E6E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Femtande</a:t>
            </a:r>
            <a:r>
              <a:rPr lang="nn-NO" sz="6999" noProof="0" dirty="0">
                <a:solidFill>
                  <a:srgbClr val="3B3E6E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 kapittel</a:t>
            </a:r>
          </a:p>
          <a:p>
            <a:pPr algn="ctr"/>
            <a:r>
              <a:rPr lang="nn-NO" sz="4999" i="1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pappa og 2000 år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28700" y="1028700"/>
            <a:ext cx="6057900" cy="2209800"/>
            <a:chOff x="0" y="0"/>
            <a:chExt cx="1723613" cy="72864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23613" cy="728641"/>
            </a:xfrm>
            <a:custGeom>
              <a:avLst/>
              <a:gdLst/>
              <a:ahLst/>
              <a:cxnLst/>
              <a:rect l="l" t="t" r="r" b="b"/>
              <a:pathLst>
                <a:path w="1723613" h="728641">
                  <a:moveTo>
                    <a:pt x="60333" y="0"/>
                  </a:moveTo>
                  <a:lnTo>
                    <a:pt x="1663280" y="0"/>
                  </a:lnTo>
                  <a:cubicBezTo>
                    <a:pt x="1679281" y="0"/>
                    <a:pt x="1694627" y="6356"/>
                    <a:pt x="1705942" y="17671"/>
                  </a:cubicBezTo>
                  <a:cubicBezTo>
                    <a:pt x="1717256" y="28986"/>
                    <a:pt x="1723613" y="44331"/>
                    <a:pt x="1723613" y="60333"/>
                  </a:cubicBezTo>
                  <a:lnTo>
                    <a:pt x="1723613" y="668308"/>
                  </a:lnTo>
                  <a:cubicBezTo>
                    <a:pt x="1723613" y="684309"/>
                    <a:pt x="1717256" y="699655"/>
                    <a:pt x="1705942" y="710970"/>
                  </a:cubicBezTo>
                  <a:cubicBezTo>
                    <a:pt x="1694627" y="722284"/>
                    <a:pt x="1679281" y="728641"/>
                    <a:pt x="1663280" y="728641"/>
                  </a:cubicBezTo>
                  <a:lnTo>
                    <a:pt x="60333" y="728641"/>
                  </a:lnTo>
                  <a:cubicBezTo>
                    <a:pt x="44331" y="728641"/>
                    <a:pt x="28986" y="722284"/>
                    <a:pt x="17671" y="710970"/>
                  </a:cubicBezTo>
                  <a:cubicBezTo>
                    <a:pt x="6356" y="699655"/>
                    <a:pt x="0" y="684309"/>
                    <a:pt x="0" y="668308"/>
                  </a:cubicBezTo>
                  <a:lnTo>
                    <a:pt x="0" y="60333"/>
                  </a:lnTo>
                  <a:cubicBezTo>
                    <a:pt x="0" y="44331"/>
                    <a:pt x="6356" y="28986"/>
                    <a:pt x="17671" y="17671"/>
                  </a:cubicBezTo>
                  <a:cubicBezTo>
                    <a:pt x="28986" y="6356"/>
                    <a:pt x="44331" y="0"/>
                    <a:pt x="60333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723613" cy="766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707805" y="1028700"/>
            <a:ext cx="9551495" cy="8229600"/>
            <a:chOff x="0" y="0"/>
            <a:chExt cx="2372467" cy="20441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72467" cy="2044125"/>
            </a:xfrm>
            <a:custGeom>
              <a:avLst/>
              <a:gdLst/>
              <a:ahLst/>
              <a:cxnLst/>
              <a:rect l="l" t="t" r="r" b="b"/>
              <a:pathLst>
                <a:path w="2372467" h="2044125">
                  <a:moveTo>
                    <a:pt x="41338" y="0"/>
                  </a:moveTo>
                  <a:lnTo>
                    <a:pt x="2331129" y="0"/>
                  </a:lnTo>
                  <a:cubicBezTo>
                    <a:pt x="2353959" y="0"/>
                    <a:pt x="2372467" y="18508"/>
                    <a:pt x="2372467" y="41338"/>
                  </a:cubicBezTo>
                  <a:lnTo>
                    <a:pt x="2372467" y="2002788"/>
                  </a:lnTo>
                  <a:cubicBezTo>
                    <a:pt x="2372467" y="2025618"/>
                    <a:pt x="2353959" y="2044125"/>
                    <a:pt x="2331129" y="2044125"/>
                  </a:cubicBezTo>
                  <a:lnTo>
                    <a:pt x="41338" y="2044125"/>
                  </a:lnTo>
                  <a:cubicBezTo>
                    <a:pt x="18508" y="2044125"/>
                    <a:pt x="0" y="2025618"/>
                    <a:pt x="0" y="2002788"/>
                  </a:cubicBezTo>
                  <a:lnTo>
                    <a:pt x="0" y="41338"/>
                  </a:lnTo>
                  <a:cubicBezTo>
                    <a:pt x="0" y="18508"/>
                    <a:pt x="18508" y="0"/>
                    <a:pt x="41338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372467" cy="2082225"/>
            </a:xfrm>
            <a:prstGeom prst="rect">
              <a:avLst/>
            </a:prstGeom>
          </p:spPr>
          <p:txBody>
            <a:bodyPr lIns="53865" tIns="53865" rIns="53865" bIns="53865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3" name="Freeform 13"/>
          <p:cNvSpPr/>
          <p:nvPr/>
        </p:nvSpPr>
        <p:spPr>
          <a:xfrm rot="-608194">
            <a:off x="3368704" y="2996533"/>
            <a:ext cx="3741285" cy="4842211"/>
          </a:xfrm>
          <a:custGeom>
            <a:avLst/>
            <a:gdLst/>
            <a:ahLst/>
            <a:cxnLst/>
            <a:rect l="l" t="t" r="r" b="b"/>
            <a:pathLst>
              <a:path w="3741285" h="4842211">
                <a:moveTo>
                  <a:pt x="0" y="0"/>
                </a:moveTo>
                <a:lnTo>
                  <a:pt x="3741286" y="0"/>
                </a:lnTo>
                <a:lnTo>
                  <a:pt x="3741286" y="4842211"/>
                </a:lnTo>
                <a:lnTo>
                  <a:pt x="0" y="484221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14" name="Freeform 14"/>
          <p:cNvSpPr/>
          <p:nvPr/>
        </p:nvSpPr>
        <p:spPr>
          <a:xfrm rot="748256">
            <a:off x="930656" y="5001868"/>
            <a:ext cx="2734908" cy="5431024"/>
          </a:xfrm>
          <a:custGeom>
            <a:avLst/>
            <a:gdLst/>
            <a:ahLst/>
            <a:cxnLst/>
            <a:rect l="l" t="t" r="r" b="b"/>
            <a:pathLst>
              <a:path w="2734908" h="5431024">
                <a:moveTo>
                  <a:pt x="0" y="0"/>
                </a:moveTo>
                <a:lnTo>
                  <a:pt x="2734908" y="0"/>
                </a:lnTo>
                <a:lnTo>
                  <a:pt x="2734908" y="5431024"/>
                </a:lnTo>
                <a:lnTo>
                  <a:pt x="0" y="543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15" name="TextBox 15"/>
          <p:cNvSpPr txBox="1"/>
          <p:nvPr/>
        </p:nvSpPr>
        <p:spPr>
          <a:xfrm>
            <a:off x="1525681" y="1271337"/>
            <a:ext cx="5063937" cy="1825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pappa og 2000 år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610866" y="1818379"/>
            <a:ext cx="7745371" cy="5900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Malin og Molla gler seg til pappa kjem. </a:t>
            </a: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Det er lenge sidan dei har sett han. </a:t>
            </a: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Korleis vart møtet med pappa?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er eit trist smil? Korleis kan ein vite at det er eit trist smil? Kan du finne nokon døme i teksten som viser det? 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Korleis hadde mammaa det under besøket? Kan de finne nokon døme i teksten som beskriv det?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5C73EE-AFCE-9A40-55C6-AD10C4E38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CA93C3A3-B4E4-B0ED-D933-F1C501714C81}"/>
              </a:ext>
            </a:extLst>
          </p:cNvPr>
          <p:cNvGrpSpPr/>
          <p:nvPr/>
        </p:nvGrpSpPr>
        <p:grpSpPr>
          <a:xfrm>
            <a:off x="8233665" y="1028700"/>
            <a:ext cx="9025635" cy="5257800"/>
            <a:chOff x="0" y="0"/>
            <a:chExt cx="2241850" cy="204412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F6D84F6-A728-5BC1-4DBF-89498D48574C}"/>
                </a:ext>
              </a:extLst>
            </p:cNvPr>
            <p:cNvSpPr/>
            <p:nvPr/>
          </p:nvSpPr>
          <p:spPr>
            <a:xfrm>
              <a:off x="0" y="0"/>
              <a:ext cx="2241850" cy="2044125"/>
            </a:xfrm>
            <a:custGeom>
              <a:avLst/>
              <a:gdLst/>
              <a:ahLst/>
              <a:cxnLst/>
              <a:rect l="l" t="t" r="r" b="b"/>
              <a:pathLst>
                <a:path w="2241850" h="2044125">
                  <a:moveTo>
                    <a:pt x="43746" y="0"/>
                  </a:moveTo>
                  <a:lnTo>
                    <a:pt x="2198104" y="0"/>
                  </a:lnTo>
                  <a:cubicBezTo>
                    <a:pt x="2209706" y="0"/>
                    <a:pt x="2220833" y="4609"/>
                    <a:pt x="2229037" y="12813"/>
                  </a:cubicBezTo>
                  <a:cubicBezTo>
                    <a:pt x="2237241" y="21017"/>
                    <a:pt x="2241850" y="32144"/>
                    <a:pt x="2241850" y="43746"/>
                  </a:cubicBezTo>
                  <a:lnTo>
                    <a:pt x="2241850" y="2000379"/>
                  </a:lnTo>
                  <a:cubicBezTo>
                    <a:pt x="2241850" y="2024540"/>
                    <a:pt x="2222264" y="2044125"/>
                    <a:pt x="2198104" y="2044125"/>
                  </a:cubicBezTo>
                  <a:lnTo>
                    <a:pt x="43746" y="2044125"/>
                  </a:lnTo>
                  <a:cubicBezTo>
                    <a:pt x="19586" y="2044125"/>
                    <a:pt x="0" y="2024540"/>
                    <a:pt x="0" y="2000379"/>
                  </a:cubicBezTo>
                  <a:lnTo>
                    <a:pt x="0" y="43746"/>
                  </a:lnTo>
                  <a:cubicBezTo>
                    <a:pt x="0" y="19586"/>
                    <a:pt x="19586" y="0"/>
                    <a:pt x="43746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932FE30E-EC6D-92E6-2AD1-F8C5EE0D8A60}"/>
                </a:ext>
              </a:extLst>
            </p:cNvPr>
            <p:cNvSpPr txBox="1"/>
            <p:nvPr/>
          </p:nvSpPr>
          <p:spPr>
            <a:xfrm>
              <a:off x="0" y="-38100"/>
              <a:ext cx="2241850" cy="2082225"/>
            </a:xfrm>
            <a:prstGeom prst="rect">
              <a:avLst/>
            </a:prstGeom>
          </p:spPr>
          <p:txBody>
            <a:bodyPr lIns="53865" tIns="53865" rIns="53865" bIns="53865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C8B2F300-E8F0-304D-BDAA-5C549D4984F4}"/>
              </a:ext>
            </a:extLst>
          </p:cNvPr>
          <p:cNvSpPr txBox="1"/>
          <p:nvPr/>
        </p:nvSpPr>
        <p:spPr>
          <a:xfrm>
            <a:off x="9241282" y="1739772"/>
            <a:ext cx="7010400" cy="3207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Heilt til slutt i teksten seier Malin at ho trur ho kan skaffe eit juletre. </a:t>
            </a:r>
          </a:p>
          <a:p>
            <a:pPr algn="ctr">
              <a:lnSpc>
                <a:spcPts val="4200"/>
              </a:lnSpc>
            </a:pPr>
            <a:endParaRPr lang="nn-NO" sz="300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trur de ho tenker på?</a:t>
            </a:r>
          </a:p>
          <a:p>
            <a:pPr algn="ctr">
              <a:lnSpc>
                <a:spcPts val="4200"/>
              </a:lnSpc>
            </a:pPr>
            <a:endParaRPr lang="nn-NO" sz="300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Trur de ho greier å skaffe eit juletre?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9C2D7A97-B6FE-729D-421D-CEE38727A6FF}"/>
              </a:ext>
            </a:extLst>
          </p:cNvPr>
          <p:cNvGrpSpPr/>
          <p:nvPr/>
        </p:nvGrpSpPr>
        <p:grpSpPr>
          <a:xfrm>
            <a:off x="1028700" y="1028700"/>
            <a:ext cx="6057900" cy="2209800"/>
            <a:chOff x="0" y="0"/>
            <a:chExt cx="1723613" cy="728641"/>
          </a:xfrm>
        </p:grpSpPr>
        <p:sp>
          <p:nvSpPr>
            <p:cNvPr id="3" name="Freeform 8">
              <a:extLst>
                <a:ext uri="{FF2B5EF4-FFF2-40B4-BE49-F238E27FC236}">
                  <a16:creationId xmlns:a16="http://schemas.microsoft.com/office/drawing/2014/main" id="{72ED0E16-E760-C3EF-5901-79806325C3E5}"/>
                </a:ext>
              </a:extLst>
            </p:cNvPr>
            <p:cNvSpPr/>
            <p:nvPr/>
          </p:nvSpPr>
          <p:spPr>
            <a:xfrm>
              <a:off x="0" y="0"/>
              <a:ext cx="1723613" cy="728641"/>
            </a:xfrm>
            <a:custGeom>
              <a:avLst/>
              <a:gdLst/>
              <a:ahLst/>
              <a:cxnLst/>
              <a:rect l="l" t="t" r="r" b="b"/>
              <a:pathLst>
                <a:path w="1723613" h="728641">
                  <a:moveTo>
                    <a:pt x="60333" y="0"/>
                  </a:moveTo>
                  <a:lnTo>
                    <a:pt x="1663280" y="0"/>
                  </a:lnTo>
                  <a:cubicBezTo>
                    <a:pt x="1679281" y="0"/>
                    <a:pt x="1694627" y="6356"/>
                    <a:pt x="1705942" y="17671"/>
                  </a:cubicBezTo>
                  <a:cubicBezTo>
                    <a:pt x="1717256" y="28986"/>
                    <a:pt x="1723613" y="44331"/>
                    <a:pt x="1723613" y="60333"/>
                  </a:cubicBezTo>
                  <a:lnTo>
                    <a:pt x="1723613" y="668308"/>
                  </a:lnTo>
                  <a:cubicBezTo>
                    <a:pt x="1723613" y="684309"/>
                    <a:pt x="1717256" y="699655"/>
                    <a:pt x="1705942" y="710970"/>
                  </a:cubicBezTo>
                  <a:cubicBezTo>
                    <a:pt x="1694627" y="722284"/>
                    <a:pt x="1679281" y="728641"/>
                    <a:pt x="1663280" y="728641"/>
                  </a:cubicBezTo>
                  <a:lnTo>
                    <a:pt x="60333" y="728641"/>
                  </a:lnTo>
                  <a:cubicBezTo>
                    <a:pt x="44331" y="728641"/>
                    <a:pt x="28986" y="722284"/>
                    <a:pt x="17671" y="710970"/>
                  </a:cubicBezTo>
                  <a:cubicBezTo>
                    <a:pt x="6356" y="699655"/>
                    <a:pt x="0" y="684309"/>
                    <a:pt x="0" y="668308"/>
                  </a:cubicBezTo>
                  <a:lnTo>
                    <a:pt x="0" y="60333"/>
                  </a:lnTo>
                  <a:cubicBezTo>
                    <a:pt x="0" y="44331"/>
                    <a:pt x="6356" y="28986"/>
                    <a:pt x="17671" y="17671"/>
                  </a:cubicBezTo>
                  <a:cubicBezTo>
                    <a:pt x="28986" y="6356"/>
                    <a:pt x="44331" y="0"/>
                    <a:pt x="60333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4" name="TextBox 9">
              <a:extLst>
                <a:ext uri="{FF2B5EF4-FFF2-40B4-BE49-F238E27FC236}">
                  <a16:creationId xmlns:a16="http://schemas.microsoft.com/office/drawing/2014/main" id="{3153F7BF-0E0B-E043-4E4D-9A66E1CF3397}"/>
                </a:ext>
              </a:extLst>
            </p:cNvPr>
            <p:cNvSpPr txBox="1"/>
            <p:nvPr/>
          </p:nvSpPr>
          <p:spPr>
            <a:xfrm>
              <a:off x="0" y="-38100"/>
              <a:ext cx="1723613" cy="766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5" name="TextBox 15">
            <a:extLst>
              <a:ext uri="{FF2B5EF4-FFF2-40B4-BE49-F238E27FC236}">
                <a16:creationId xmlns:a16="http://schemas.microsoft.com/office/drawing/2014/main" id="{C88362BB-CCA6-0C2E-1237-E3D73115C325}"/>
              </a:ext>
            </a:extLst>
          </p:cNvPr>
          <p:cNvSpPr txBox="1"/>
          <p:nvPr/>
        </p:nvSpPr>
        <p:spPr>
          <a:xfrm>
            <a:off x="1525681" y="1271337"/>
            <a:ext cx="5063937" cy="1825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pappa og 2000 år</a:t>
            </a:r>
          </a:p>
        </p:txBody>
      </p:sp>
    </p:spTree>
    <p:extLst>
      <p:ext uri="{BB962C8B-B14F-4D97-AF65-F5344CB8AC3E}">
        <p14:creationId xmlns:p14="http://schemas.microsoft.com/office/powerpoint/2010/main" val="3013175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7">
            <a:extLst>
              <a:ext uri="{FF2B5EF4-FFF2-40B4-BE49-F238E27FC236}">
                <a16:creationId xmlns:a16="http://schemas.microsoft.com/office/drawing/2014/main" id="{D0D33C40-C8F1-0213-DF3B-0C83F3A7B727}"/>
              </a:ext>
            </a:extLst>
          </p:cNvPr>
          <p:cNvGrpSpPr/>
          <p:nvPr/>
        </p:nvGrpSpPr>
        <p:grpSpPr>
          <a:xfrm>
            <a:off x="1007543" y="1028700"/>
            <a:ext cx="16251757" cy="1508840"/>
            <a:chOff x="0" y="0"/>
            <a:chExt cx="4280298" cy="397390"/>
          </a:xfrm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8DA5BD0D-FCA5-8CE5-42A1-CC852146FF2B}"/>
                </a:ext>
              </a:extLst>
            </p:cNvPr>
            <p:cNvSpPr/>
            <p:nvPr/>
          </p:nvSpPr>
          <p:spPr>
            <a:xfrm>
              <a:off x="0" y="0"/>
              <a:ext cx="4280298" cy="397390"/>
            </a:xfrm>
            <a:custGeom>
              <a:avLst/>
              <a:gdLst/>
              <a:ahLst/>
              <a:cxnLst/>
              <a:rect l="l" t="t" r="r" b="b"/>
              <a:pathLst>
                <a:path w="4280298" h="397390">
                  <a:moveTo>
                    <a:pt x="24295" y="0"/>
                  </a:moveTo>
                  <a:lnTo>
                    <a:pt x="4256003" y="0"/>
                  </a:lnTo>
                  <a:cubicBezTo>
                    <a:pt x="4269421" y="0"/>
                    <a:pt x="4280298" y="10877"/>
                    <a:pt x="4280298" y="24295"/>
                  </a:cubicBezTo>
                  <a:lnTo>
                    <a:pt x="4280298" y="373095"/>
                  </a:lnTo>
                  <a:cubicBezTo>
                    <a:pt x="4280298" y="379538"/>
                    <a:pt x="4277739" y="385718"/>
                    <a:pt x="4273182" y="390274"/>
                  </a:cubicBezTo>
                  <a:cubicBezTo>
                    <a:pt x="4268626" y="394830"/>
                    <a:pt x="4262446" y="397390"/>
                    <a:pt x="4256003" y="397390"/>
                  </a:cubicBezTo>
                  <a:lnTo>
                    <a:pt x="24295" y="397390"/>
                  </a:lnTo>
                  <a:cubicBezTo>
                    <a:pt x="17852" y="397390"/>
                    <a:pt x="11672" y="394830"/>
                    <a:pt x="7116" y="390274"/>
                  </a:cubicBezTo>
                  <a:cubicBezTo>
                    <a:pt x="2560" y="385718"/>
                    <a:pt x="0" y="379538"/>
                    <a:pt x="0" y="373095"/>
                  </a:cubicBezTo>
                  <a:lnTo>
                    <a:pt x="0" y="24295"/>
                  </a:lnTo>
                  <a:cubicBezTo>
                    <a:pt x="0" y="17852"/>
                    <a:pt x="2560" y="11672"/>
                    <a:pt x="7116" y="7116"/>
                  </a:cubicBezTo>
                  <a:cubicBezTo>
                    <a:pt x="11672" y="2560"/>
                    <a:pt x="17852" y="0"/>
                    <a:pt x="24295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43594E45-22E2-80C1-1E63-39412D2210F8}"/>
                </a:ext>
              </a:extLst>
            </p:cNvPr>
            <p:cNvSpPr txBox="1"/>
            <p:nvPr/>
          </p:nvSpPr>
          <p:spPr>
            <a:xfrm>
              <a:off x="0" y="-38100"/>
              <a:ext cx="4280298" cy="435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368252" y="3367314"/>
            <a:ext cx="9551495" cy="6035647"/>
            <a:chOff x="0" y="0"/>
            <a:chExt cx="2372467" cy="138011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72467" cy="1380112"/>
            </a:xfrm>
            <a:custGeom>
              <a:avLst/>
              <a:gdLst/>
              <a:ahLst/>
              <a:cxnLst/>
              <a:rect l="l" t="t" r="r" b="b"/>
              <a:pathLst>
                <a:path w="2372467" h="1380112">
                  <a:moveTo>
                    <a:pt x="41338" y="0"/>
                  </a:moveTo>
                  <a:lnTo>
                    <a:pt x="2331129" y="0"/>
                  </a:lnTo>
                  <a:cubicBezTo>
                    <a:pt x="2353959" y="0"/>
                    <a:pt x="2372467" y="18508"/>
                    <a:pt x="2372467" y="41338"/>
                  </a:cubicBezTo>
                  <a:lnTo>
                    <a:pt x="2372467" y="1338774"/>
                  </a:lnTo>
                  <a:cubicBezTo>
                    <a:pt x="2372467" y="1361604"/>
                    <a:pt x="2353959" y="1380112"/>
                    <a:pt x="2331129" y="1380112"/>
                  </a:cubicBezTo>
                  <a:lnTo>
                    <a:pt x="41338" y="1380112"/>
                  </a:lnTo>
                  <a:cubicBezTo>
                    <a:pt x="18508" y="1380112"/>
                    <a:pt x="0" y="1361604"/>
                    <a:pt x="0" y="1338774"/>
                  </a:cubicBezTo>
                  <a:lnTo>
                    <a:pt x="0" y="41338"/>
                  </a:lnTo>
                  <a:cubicBezTo>
                    <a:pt x="0" y="18508"/>
                    <a:pt x="18508" y="0"/>
                    <a:pt x="41338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372467" cy="1418212"/>
            </a:xfrm>
            <a:prstGeom prst="rect">
              <a:avLst/>
            </a:prstGeom>
          </p:spPr>
          <p:txBody>
            <a:bodyPr lIns="53865" tIns="53865" rIns="53865" bIns="53865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434777" y="1109125"/>
            <a:ext cx="5063937" cy="1203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2000 år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260735" y="3367314"/>
            <a:ext cx="7745371" cy="533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endParaRPr lang="nn-NO" noProof="0" dirty="0">
              <a:latin typeface="Kermit" panose="020F0503040000060003" pitchFamily="34" charset="0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Korleis trur du det går om du må vente på nokon i 2000 år?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Skriv ei kort forteljing om ventetida. </a:t>
            </a: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skjer? Kva bruker du tida på? </a:t>
            </a: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Korleis endrar du deg?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Teikn deg sjølv slik du trur du ser ut om </a:t>
            </a: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2000 år.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577147-C3FA-3AB7-70F3-F35E82D7F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8B595C08-ED93-EF5F-EA0D-B20AE7E9A0B8}"/>
              </a:ext>
            </a:extLst>
          </p:cNvPr>
          <p:cNvGrpSpPr/>
          <p:nvPr/>
        </p:nvGrpSpPr>
        <p:grpSpPr>
          <a:xfrm>
            <a:off x="1028700" y="1028700"/>
            <a:ext cx="6544342" cy="3694305"/>
            <a:chOff x="0" y="0"/>
            <a:chExt cx="1723613" cy="97298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57E2D9E-92BE-9548-3DC7-F38568E99C67}"/>
                </a:ext>
              </a:extLst>
            </p:cNvPr>
            <p:cNvSpPr/>
            <p:nvPr/>
          </p:nvSpPr>
          <p:spPr>
            <a:xfrm>
              <a:off x="0" y="0"/>
              <a:ext cx="1723613" cy="972986"/>
            </a:xfrm>
            <a:custGeom>
              <a:avLst/>
              <a:gdLst/>
              <a:ahLst/>
              <a:cxnLst/>
              <a:rect l="l" t="t" r="r" b="b"/>
              <a:pathLst>
                <a:path w="1723613" h="972986">
                  <a:moveTo>
                    <a:pt x="60333" y="0"/>
                  </a:moveTo>
                  <a:lnTo>
                    <a:pt x="1663280" y="0"/>
                  </a:lnTo>
                  <a:cubicBezTo>
                    <a:pt x="1679281" y="0"/>
                    <a:pt x="1694627" y="6356"/>
                    <a:pt x="1705942" y="17671"/>
                  </a:cubicBezTo>
                  <a:cubicBezTo>
                    <a:pt x="1717256" y="28986"/>
                    <a:pt x="1723613" y="44331"/>
                    <a:pt x="1723613" y="60333"/>
                  </a:cubicBezTo>
                  <a:lnTo>
                    <a:pt x="1723613" y="912653"/>
                  </a:lnTo>
                  <a:cubicBezTo>
                    <a:pt x="1723613" y="928654"/>
                    <a:pt x="1717256" y="944000"/>
                    <a:pt x="1705942" y="955315"/>
                  </a:cubicBezTo>
                  <a:cubicBezTo>
                    <a:pt x="1694627" y="966629"/>
                    <a:pt x="1679281" y="972986"/>
                    <a:pt x="1663280" y="972986"/>
                  </a:cubicBezTo>
                  <a:lnTo>
                    <a:pt x="60333" y="972986"/>
                  </a:lnTo>
                  <a:cubicBezTo>
                    <a:pt x="44331" y="972986"/>
                    <a:pt x="28986" y="966629"/>
                    <a:pt x="17671" y="955315"/>
                  </a:cubicBezTo>
                  <a:cubicBezTo>
                    <a:pt x="6356" y="944000"/>
                    <a:pt x="0" y="928654"/>
                    <a:pt x="0" y="912653"/>
                  </a:cubicBezTo>
                  <a:lnTo>
                    <a:pt x="0" y="60333"/>
                  </a:lnTo>
                  <a:cubicBezTo>
                    <a:pt x="0" y="44331"/>
                    <a:pt x="6356" y="28986"/>
                    <a:pt x="17671" y="17671"/>
                  </a:cubicBezTo>
                  <a:cubicBezTo>
                    <a:pt x="28986" y="6356"/>
                    <a:pt x="44331" y="0"/>
                    <a:pt x="60333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19055F93-4D01-7C02-2E19-3F64441FDFEA}"/>
                </a:ext>
              </a:extLst>
            </p:cNvPr>
            <p:cNvSpPr txBox="1"/>
            <p:nvPr/>
          </p:nvSpPr>
          <p:spPr>
            <a:xfrm>
              <a:off x="0" y="-38100"/>
              <a:ext cx="1723613" cy="10110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B348EFDD-34AF-5EB4-FC3A-036A3CC8376A}"/>
              </a:ext>
            </a:extLst>
          </p:cNvPr>
          <p:cNvGrpSpPr/>
          <p:nvPr/>
        </p:nvGrpSpPr>
        <p:grpSpPr>
          <a:xfrm>
            <a:off x="8049292" y="1028700"/>
            <a:ext cx="9551495" cy="8229600"/>
            <a:chOff x="0" y="0"/>
            <a:chExt cx="2372467" cy="2044125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7AB746C-39F3-EC75-2483-454E5E70593F}"/>
                </a:ext>
              </a:extLst>
            </p:cNvPr>
            <p:cNvSpPr/>
            <p:nvPr/>
          </p:nvSpPr>
          <p:spPr>
            <a:xfrm>
              <a:off x="0" y="0"/>
              <a:ext cx="2372467" cy="2044125"/>
            </a:xfrm>
            <a:custGeom>
              <a:avLst/>
              <a:gdLst/>
              <a:ahLst/>
              <a:cxnLst/>
              <a:rect l="l" t="t" r="r" b="b"/>
              <a:pathLst>
                <a:path w="2372467" h="2044125">
                  <a:moveTo>
                    <a:pt x="41338" y="0"/>
                  </a:moveTo>
                  <a:lnTo>
                    <a:pt x="2331129" y="0"/>
                  </a:lnTo>
                  <a:cubicBezTo>
                    <a:pt x="2353959" y="0"/>
                    <a:pt x="2372467" y="18508"/>
                    <a:pt x="2372467" y="41338"/>
                  </a:cubicBezTo>
                  <a:lnTo>
                    <a:pt x="2372467" y="2002788"/>
                  </a:lnTo>
                  <a:cubicBezTo>
                    <a:pt x="2372467" y="2025618"/>
                    <a:pt x="2353959" y="2044125"/>
                    <a:pt x="2331129" y="2044125"/>
                  </a:cubicBezTo>
                  <a:lnTo>
                    <a:pt x="41338" y="2044125"/>
                  </a:lnTo>
                  <a:cubicBezTo>
                    <a:pt x="18508" y="2044125"/>
                    <a:pt x="0" y="2025618"/>
                    <a:pt x="0" y="2002788"/>
                  </a:cubicBezTo>
                  <a:lnTo>
                    <a:pt x="0" y="41338"/>
                  </a:lnTo>
                  <a:cubicBezTo>
                    <a:pt x="0" y="18508"/>
                    <a:pt x="18508" y="0"/>
                    <a:pt x="41338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B85CCD09-9EA7-2A09-CB5A-90525B8F72D2}"/>
                </a:ext>
              </a:extLst>
            </p:cNvPr>
            <p:cNvSpPr txBox="1"/>
            <p:nvPr/>
          </p:nvSpPr>
          <p:spPr>
            <a:xfrm>
              <a:off x="0" y="-38100"/>
              <a:ext cx="2372467" cy="2082225"/>
            </a:xfrm>
            <a:prstGeom prst="rect">
              <a:avLst/>
            </a:prstGeom>
          </p:spPr>
          <p:txBody>
            <a:bodyPr lIns="53865" tIns="53865" rIns="53865" bIns="53865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F1F2DBA4-4930-5BD2-11B3-BE86CD488674}"/>
              </a:ext>
            </a:extLst>
          </p:cNvPr>
          <p:cNvSpPr txBox="1"/>
          <p:nvPr/>
        </p:nvSpPr>
        <p:spPr>
          <a:xfrm>
            <a:off x="2643868" y="1963040"/>
            <a:ext cx="3314006" cy="1825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nn-NO" sz="6999" i="1" noProof="0" dirty="0">
                <a:solidFill>
                  <a:srgbClr val="3B3E6E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Del 2 </a:t>
            </a:r>
          </a:p>
          <a:p>
            <a:pPr algn="ctr">
              <a:lnSpc>
                <a:spcPts val="6999"/>
              </a:lnSpc>
            </a:pPr>
            <a:r>
              <a:rPr lang="nn-NO" sz="6999" i="1" noProof="0" dirty="0">
                <a:solidFill>
                  <a:srgbClr val="3B3E6E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Heksa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8093363E-F8A3-9CF6-6D21-6DAD1259DA91}"/>
              </a:ext>
            </a:extLst>
          </p:cNvPr>
          <p:cNvSpPr txBox="1"/>
          <p:nvPr/>
        </p:nvSpPr>
        <p:spPr>
          <a:xfrm>
            <a:off x="9140283" y="2527648"/>
            <a:ext cx="7369512" cy="507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Vi har no lese ferdig den andre delen av boka, «Heksa».</a:t>
            </a:r>
          </a:p>
          <a:p>
            <a:pPr algn="ctr"/>
            <a:endParaRPr lang="nn-NO" sz="300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/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Kvifor trur de denne delen heiter «Heksa»? </a:t>
            </a:r>
          </a:p>
          <a:p>
            <a:pPr algn="ctr"/>
            <a:endParaRPr lang="nn-NO" sz="300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/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Er der ei heks i forteljinga, tenker de? Grunngi.</a:t>
            </a:r>
          </a:p>
          <a:p>
            <a:pPr algn="ctr"/>
            <a:endParaRPr lang="nn-NO" sz="300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/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Neste del heiter «Mysteriet». </a:t>
            </a:r>
          </a:p>
          <a:p>
            <a:pPr algn="ctr"/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trur de skjer i den delen?</a:t>
            </a:r>
          </a:p>
        </p:txBody>
      </p:sp>
    </p:spTree>
    <p:extLst>
      <p:ext uri="{BB962C8B-B14F-4D97-AF65-F5344CB8AC3E}">
        <p14:creationId xmlns:p14="http://schemas.microsoft.com/office/powerpoint/2010/main" val="979683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28700" y="1028700"/>
            <a:ext cx="6544342" cy="1913505"/>
            <a:chOff x="0" y="0"/>
            <a:chExt cx="1723613" cy="5039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23613" cy="503968"/>
            </a:xfrm>
            <a:custGeom>
              <a:avLst/>
              <a:gdLst/>
              <a:ahLst/>
              <a:cxnLst/>
              <a:rect l="l" t="t" r="r" b="b"/>
              <a:pathLst>
                <a:path w="1723613" h="503968">
                  <a:moveTo>
                    <a:pt x="60333" y="0"/>
                  </a:moveTo>
                  <a:lnTo>
                    <a:pt x="1663280" y="0"/>
                  </a:lnTo>
                  <a:cubicBezTo>
                    <a:pt x="1679281" y="0"/>
                    <a:pt x="1694627" y="6356"/>
                    <a:pt x="1705942" y="17671"/>
                  </a:cubicBezTo>
                  <a:cubicBezTo>
                    <a:pt x="1717256" y="28986"/>
                    <a:pt x="1723613" y="44331"/>
                    <a:pt x="1723613" y="60333"/>
                  </a:cubicBezTo>
                  <a:lnTo>
                    <a:pt x="1723613" y="443636"/>
                  </a:lnTo>
                  <a:cubicBezTo>
                    <a:pt x="1723613" y="459637"/>
                    <a:pt x="1717256" y="474983"/>
                    <a:pt x="1705942" y="486297"/>
                  </a:cubicBezTo>
                  <a:cubicBezTo>
                    <a:pt x="1694627" y="497612"/>
                    <a:pt x="1679281" y="503968"/>
                    <a:pt x="1663280" y="503968"/>
                  </a:cubicBezTo>
                  <a:lnTo>
                    <a:pt x="60333" y="503968"/>
                  </a:lnTo>
                  <a:cubicBezTo>
                    <a:pt x="44331" y="503968"/>
                    <a:pt x="28986" y="497612"/>
                    <a:pt x="17671" y="486297"/>
                  </a:cubicBezTo>
                  <a:cubicBezTo>
                    <a:pt x="6356" y="474983"/>
                    <a:pt x="0" y="459637"/>
                    <a:pt x="0" y="443636"/>
                  </a:cubicBezTo>
                  <a:lnTo>
                    <a:pt x="0" y="60333"/>
                  </a:lnTo>
                  <a:cubicBezTo>
                    <a:pt x="0" y="44331"/>
                    <a:pt x="6356" y="28986"/>
                    <a:pt x="17671" y="17671"/>
                  </a:cubicBezTo>
                  <a:cubicBezTo>
                    <a:pt x="28986" y="6356"/>
                    <a:pt x="44331" y="0"/>
                    <a:pt x="60333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723613" cy="542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504209" y="1356858"/>
            <a:ext cx="8251881" cy="6954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Les teksten s. 60 frå </a:t>
            </a: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«Kanskje fanst det hekser likevel» til s. 61 </a:t>
            </a: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«(...) og kokte barn i svære gryter i eit rom i </a:t>
            </a:r>
            <a:r>
              <a:rPr lang="nn-NO" sz="3000" noProof="0" dirty="0">
                <a:solidFill>
                  <a:srgbClr val="4445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kjellaren</a:t>
            </a: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», ein gong til. 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Snakk saman</a:t>
            </a: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Korleis beskriv forfattaren heksene? </a:t>
            </a: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ord vert brukte? </a:t>
            </a:r>
          </a:p>
          <a:p>
            <a:pPr algn="ctr">
              <a:lnSpc>
                <a:spcPts val="4200"/>
              </a:lnSpc>
            </a:pPr>
            <a:endParaRPr lang="nn-NO" sz="300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Teikn ei heks og ei heksegryte. </a:t>
            </a:r>
          </a:p>
          <a:p>
            <a:pPr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Skriv samansette </a:t>
            </a:r>
            <a:r>
              <a:rPr lang="nn-NO" sz="3000" dirty="0" err="1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juleord</a:t>
            </a: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 som du </a:t>
            </a:r>
          </a:p>
          <a:p>
            <a:pPr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kan klippe ut og lime på gryta. 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118008" y="1331584"/>
            <a:ext cx="4365725" cy="116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Lesebestilling</a:t>
            </a:r>
          </a:p>
        </p:txBody>
      </p:sp>
      <p:pic>
        <p:nvPicPr>
          <p:cNvPr id="21" name="Bilete 20" descr="Eit bilete som inneheld teikning, måleri, jul&#10;&#10;KI-generert innhald kan vere feil.">
            <a:extLst>
              <a:ext uri="{FF2B5EF4-FFF2-40B4-BE49-F238E27FC236}">
                <a16:creationId xmlns:a16="http://schemas.microsoft.com/office/drawing/2014/main" id="{18C79B40-1936-AA1A-4696-D5766659E8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4" y="3771900"/>
            <a:ext cx="7197278" cy="534226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AA0F8D-4A1D-0801-C551-084C9CFE5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>
            <a:extLst>
              <a:ext uri="{FF2B5EF4-FFF2-40B4-BE49-F238E27FC236}">
                <a16:creationId xmlns:a16="http://schemas.microsoft.com/office/drawing/2014/main" id="{464E8460-9A96-C315-D495-315AD140B4E1}"/>
              </a:ext>
            </a:extLst>
          </p:cNvPr>
          <p:cNvGrpSpPr/>
          <p:nvPr/>
        </p:nvGrpSpPr>
        <p:grpSpPr>
          <a:xfrm>
            <a:off x="1127298" y="1028701"/>
            <a:ext cx="16033403" cy="1410824"/>
            <a:chOff x="0" y="0"/>
            <a:chExt cx="4274726" cy="371575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7296D69A-FBBA-585A-CA3B-5C9E1FC27D74}"/>
                </a:ext>
              </a:extLst>
            </p:cNvPr>
            <p:cNvSpPr/>
            <p:nvPr/>
          </p:nvSpPr>
          <p:spPr>
            <a:xfrm>
              <a:off x="0" y="0"/>
              <a:ext cx="4274726" cy="371575"/>
            </a:xfrm>
            <a:custGeom>
              <a:avLst/>
              <a:gdLst/>
              <a:ahLst/>
              <a:cxnLst/>
              <a:rect l="l" t="t" r="r" b="b"/>
              <a:pathLst>
                <a:path w="4274726" h="37157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347248"/>
                  </a:lnTo>
                  <a:cubicBezTo>
                    <a:pt x="4274726" y="353700"/>
                    <a:pt x="4272163" y="359888"/>
                    <a:pt x="4267601" y="364450"/>
                  </a:cubicBezTo>
                  <a:cubicBezTo>
                    <a:pt x="4263039" y="369012"/>
                    <a:pt x="4256851" y="371575"/>
                    <a:pt x="4250399" y="371575"/>
                  </a:cubicBezTo>
                  <a:lnTo>
                    <a:pt x="24327" y="371575"/>
                  </a:lnTo>
                  <a:cubicBezTo>
                    <a:pt x="10891" y="371575"/>
                    <a:pt x="0" y="360684"/>
                    <a:pt x="0" y="34724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067C0D49-D362-A15D-CB7F-D354CE4FC40B}"/>
                </a:ext>
              </a:extLst>
            </p:cNvPr>
            <p:cNvSpPr txBox="1"/>
            <p:nvPr/>
          </p:nvSpPr>
          <p:spPr>
            <a:xfrm>
              <a:off x="0" y="-38100"/>
              <a:ext cx="4274726" cy="409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EAC2331C-BCFB-8912-CF90-D6E5ADF53938}"/>
              </a:ext>
            </a:extLst>
          </p:cNvPr>
          <p:cNvSpPr txBox="1"/>
          <p:nvPr/>
        </p:nvSpPr>
        <p:spPr>
          <a:xfrm>
            <a:off x="2636238" y="1099513"/>
            <a:ext cx="13015522" cy="1203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Tenn adventslys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A497CD96-B761-40D1-C996-03AA7CBF1CBC}"/>
              </a:ext>
            </a:extLst>
          </p:cNvPr>
          <p:cNvSpPr txBox="1"/>
          <p:nvPr/>
        </p:nvSpPr>
        <p:spPr>
          <a:xfrm>
            <a:off x="11700709" y="6428062"/>
            <a:ext cx="1565688" cy="749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7"/>
              </a:lnSpc>
            </a:pPr>
            <a:r>
              <a:rPr lang="nn-NO" sz="4241" noProof="0" dirty="0">
                <a:solidFill>
                  <a:srgbClr val="3B3E6E"/>
                </a:solidFill>
                <a:latin typeface="Arial"/>
                <a:ea typeface="Arial"/>
                <a:cs typeface="Arial"/>
                <a:sym typeface="Arial"/>
              </a:rPr>
              <a:t>tekst</a:t>
            </a:r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F8B728BF-87BE-33A2-CF73-ECCBA9DE58BE}"/>
              </a:ext>
            </a:extLst>
          </p:cNvPr>
          <p:cNvGrpSpPr/>
          <p:nvPr/>
        </p:nvGrpSpPr>
        <p:grpSpPr>
          <a:xfrm>
            <a:off x="10193417" y="3081875"/>
            <a:ext cx="6967286" cy="6881454"/>
            <a:chOff x="-25968" y="0"/>
            <a:chExt cx="1835005" cy="18124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45C24CE9-6F2A-C0CF-C8F8-B1CDD465D190}"/>
                </a:ext>
              </a:extLst>
            </p:cNvPr>
            <p:cNvSpPr/>
            <p:nvPr/>
          </p:nvSpPr>
          <p:spPr>
            <a:xfrm>
              <a:off x="-25968" y="0"/>
              <a:ext cx="1835005" cy="1626713"/>
            </a:xfrm>
            <a:custGeom>
              <a:avLst/>
              <a:gdLst/>
              <a:ahLst/>
              <a:cxnLst/>
              <a:rect l="l" t="t" r="r" b="b"/>
              <a:pathLst>
                <a:path w="1835005" h="1626713">
                  <a:moveTo>
                    <a:pt x="56670" y="0"/>
                  </a:moveTo>
                  <a:lnTo>
                    <a:pt x="1778335" y="0"/>
                  </a:lnTo>
                  <a:cubicBezTo>
                    <a:pt x="1809633" y="0"/>
                    <a:pt x="1835005" y="25372"/>
                    <a:pt x="1835005" y="56670"/>
                  </a:cubicBezTo>
                  <a:lnTo>
                    <a:pt x="1835005" y="1570043"/>
                  </a:lnTo>
                  <a:cubicBezTo>
                    <a:pt x="1835005" y="1585073"/>
                    <a:pt x="1829035" y="1599487"/>
                    <a:pt x="1818407" y="1610115"/>
                  </a:cubicBezTo>
                  <a:cubicBezTo>
                    <a:pt x="1807779" y="1620742"/>
                    <a:pt x="1793365" y="1626713"/>
                    <a:pt x="1778335" y="1626713"/>
                  </a:cubicBezTo>
                  <a:lnTo>
                    <a:pt x="56670" y="1626713"/>
                  </a:lnTo>
                  <a:cubicBezTo>
                    <a:pt x="41640" y="1626713"/>
                    <a:pt x="27226" y="1620742"/>
                    <a:pt x="16598" y="1610115"/>
                  </a:cubicBezTo>
                  <a:cubicBezTo>
                    <a:pt x="5971" y="1599487"/>
                    <a:pt x="0" y="1585073"/>
                    <a:pt x="0" y="1570043"/>
                  </a:cubicBezTo>
                  <a:lnTo>
                    <a:pt x="0" y="56670"/>
                  </a:lnTo>
                  <a:cubicBezTo>
                    <a:pt x="0" y="41640"/>
                    <a:pt x="5971" y="27226"/>
                    <a:pt x="16598" y="16598"/>
                  </a:cubicBezTo>
                  <a:cubicBezTo>
                    <a:pt x="27226" y="5971"/>
                    <a:pt x="41640" y="0"/>
                    <a:pt x="56670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C29D1590-A762-8599-5D11-1203F4A00B2B}"/>
                </a:ext>
              </a:extLst>
            </p:cNvPr>
            <p:cNvSpPr txBox="1"/>
            <p:nvPr/>
          </p:nvSpPr>
          <p:spPr>
            <a:xfrm>
              <a:off x="93787" y="147587"/>
              <a:ext cx="1595496" cy="1664813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4200"/>
                </a:lnSpc>
              </a:pPr>
              <a:r>
                <a:rPr lang="nn-NO" sz="3000" dirty="0">
                  <a:solidFill>
                    <a:srgbClr val="3B3E6E"/>
                  </a:solidFill>
                  <a:latin typeface="Kermit" panose="020F0503040000060003" pitchFamily="34" charset="0"/>
                  <a:ea typeface="Arial"/>
                  <a:cs typeface="Arial"/>
                  <a:sym typeface="Arial"/>
                </a:rPr>
                <a:t>I boka tenner dei adventslys. I går var det andre søndag i advent</a:t>
              </a:r>
            </a:p>
            <a:p>
              <a:pPr algn="ctr">
                <a:lnSpc>
                  <a:spcPts val="4200"/>
                </a:lnSpc>
              </a:pPr>
              <a:endPara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endParaRPr>
            </a:p>
            <a:p>
              <a:pPr algn="ctr">
                <a:lnSpc>
                  <a:spcPts val="4200"/>
                </a:lnSpc>
              </a:pPr>
              <a:r>
                <a:rPr lang="nn-NO" sz="3000" dirty="0">
                  <a:solidFill>
                    <a:srgbClr val="3B3E6E"/>
                  </a:solidFill>
                  <a:latin typeface="Kermit" panose="020F0503040000060003" pitchFamily="34" charset="0"/>
                  <a:ea typeface="Arial"/>
                  <a:cs typeface="Arial"/>
                  <a:sym typeface="Arial"/>
                </a:rPr>
                <a:t>Her finn de songen dei song:</a:t>
              </a:r>
            </a:p>
            <a:p>
              <a:pPr algn="ctr">
                <a:lnSpc>
                  <a:spcPts val="4200"/>
                </a:lnSpc>
              </a:pPr>
              <a:r>
                <a:rPr lang="nn-NO" sz="3000" dirty="0">
                  <a:solidFill>
                    <a:srgbClr val="3B3E6E"/>
                  </a:solidFill>
                  <a:latin typeface="Kermit" panose="020F0503040000060003" pitchFamily="34" charset="0"/>
                  <a:ea typeface="Arial"/>
                  <a:cs typeface="Arial"/>
                  <a:sym typeface="Arial"/>
                </a:rPr>
                <a:t>«</a:t>
              </a:r>
              <a:r>
                <a:rPr lang="nn-NO" sz="3000" u="sng" dirty="0">
                  <a:solidFill>
                    <a:srgbClr val="3B3E6E"/>
                  </a:solidFill>
                  <a:latin typeface="Kermit" panose="020F0503040000060003" pitchFamily="34" charset="0"/>
                  <a:ea typeface="Arial"/>
                  <a:cs typeface="Arial"/>
                  <a:sym typeface="Arial"/>
                  <a:hlinkClick r:id="rId3" tooltip="https://www.tunkatten.no/songbok/advent-og-jul/"/>
                </a:rPr>
                <a:t>No tenner vi det første lys»</a:t>
              </a:r>
              <a:r>
                <a:rPr lang="nn-NO" sz="3000" dirty="0">
                  <a:solidFill>
                    <a:srgbClr val="3B3E6E"/>
                  </a:solidFill>
                  <a:latin typeface="Kermit" panose="020F0503040000060003" pitchFamily="34" charset="0"/>
                  <a:ea typeface="Arial"/>
                  <a:cs typeface="Arial"/>
                  <a:sym typeface="Arial"/>
                </a:rPr>
                <a:t>.</a:t>
              </a:r>
            </a:p>
            <a:p>
              <a:pPr algn="ctr">
                <a:lnSpc>
                  <a:spcPts val="4200"/>
                </a:lnSpc>
              </a:pPr>
              <a:endPara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endParaRPr>
            </a:p>
            <a:p>
              <a:pPr algn="ctr">
                <a:lnSpc>
                  <a:spcPts val="4200"/>
                </a:lnSpc>
              </a:pPr>
              <a:r>
                <a:rPr lang="nn-NO" sz="3000" dirty="0">
                  <a:solidFill>
                    <a:srgbClr val="3B3E6E"/>
                  </a:solidFill>
                  <a:latin typeface="Kermit" panose="020F0503040000060003" pitchFamily="34" charset="0"/>
                  <a:ea typeface="Arial"/>
                  <a:cs typeface="Arial"/>
                  <a:sym typeface="Arial"/>
                </a:rPr>
                <a:t>Syng gjerne saman. </a:t>
              </a:r>
            </a:p>
            <a:p>
              <a:pPr algn="ctr">
                <a:lnSpc>
                  <a:spcPts val="4200"/>
                </a:lnSpc>
              </a:pPr>
              <a:endPara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endParaRPr>
            </a:p>
            <a:p>
              <a:pPr algn="ctr">
                <a:lnSpc>
                  <a:spcPts val="4200"/>
                </a:lnSpc>
              </a:pPr>
              <a:r>
                <a:rPr lang="nn-NO" sz="3000" dirty="0">
                  <a:solidFill>
                    <a:srgbClr val="3B3E6E"/>
                  </a:solidFill>
                  <a:latin typeface="Kermit" panose="020F0503040000060003" pitchFamily="34" charset="0"/>
                  <a:ea typeface="Arial"/>
                  <a:cs typeface="Arial"/>
                  <a:sym typeface="Arial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1122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D0CE8-A8BF-4340-BEF6-A3854C56B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0379554E-21E1-9C68-095A-AB310CD0B2A4}"/>
              </a:ext>
            </a:extLst>
          </p:cNvPr>
          <p:cNvGrpSpPr/>
          <p:nvPr/>
        </p:nvGrpSpPr>
        <p:grpSpPr>
          <a:xfrm>
            <a:off x="5529579" y="1529079"/>
            <a:ext cx="7228843" cy="7228843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F035392-8EC4-E625-9293-B22ABBB5D89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3E6E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1CEF5E2-5EAF-C16C-2770-BA5394BB013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DDB4BE6F-4B47-1C3D-0F9D-685B04AFC932}"/>
              </a:ext>
            </a:extLst>
          </p:cNvPr>
          <p:cNvSpPr txBox="1"/>
          <p:nvPr/>
        </p:nvSpPr>
        <p:spPr>
          <a:xfrm rot="203391">
            <a:off x="6251495" y="4018675"/>
            <a:ext cx="5820048" cy="1707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64"/>
              </a:lnSpc>
            </a:pPr>
            <a:r>
              <a:rPr lang="nn-NO" sz="7200" i="1" noProof="0" dirty="0">
                <a:solidFill>
                  <a:srgbClr val="F0F2F6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9. desember</a:t>
            </a:r>
          </a:p>
        </p:txBody>
      </p:sp>
    </p:spTree>
    <p:extLst>
      <p:ext uri="{BB962C8B-B14F-4D97-AF65-F5344CB8AC3E}">
        <p14:creationId xmlns:p14="http://schemas.microsoft.com/office/powerpoint/2010/main" val="1165370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9707042" y="4000500"/>
            <a:ext cx="7534673" cy="4799155"/>
            <a:chOff x="0" y="0"/>
            <a:chExt cx="1984441" cy="1263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84441" cy="1263975"/>
            </a:xfrm>
            <a:custGeom>
              <a:avLst/>
              <a:gdLst/>
              <a:ahLst/>
              <a:cxnLst/>
              <a:rect l="l" t="t" r="r" b="b"/>
              <a:pathLst>
                <a:path w="1984441" h="1263975">
                  <a:moveTo>
                    <a:pt x="52403" y="0"/>
                  </a:moveTo>
                  <a:lnTo>
                    <a:pt x="1932038" y="0"/>
                  </a:lnTo>
                  <a:cubicBezTo>
                    <a:pt x="1960979" y="0"/>
                    <a:pt x="1984441" y="23462"/>
                    <a:pt x="1984441" y="52403"/>
                  </a:cubicBezTo>
                  <a:lnTo>
                    <a:pt x="1984441" y="1211572"/>
                  </a:lnTo>
                  <a:cubicBezTo>
                    <a:pt x="1984441" y="1240514"/>
                    <a:pt x="1960979" y="1263975"/>
                    <a:pt x="1932038" y="1263975"/>
                  </a:cubicBezTo>
                  <a:lnTo>
                    <a:pt x="52403" y="1263975"/>
                  </a:lnTo>
                  <a:cubicBezTo>
                    <a:pt x="23462" y="1263975"/>
                    <a:pt x="0" y="1240514"/>
                    <a:pt x="0" y="1211572"/>
                  </a:cubicBezTo>
                  <a:lnTo>
                    <a:pt x="0" y="52403"/>
                  </a:lnTo>
                  <a:cubicBezTo>
                    <a:pt x="0" y="23462"/>
                    <a:pt x="23462" y="0"/>
                    <a:pt x="52403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984441" cy="130207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029370" y="4523663"/>
            <a:ext cx="6890016" cy="426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Det niande kapittelet heiter</a:t>
            </a:r>
          </a:p>
          <a:p>
            <a:pPr algn="ctr">
              <a:lnSpc>
                <a:spcPts val="4200"/>
              </a:lnSpc>
            </a:pPr>
            <a:r>
              <a:rPr lang="nn-NO" sz="3000" b="1" noProof="0" dirty="0">
                <a:solidFill>
                  <a:srgbClr val="3B3E6E"/>
                </a:solidFill>
                <a:latin typeface="Kermit" panose="020F0503040000060003" pitchFamily="34" charset="0"/>
                <a:ea typeface="Arial Bold"/>
                <a:cs typeface="Arial Bold"/>
                <a:sym typeface="Arial Bold"/>
              </a:rPr>
              <a:t>Om Henrik.</a:t>
            </a:r>
          </a:p>
          <a:p>
            <a:pPr algn="ctr">
              <a:lnSpc>
                <a:spcPts val="4200"/>
              </a:lnSpc>
            </a:pPr>
            <a:endParaRPr lang="nn-NO" sz="3000" b="1" noProof="0" dirty="0">
              <a:solidFill>
                <a:srgbClr val="3B3E6E"/>
              </a:solidFill>
              <a:latin typeface="Kermit" panose="020F0503040000060003" pitchFamily="34" charset="0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trur de dette kapittelet </a:t>
            </a: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kjem til å handle om?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Kven trur du Henrik er?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</p:txBody>
      </p:sp>
      <p:grpSp>
        <p:nvGrpSpPr>
          <p:cNvPr id="15" name="Group 8">
            <a:extLst>
              <a:ext uri="{FF2B5EF4-FFF2-40B4-BE49-F238E27FC236}">
                <a16:creationId xmlns:a16="http://schemas.microsoft.com/office/drawing/2014/main" id="{877991FE-4C23-F252-7B9A-10EDF421FD37}"/>
              </a:ext>
            </a:extLst>
          </p:cNvPr>
          <p:cNvGrpSpPr/>
          <p:nvPr/>
        </p:nvGrpSpPr>
        <p:grpSpPr>
          <a:xfrm>
            <a:off x="1028700" y="680344"/>
            <a:ext cx="16230600" cy="2391102"/>
            <a:chOff x="0" y="0"/>
            <a:chExt cx="4274726" cy="629755"/>
          </a:xfrm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7562C264-E9E8-87AF-9B17-97A217B1D265}"/>
                </a:ext>
              </a:extLst>
            </p:cNvPr>
            <p:cNvSpPr/>
            <p:nvPr/>
          </p:nvSpPr>
          <p:spPr>
            <a:xfrm>
              <a:off x="0" y="0"/>
              <a:ext cx="4274726" cy="629755"/>
            </a:xfrm>
            <a:custGeom>
              <a:avLst/>
              <a:gdLst/>
              <a:ahLst/>
              <a:cxnLst/>
              <a:rect l="l" t="t" r="r" b="b"/>
              <a:pathLst>
                <a:path w="4274726" h="62975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605428"/>
                  </a:lnTo>
                  <a:cubicBezTo>
                    <a:pt x="4274726" y="618864"/>
                    <a:pt x="4263834" y="629755"/>
                    <a:pt x="4250399" y="629755"/>
                  </a:cubicBezTo>
                  <a:lnTo>
                    <a:pt x="24327" y="629755"/>
                  </a:lnTo>
                  <a:cubicBezTo>
                    <a:pt x="10891" y="629755"/>
                    <a:pt x="0" y="618864"/>
                    <a:pt x="0" y="60542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6101C34C-91E7-8EDD-4A79-075B04AA38BA}"/>
                </a:ext>
              </a:extLst>
            </p:cNvPr>
            <p:cNvSpPr txBox="1"/>
            <p:nvPr/>
          </p:nvSpPr>
          <p:spPr>
            <a:xfrm>
              <a:off x="0" y="-38100"/>
              <a:ext cx="4274726" cy="667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8" name="TextBox 11">
            <a:extLst>
              <a:ext uri="{FF2B5EF4-FFF2-40B4-BE49-F238E27FC236}">
                <a16:creationId xmlns:a16="http://schemas.microsoft.com/office/drawing/2014/main" id="{D3B6FE57-4D21-92DF-1C80-22ED893655EF}"/>
              </a:ext>
            </a:extLst>
          </p:cNvPr>
          <p:cNvSpPr txBox="1"/>
          <p:nvPr/>
        </p:nvSpPr>
        <p:spPr>
          <a:xfrm>
            <a:off x="2717551" y="952693"/>
            <a:ext cx="12852897" cy="1846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nn-NO" sz="6999" noProof="0" dirty="0">
                <a:solidFill>
                  <a:srgbClr val="3B3E6E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Niande kapittel</a:t>
            </a:r>
          </a:p>
          <a:p>
            <a:pPr algn="ctr"/>
            <a:r>
              <a:rPr lang="nn-NO" sz="4999" i="1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Henrik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28700" y="1028700"/>
            <a:ext cx="6544342" cy="1913505"/>
            <a:chOff x="0" y="0"/>
            <a:chExt cx="1723613" cy="5039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23613" cy="503968"/>
            </a:xfrm>
            <a:custGeom>
              <a:avLst/>
              <a:gdLst/>
              <a:ahLst/>
              <a:cxnLst/>
              <a:rect l="l" t="t" r="r" b="b"/>
              <a:pathLst>
                <a:path w="1723613" h="503968">
                  <a:moveTo>
                    <a:pt x="60333" y="0"/>
                  </a:moveTo>
                  <a:lnTo>
                    <a:pt x="1663280" y="0"/>
                  </a:lnTo>
                  <a:cubicBezTo>
                    <a:pt x="1679281" y="0"/>
                    <a:pt x="1694627" y="6356"/>
                    <a:pt x="1705942" y="17671"/>
                  </a:cubicBezTo>
                  <a:cubicBezTo>
                    <a:pt x="1717256" y="28986"/>
                    <a:pt x="1723613" y="44331"/>
                    <a:pt x="1723613" y="60333"/>
                  </a:cubicBezTo>
                  <a:lnTo>
                    <a:pt x="1723613" y="443636"/>
                  </a:lnTo>
                  <a:cubicBezTo>
                    <a:pt x="1723613" y="459637"/>
                    <a:pt x="1717256" y="474983"/>
                    <a:pt x="1705942" y="486297"/>
                  </a:cubicBezTo>
                  <a:cubicBezTo>
                    <a:pt x="1694627" y="497612"/>
                    <a:pt x="1679281" y="503968"/>
                    <a:pt x="1663280" y="503968"/>
                  </a:cubicBezTo>
                  <a:lnTo>
                    <a:pt x="60333" y="503968"/>
                  </a:lnTo>
                  <a:cubicBezTo>
                    <a:pt x="44331" y="503968"/>
                    <a:pt x="28986" y="497612"/>
                    <a:pt x="17671" y="486297"/>
                  </a:cubicBezTo>
                  <a:cubicBezTo>
                    <a:pt x="6356" y="474983"/>
                    <a:pt x="0" y="459637"/>
                    <a:pt x="0" y="443636"/>
                  </a:cubicBezTo>
                  <a:lnTo>
                    <a:pt x="0" y="60333"/>
                  </a:lnTo>
                  <a:cubicBezTo>
                    <a:pt x="0" y="44331"/>
                    <a:pt x="6356" y="28986"/>
                    <a:pt x="17671" y="17671"/>
                  </a:cubicBezTo>
                  <a:cubicBezTo>
                    <a:pt x="28986" y="6356"/>
                    <a:pt x="44331" y="0"/>
                    <a:pt x="60333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723613" cy="542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707805" y="1028700"/>
            <a:ext cx="9551495" cy="8229600"/>
            <a:chOff x="0" y="0"/>
            <a:chExt cx="2372467" cy="20441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72467" cy="2044125"/>
            </a:xfrm>
            <a:custGeom>
              <a:avLst/>
              <a:gdLst/>
              <a:ahLst/>
              <a:cxnLst/>
              <a:rect l="l" t="t" r="r" b="b"/>
              <a:pathLst>
                <a:path w="2372467" h="2044125">
                  <a:moveTo>
                    <a:pt x="41338" y="0"/>
                  </a:moveTo>
                  <a:lnTo>
                    <a:pt x="2331129" y="0"/>
                  </a:lnTo>
                  <a:cubicBezTo>
                    <a:pt x="2353959" y="0"/>
                    <a:pt x="2372467" y="18508"/>
                    <a:pt x="2372467" y="41338"/>
                  </a:cubicBezTo>
                  <a:lnTo>
                    <a:pt x="2372467" y="2002788"/>
                  </a:lnTo>
                  <a:cubicBezTo>
                    <a:pt x="2372467" y="2025618"/>
                    <a:pt x="2353959" y="2044125"/>
                    <a:pt x="2331129" y="2044125"/>
                  </a:cubicBezTo>
                  <a:lnTo>
                    <a:pt x="41338" y="2044125"/>
                  </a:lnTo>
                  <a:cubicBezTo>
                    <a:pt x="18508" y="2044125"/>
                    <a:pt x="0" y="2025618"/>
                    <a:pt x="0" y="2002788"/>
                  </a:cubicBezTo>
                  <a:lnTo>
                    <a:pt x="0" y="41338"/>
                  </a:lnTo>
                  <a:cubicBezTo>
                    <a:pt x="0" y="18508"/>
                    <a:pt x="18508" y="0"/>
                    <a:pt x="41338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372467" cy="2082225"/>
            </a:xfrm>
            <a:prstGeom prst="rect">
              <a:avLst/>
            </a:prstGeom>
          </p:spPr>
          <p:txBody>
            <a:bodyPr lIns="53865" tIns="53865" rIns="53865" bIns="53865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083934" y="1331584"/>
            <a:ext cx="4433874" cy="1163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Henrik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512757" y="1638300"/>
            <a:ext cx="7941590" cy="6438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Henrik sin </a:t>
            </a:r>
            <a:r>
              <a:rPr lang="nn-NO" sz="3000" noProof="0" dirty="0" err="1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favorittis</a:t>
            </a: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 er vaniljeis med sjokoladebitar. Kva anna veit vi om Henrik etter å ha lese teksten? 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På side 68 står det: «I dagane som no følgde, vart heile byen forvandla». Kva er det som skjer? Korleis kan ein heil by forvandle seg over nokre dagar? 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Malin var opptatt av omgrepet «</a:t>
            </a:r>
            <a:r>
              <a:rPr lang="nn-NO" sz="3000" noProof="0" dirty="0" err="1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berede</a:t>
            </a: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 grunnen». Henrik hadde mange forslag til kva det kan bety. Kva trur du?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a2b04c98-3e8b-47a3-97e1-376b9a0197ee}" enabled="0" method="" siteId="{a2b04c98-3e8b-47a3-97e1-376b9a0197e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984</TotalTime>
  <Words>1805</Words>
  <Application>Microsoft Office PowerPoint</Application>
  <PresentationFormat>Eigendefinert</PresentationFormat>
  <Paragraphs>279</Paragraphs>
  <Slides>44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Lysbilettitlar</vt:lpstr>
      </vt:variant>
      <vt:variant>
        <vt:i4>44</vt:i4>
      </vt:variant>
    </vt:vector>
  </HeadingPairs>
  <TitlesOfParts>
    <vt:vector size="50" baseType="lpstr">
      <vt:lpstr>Arial</vt:lpstr>
      <vt:lpstr>Calibri</vt:lpstr>
      <vt:lpstr>Kermit Semibold</vt:lpstr>
      <vt:lpstr>Kermit Extrabold</vt:lpstr>
      <vt:lpstr>Kermit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dag, Herr Jul</dc:title>
  <dc:creator>Arild Torvund Olsen</dc:creator>
  <cp:lastModifiedBy>Arild Torvund Olsen</cp:lastModifiedBy>
  <cp:revision>2</cp:revision>
  <dcterms:created xsi:type="dcterms:W3CDTF">2006-08-16T00:00:00Z</dcterms:created>
  <dcterms:modified xsi:type="dcterms:W3CDTF">2025-11-24T12:02:18Z</dcterms:modified>
  <dc:identifier>DAG3Kmo2xis</dc:identifier>
</cp:coreProperties>
</file>