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37" r:id="rId2"/>
    <p:sldId id="438" r:id="rId3"/>
    <p:sldId id="367" r:id="rId4"/>
    <p:sldId id="368" r:id="rId5"/>
    <p:sldId id="369" r:id="rId6"/>
    <p:sldId id="370" r:id="rId7"/>
    <p:sldId id="439" r:id="rId8"/>
    <p:sldId id="372" r:id="rId9"/>
    <p:sldId id="373" r:id="rId10"/>
    <p:sldId id="374" r:id="rId11"/>
    <p:sldId id="375" r:id="rId12"/>
    <p:sldId id="376" r:id="rId13"/>
    <p:sldId id="377" r:id="rId14"/>
    <p:sldId id="440" r:id="rId15"/>
    <p:sldId id="441" r:id="rId16"/>
    <p:sldId id="442" r:id="rId17"/>
    <p:sldId id="443" r:id="rId18"/>
    <p:sldId id="444" r:id="rId19"/>
    <p:sldId id="445" r:id="rId20"/>
    <p:sldId id="446" r:id="rId21"/>
    <p:sldId id="385" r:id="rId22"/>
    <p:sldId id="386" r:id="rId23"/>
    <p:sldId id="387" r:id="rId24"/>
    <p:sldId id="447" r:id="rId25"/>
    <p:sldId id="389" r:id="rId26"/>
    <p:sldId id="390" r:id="rId27"/>
    <p:sldId id="391" r:id="rId28"/>
    <p:sldId id="392" r:id="rId29"/>
    <p:sldId id="448" r:id="rId30"/>
    <p:sldId id="394" r:id="rId31"/>
    <p:sldId id="395" r:id="rId32"/>
    <p:sldId id="396" r:id="rId33"/>
    <p:sldId id="449" r:id="rId34"/>
    <p:sldId id="398" r:id="rId35"/>
    <p:sldId id="399" r:id="rId36"/>
    <p:sldId id="452" r:id="rId37"/>
    <p:sldId id="401" r:id="rId38"/>
    <p:sldId id="450" r:id="rId39"/>
    <p:sldId id="403" r:id="rId40"/>
    <p:sldId id="404" r:id="rId41"/>
    <p:sldId id="453" r:id="rId42"/>
    <p:sldId id="451" r:id="rId43"/>
    <p:sldId id="407" r:id="rId44"/>
    <p:sldId id="454" r:id="rId45"/>
    <p:sldId id="455" r:id="rId46"/>
    <p:sldId id="456" r:id="rId47"/>
    <p:sldId id="457" r:id="rId48"/>
    <p:sldId id="458" r:id="rId49"/>
    <p:sldId id="413" r:id="rId50"/>
  </p:sldIdLst>
  <p:sldSz cx="18288000" cy="10287000"/>
  <p:notesSz cx="6858000" cy="9144000"/>
  <p:embeddedFontLst>
    <p:embeddedFont>
      <p:font typeface="Kermit" panose="020F0503040000060003" pitchFamily="34" charset="0"/>
      <p:regular r:id="rId51"/>
      <p:bold r:id="rId52"/>
      <p:italic r:id="rId53"/>
      <p:boldItalic r:id="rId54"/>
    </p:embeddedFont>
    <p:embeddedFont>
      <p:font typeface="Kermit Extrabold" panose="020F0503040000060003" pitchFamily="34" charset="0"/>
      <p:bold r:id="rId55"/>
      <p:boldItalic r:id="rId56"/>
    </p:embeddedFont>
    <p:embeddedFont>
      <p:font typeface="Kermit Semibold" panose="020F0503040000060003" pitchFamily="34" charset="0"/>
      <p:bold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5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D6327E4C-6A42-4DC4-B986-FA85AF57380A}"/>
    <pc:docChg chg="delSld">
      <pc:chgData name="Arild Torvund Olsen" userId="3423d729-1e8d-4c10-9ef2-90385d563038" providerId="ADAL" clId="{D6327E4C-6A42-4DC4-B986-FA85AF57380A}" dt="2025-11-24T12:03:27.867" v="0" actId="47"/>
      <pc:docMkLst>
        <pc:docMk/>
      </pc:docMkLst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5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5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5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5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6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7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8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29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0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1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2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2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2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2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2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2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3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4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5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6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6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0" sldId="36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344664975" sldId="41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453348306" sldId="41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748523409" sldId="41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3382120174" sldId="41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1967823404" sldId="41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3065339571" sldId="41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522140269" sldId="42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030491036" sldId="42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1174840878" sldId="42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196868696" sldId="42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357987623" sldId="42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1424312125" sldId="42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4148090813" sldId="426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751122719" sldId="427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1165370734" sldId="428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1780315127" sldId="429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617260703" sldId="430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739188106" sldId="431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079816012" sldId="432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3149766621" sldId="433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2826891303" sldId="434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301317516" sldId="435"/>
        </pc:sldMkLst>
      </pc:sldChg>
      <pc:sldChg chg="del">
        <pc:chgData name="Arild Torvund Olsen" userId="3423d729-1e8d-4c10-9ef2-90385d563038" providerId="ADAL" clId="{D6327E4C-6A42-4DC4-B986-FA85AF57380A}" dt="2025-11-24T12:03:27.867" v="0" actId="47"/>
        <pc:sldMkLst>
          <pc:docMk/>
          <pc:sldMk cId="979683491" sldId="43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owKJ_1pmo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9B346-07BF-9EEA-92F8-17D4A11F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2A3F1D0-1778-59DD-C888-9D671CFC90DF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4BDDEB5-903A-2627-F186-6B6FF4BCAAB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6A72B2E-A571-32DD-B1EA-B066EE4AE78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D81CF25-C7A3-74F1-4DA9-E1F4D52BB556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16. desember</a:t>
            </a:r>
          </a:p>
        </p:txBody>
      </p:sp>
    </p:spTree>
    <p:extLst>
      <p:ext uri="{BB962C8B-B14F-4D97-AF65-F5344CB8AC3E}">
        <p14:creationId xmlns:p14="http://schemas.microsoft.com/office/powerpoint/2010/main" val="1328546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7707805" y="3594841"/>
            <a:ext cx="9551495" cy="2806673"/>
            <a:chOff x="0" y="0"/>
            <a:chExt cx="2372467" cy="697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697141"/>
            </a:xfrm>
            <a:custGeom>
              <a:avLst/>
              <a:gdLst/>
              <a:ahLst/>
              <a:cxnLst/>
              <a:rect l="l" t="t" r="r" b="b"/>
              <a:pathLst>
                <a:path w="2372467" h="697141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655803"/>
                  </a:lnTo>
                  <a:cubicBezTo>
                    <a:pt x="2372467" y="678633"/>
                    <a:pt x="2353959" y="697141"/>
                    <a:pt x="2331129" y="697141"/>
                  </a:cubicBezTo>
                  <a:lnTo>
                    <a:pt x="41338" y="697141"/>
                  </a:lnTo>
                  <a:cubicBezTo>
                    <a:pt x="18508" y="697141"/>
                    <a:pt x="0" y="678633"/>
                    <a:pt x="0" y="655803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735241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495270" y="4426677"/>
            <a:ext cx="776041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Finn de fleire ting i teksten som viser at barna er mykje på besøk hos Jørgen?</a:t>
            </a: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19B223DC-1CA7-8BAA-B86D-BFEB23CC70AC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CECC622-06C9-22D8-79BF-29F6B5C04BCA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46DBC14B-1A8B-98DC-6DFB-319DEEDFB6B1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8C6D3DCE-790F-45E4-114B-E33F8BFCA730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pynte tre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7707805" y="3864654"/>
            <a:ext cx="9551495" cy="5396386"/>
            <a:chOff x="0" y="0"/>
            <a:chExt cx="2372467" cy="1340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1340392"/>
            </a:xfrm>
            <a:custGeom>
              <a:avLst/>
              <a:gdLst/>
              <a:ahLst/>
              <a:cxnLst/>
              <a:rect l="l" t="t" r="r" b="b"/>
              <a:pathLst>
                <a:path w="2372467" h="1340392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1299054"/>
                  </a:lnTo>
                  <a:cubicBezTo>
                    <a:pt x="2372467" y="1321884"/>
                    <a:pt x="2353959" y="1340392"/>
                    <a:pt x="2331129" y="1340392"/>
                  </a:cubicBezTo>
                  <a:lnTo>
                    <a:pt x="41338" y="1340392"/>
                  </a:lnTo>
                  <a:cubicBezTo>
                    <a:pt x="18508" y="1340392"/>
                    <a:pt x="0" y="1321884"/>
                    <a:pt x="0" y="1299054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1378492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03346" y="4786786"/>
            <a:ext cx="7760414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ville du ha tenkt om søstera di tok med all julepynten dykkar til naboen for å pynte juletreet hans?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mamma i boka ville sagt om ho visste det?</a:t>
            </a: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4F5E3E5E-14CE-A9FA-B9E4-1EC3D2606B60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D584532-AF9A-880C-81F2-D6DAD2A9AFCF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EAA1DB78-72EA-9D04-15B3-2E00FB0BB273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4EB9AC6F-917F-BD78-D6DD-AB5E755C5DA3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pynte tre</a:t>
            </a:r>
          </a:p>
        </p:txBody>
      </p:sp>
      <p:sp>
        <p:nvSpPr>
          <p:cNvPr id="14" name="Freeform 14"/>
          <p:cNvSpPr/>
          <p:nvPr/>
        </p:nvSpPr>
        <p:spPr>
          <a:xfrm rot="-354598">
            <a:off x="-4420428" y="164188"/>
            <a:ext cx="11895480" cy="10958708"/>
          </a:xfrm>
          <a:custGeom>
            <a:avLst/>
            <a:gdLst/>
            <a:ahLst/>
            <a:cxnLst/>
            <a:rect l="l" t="t" r="r" b="b"/>
            <a:pathLst>
              <a:path w="9875075" h="9097413">
                <a:moveTo>
                  <a:pt x="0" y="0"/>
                </a:moveTo>
                <a:lnTo>
                  <a:pt x="9875075" y="0"/>
                </a:lnTo>
                <a:lnTo>
                  <a:pt x="9875075" y="9097413"/>
                </a:lnTo>
                <a:lnTo>
                  <a:pt x="0" y="909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6812265" y="3427934"/>
            <a:ext cx="9551495" cy="3431131"/>
            <a:chOff x="0" y="0"/>
            <a:chExt cx="2372467" cy="8522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852248"/>
            </a:xfrm>
            <a:custGeom>
              <a:avLst/>
              <a:gdLst/>
              <a:ahLst/>
              <a:cxnLst/>
              <a:rect l="l" t="t" r="r" b="b"/>
              <a:pathLst>
                <a:path w="2372467" h="852248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810910"/>
                  </a:lnTo>
                  <a:cubicBezTo>
                    <a:pt x="2372467" y="833741"/>
                    <a:pt x="2353959" y="852248"/>
                    <a:pt x="2331129" y="852248"/>
                  </a:cubicBezTo>
                  <a:lnTo>
                    <a:pt x="41338" y="852248"/>
                  </a:lnTo>
                  <a:cubicBezTo>
                    <a:pt x="18508" y="852248"/>
                    <a:pt x="0" y="833741"/>
                    <a:pt x="0" y="810910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890348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07805" y="4038600"/>
            <a:ext cx="7760414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de det blir heime hos Malin, Molla og mamma på julaftan? Blir det pynta til jul? Blir det meir mat enn graut og mandel, trur de?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F13F5199-A959-31EA-1A8F-C7B53503A716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07EF0BC-CC78-9312-AB10-2D630EB47440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A1BE28E3-486E-DDAB-A699-056221620C09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08FEBF4F-132D-7ACA-0DAA-F9E725EE38C1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pynte tre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6C81518D-C8FA-C2CD-0FCF-A267C7F73339}"/>
              </a:ext>
            </a:extLst>
          </p:cNvPr>
          <p:cNvSpPr/>
          <p:nvPr/>
        </p:nvSpPr>
        <p:spPr>
          <a:xfrm rot="-354598">
            <a:off x="-4420428" y="164188"/>
            <a:ext cx="11895480" cy="10958708"/>
          </a:xfrm>
          <a:custGeom>
            <a:avLst/>
            <a:gdLst/>
            <a:ahLst/>
            <a:cxnLst/>
            <a:rect l="l" t="t" r="r" b="b"/>
            <a:pathLst>
              <a:path w="9875075" h="9097413">
                <a:moveTo>
                  <a:pt x="0" y="0"/>
                </a:moveTo>
                <a:lnTo>
                  <a:pt x="9875075" y="0"/>
                </a:lnTo>
                <a:lnTo>
                  <a:pt x="9875075" y="9097413"/>
                </a:lnTo>
                <a:lnTo>
                  <a:pt x="0" y="909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>
            <a:extLst>
              <a:ext uri="{FF2B5EF4-FFF2-40B4-BE49-F238E27FC236}">
                <a16:creationId xmlns:a16="http://schemas.microsoft.com/office/drawing/2014/main" id="{EC15390B-7069-F12D-00DD-67BE931B134B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04124C5-1C01-8D92-17D1-56862A2994B3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F18B4A13-C9B0-188B-B066-6C098871D4F0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297093FA-0A82-C9BA-DE73-C359611F23FD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pynte tre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812265" y="3427934"/>
            <a:ext cx="9551495" cy="3900429"/>
            <a:chOff x="0" y="0"/>
            <a:chExt cx="2372467" cy="9688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2467" cy="968816"/>
            </a:xfrm>
            <a:custGeom>
              <a:avLst/>
              <a:gdLst/>
              <a:ahLst/>
              <a:cxnLst/>
              <a:rect l="l" t="t" r="r" b="b"/>
              <a:pathLst>
                <a:path w="2372467" h="968816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927478"/>
                  </a:lnTo>
                  <a:cubicBezTo>
                    <a:pt x="2372467" y="950308"/>
                    <a:pt x="2353959" y="968816"/>
                    <a:pt x="2331129" y="968816"/>
                  </a:cubicBezTo>
                  <a:lnTo>
                    <a:pt x="41338" y="968816"/>
                  </a:lnTo>
                  <a:cubicBezTo>
                    <a:pt x="18508" y="968816"/>
                    <a:pt x="0" y="950308"/>
                    <a:pt x="0" y="927478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72467" cy="1006916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07805" y="4038600"/>
            <a:ext cx="7760414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Har de juletre heime hjå dykk?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får de i så fall tak i juletre?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Når brukar de å pynte juletreet?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9D453CF-F348-40AA-615B-4F272965B628}"/>
              </a:ext>
            </a:extLst>
          </p:cNvPr>
          <p:cNvSpPr/>
          <p:nvPr/>
        </p:nvSpPr>
        <p:spPr>
          <a:xfrm rot="-354598">
            <a:off x="-4420428" y="164188"/>
            <a:ext cx="11895480" cy="10958708"/>
          </a:xfrm>
          <a:custGeom>
            <a:avLst/>
            <a:gdLst/>
            <a:ahLst/>
            <a:cxnLst/>
            <a:rect l="l" t="t" r="r" b="b"/>
            <a:pathLst>
              <a:path w="9875075" h="9097413">
                <a:moveTo>
                  <a:pt x="0" y="0"/>
                </a:moveTo>
                <a:lnTo>
                  <a:pt x="9875075" y="0"/>
                </a:lnTo>
                <a:lnTo>
                  <a:pt x="9875075" y="9097413"/>
                </a:lnTo>
                <a:lnTo>
                  <a:pt x="0" y="909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8F736-E7E5-17BE-3651-3939B05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58A0B48-C431-C7DA-4FA0-135E05969EC7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32621C1-D9B0-DC6C-D839-A3DEFB21D1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4334802-285B-FBAF-26AD-C77612E782D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00897D7-75C4-F450-2214-3CDD2F3337B6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18. desember</a:t>
            </a:r>
          </a:p>
        </p:txBody>
      </p:sp>
    </p:spTree>
    <p:extLst>
      <p:ext uri="{BB962C8B-B14F-4D97-AF65-F5344CB8AC3E}">
        <p14:creationId xmlns:p14="http://schemas.microsoft.com/office/powerpoint/2010/main" val="362897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93ECA-91EE-6B59-FCF1-82E3F1BDF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F57CED73-0EBD-E94A-E95D-EFBC27EA4A1D}"/>
              </a:ext>
            </a:extLst>
          </p:cNvPr>
          <p:cNvGrpSpPr/>
          <p:nvPr/>
        </p:nvGrpSpPr>
        <p:grpSpPr>
          <a:xfrm>
            <a:off x="7809893" y="3590564"/>
            <a:ext cx="9449407" cy="5667736"/>
            <a:chOff x="0" y="0"/>
            <a:chExt cx="2488733" cy="149273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EC59720-EDC5-CA26-2794-9AE6EC8F82C8}"/>
                </a:ext>
              </a:extLst>
            </p:cNvPr>
            <p:cNvSpPr/>
            <p:nvPr/>
          </p:nvSpPr>
          <p:spPr>
            <a:xfrm>
              <a:off x="0" y="0"/>
              <a:ext cx="2488733" cy="1492737"/>
            </a:xfrm>
            <a:custGeom>
              <a:avLst/>
              <a:gdLst/>
              <a:ahLst/>
              <a:cxnLst/>
              <a:rect l="l" t="t" r="r" b="b"/>
              <a:pathLst>
                <a:path w="2488733" h="1492737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450953"/>
                  </a:lnTo>
                  <a:cubicBezTo>
                    <a:pt x="2488733" y="1462034"/>
                    <a:pt x="2484330" y="1472663"/>
                    <a:pt x="2476494" y="1480499"/>
                  </a:cubicBezTo>
                  <a:cubicBezTo>
                    <a:pt x="2468658" y="1488335"/>
                    <a:pt x="2458030" y="1492737"/>
                    <a:pt x="2446948" y="1492737"/>
                  </a:cubicBezTo>
                  <a:lnTo>
                    <a:pt x="41784" y="1492737"/>
                  </a:lnTo>
                  <a:cubicBezTo>
                    <a:pt x="30702" y="1492737"/>
                    <a:pt x="20074" y="1488335"/>
                    <a:pt x="12238" y="1480499"/>
                  </a:cubicBezTo>
                  <a:cubicBezTo>
                    <a:pt x="4402" y="1472663"/>
                    <a:pt x="0" y="1462034"/>
                    <a:pt x="0" y="145095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C4E91DD-B5BE-9A13-A256-B980208077E3}"/>
                </a:ext>
              </a:extLst>
            </p:cNvPr>
            <p:cNvSpPr txBox="1"/>
            <p:nvPr/>
          </p:nvSpPr>
          <p:spPr>
            <a:xfrm>
              <a:off x="0" y="-38100"/>
              <a:ext cx="2488733" cy="15308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C7741833-CDD5-DF7B-E2D6-EF2247239E2F}"/>
              </a:ext>
            </a:extLst>
          </p:cNvPr>
          <p:cNvSpPr txBox="1"/>
          <p:nvPr/>
        </p:nvSpPr>
        <p:spPr>
          <a:xfrm>
            <a:off x="8747161" y="4209879"/>
            <a:ext cx="7574869" cy="3184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attande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å tene pengar.</a:t>
            </a:r>
          </a:p>
          <a:p>
            <a:pPr algn="ctr">
              <a:lnSpc>
                <a:spcPts val="4200"/>
              </a:lnSpc>
            </a:pPr>
            <a:endParaRPr lang="nn-NO" sz="3000" b="1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handlar om?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Kven tener pengar, trur de? Korleis?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FE0CDDAE-648B-EDA9-36AD-19EA76AF1C8C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2F9FFB0-D363-1C45-2D58-A40714DA19BE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AE098228-17D3-EA30-76C9-DCE7B5EAFC5B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19E1115C-1463-4E67-970B-073D9F6A61C4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Attande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tene pengar</a:t>
            </a:r>
          </a:p>
        </p:txBody>
      </p:sp>
    </p:spTree>
    <p:extLst>
      <p:ext uri="{BB962C8B-B14F-4D97-AF65-F5344CB8AC3E}">
        <p14:creationId xmlns:p14="http://schemas.microsoft.com/office/powerpoint/2010/main" val="4005423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178C9-AC12-6003-03D4-8FB75A26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1B67B018-40BC-527A-4CF5-DCBA9ECA53EB}"/>
              </a:ext>
            </a:extLst>
          </p:cNvPr>
          <p:cNvGrpSpPr/>
          <p:nvPr/>
        </p:nvGrpSpPr>
        <p:grpSpPr>
          <a:xfrm>
            <a:off x="7809893" y="3035553"/>
            <a:ext cx="9449407" cy="6195497"/>
            <a:chOff x="0" y="0"/>
            <a:chExt cx="2488733" cy="1631736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D6A59DE5-2BD5-6F09-2481-7235D053E56D}"/>
                </a:ext>
              </a:extLst>
            </p:cNvPr>
            <p:cNvSpPr/>
            <p:nvPr/>
          </p:nvSpPr>
          <p:spPr>
            <a:xfrm>
              <a:off x="0" y="0"/>
              <a:ext cx="2488733" cy="1631736"/>
            </a:xfrm>
            <a:custGeom>
              <a:avLst/>
              <a:gdLst/>
              <a:ahLst/>
              <a:cxnLst/>
              <a:rect l="l" t="t" r="r" b="b"/>
              <a:pathLst>
                <a:path w="2488733" h="1631736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589951"/>
                  </a:lnTo>
                  <a:cubicBezTo>
                    <a:pt x="2488733" y="1601033"/>
                    <a:pt x="2484330" y="1611661"/>
                    <a:pt x="2476494" y="1619497"/>
                  </a:cubicBezTo>
                  <a:cubicBezTo>
                    <a:pt x="2468658" y="1627333"/>
                    <a:pt x="2458030" y="1631736"/>
                    <a:pt x="2446948" y="1631736"/>
                  </a:cubicBezTo>
                  <a:lnTo>
                    <a:pt x="41784" y="1631736"/>
                  </a:lnTo>
                  <a:cubicBezTo>
                    <a:pt x="30702" y="1631736"/>
                    <a:pt x="20074" y="1627333"/>
                    <a:pt x="12238" y="1619497"/>
                  </a:cubicBezTo>
                  <a:cubicBezTo>
                    <a:pt x="4402" y="1611661"/>
                    <a:pt x="0" y="1601033"/>
                    <a:pt x="0" y="1589951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2D69B68E-E137-07CF-560E-56AFDD74CBF9}"/>
                </a:ext>
              </a:extLst>
            </p:cNvPr>
            <p:cNvSpPr txBox="1"/>
            <p:nvPr/>
          </p:nvSpPr>
          <p:spPr>
            <a:xfrm>
              <a:off x="0" y="-38100"/>
              <a:ext cx="2488733" cy="16698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6460298B-8563-E729-FAF2-77DB45375267}"/>
              </a:ext>
            </a:extLst>
          </p:cNvPr>
          <p:cNvSpPr txBox="1"/>
          <p:nvPr/>
        </p:nvSpPr>
        <p:spPr>
          <a:xfrm>
            <a:off x="8364427" y="3428202"/>
            <a:ext cx="8340340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starten av kapittelet seier Jørgen at han ikkje kan selje juletrea, men neste dag set han opp ein plakat og sel dei likevel.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er det som gjer at Jørgen har ombestemt seg, trur de?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Har de nokon gong ombestemt dykk når de har fått tenkt dykk litt om? Kvifor gjer ein av og til det, trur de?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E322C0AA-2D4C-DFAD-0D0C-7F469E9AE9F8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A812EC7-A77B-6403-B85B-D20FD6AF32F6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EAA2A0A5-9269-376A-9DE1-627418D4D165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91BCD1DD-C895-E9DD-1EC1-249F5AE20A38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tene pengar</a:t>
            </a:r>
          </a:p>
        </p:txBody>
      </p:sp>
    </p:spTree>
    <p:extLst>
      <p:ext uri="{BB962C8B-B14F-4D97-AF65-F5344CB8AC3E}">
        <p14:creationId xmlns:p14="http://schemas.microsoft.com/office/powerpoint/2010/main" val="90006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474A3-E43D-CAF2-F7EA-9908088A2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3B0512E0-44BC-2D23-7091-DCC3816CDAC4}"/>
              </a:ext>
            </a:extLst>
          </p:cNvPr>
          <p:cNvGrpSpPr/>
          <p:nvPr/>
        </p:nvGrpSpPr>
        <p:grpSpPr>
          <a:xfrm>
            <a:off x="7809893" y="3035553"/>
            <a:ext cx="9449407" cy="6195497"/>
            <a:chOff x="0" y="0"/>
            <a:chExt cx="2488733" cy="1631736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F736C1C1-D98E-B760-98D7-E2885BB9A228}"/>
                </a:ext>
              </a:extLst>
            </p:cNvPr>
            <p:cNvSpPr/>
            <p:nvPr/>
          </p:nvSpPr>
          <p:spPr>
            <a:xfrm>
              <a:off x="0" y="0"/>
              <a:ext cx="2488733" cy="1631736"/>
            </a:xfrm>
            <a:custGeom>
              <a:avLst/>
              <a:gdLst/>
              <a:ahLst/>
              <a:cxnLst/>
              <a:rect l="l" t="t" r="r" b="b"/>
              <a:pathLst>
                <a:path w="2488733" h="1631736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589951"/>
                  </a:lnTo>
                  <a:cubicBezTo>
                    <a:pt x="2488733" y="1601033"/>
                    <a:pt x="2484330" y="1611661"/>
                    <a:pt x="2476494" y="1619497"/>
                  </a:cubicBezTo>
                  <a:cubicBezTo>
                    <a:pt x="2468658" y="1627333"/>
                    <a:pt x="2458030" y="1631736"/>
                    <a:pt x="2446948" y="1631736"/>
                  </a:cubicBezTo>
                  <a:lnTo>
                    <a:pt x="41784" y="1631736"/>
                  </a:lnTo>
                  <a:cubicBezTo>
                    <a:pt x="30702" y="1631736"/>
                    <a:pt x="20074" y="1627333"/>
                    <a:pt x="12238" y="1619497"/>
                  </a:cubicBezTo>
                  <a:cubicBezTo>
                    <a:pt x="4402" y="1611661"/>
                    <a:pt x="0" y="1601033"/>
                    <a:pt x="0" y="1589951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B10C2FB7-EFD5-6966-3EB3-966313FD0970}"/>
                </a:ext>
              </a:extLst>
            </p:cNvPr>
            <p:cNvSpPr txBox="1"/>
            <p:nvPr/>
          </p:nvSpPr>
          <p:spPr>
            <a:xfrm>
              <a:off x="0" y="-38100"/>
              <a:ext cx="2488733" cy="16698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66FC10D0-0AE3-9939-B961-2C47911A2C94}"/>
              </a:ext>
            </a:extLst>
          </p:cNvPr>
          <p:cNvSpPr txBox="1"/>
          <p:nvPr/>
        </p:nvSpPr>
        <p:spPr>
          <a:xfrm>
            <a:off x="8364427" y="3428202"/>
            <a:ext cx="8340340" cy="31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teksten finn vi fleire eksempel på at Jørgen har blitt meir sosial og verkar både meir utettervend og fornøgd enn tidlegare. 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Leit om de finn eksempel som viser dette </a:t>
            </a: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på side 125–127.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15BF6FC-72D8-757A-ED77-2EB379F1AC4A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034C547-88EC-6B19-4EB6-52994F9FD0C3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BB9ED888-882D-CCFB-AB0A-68BEBAF127E2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F78DA2C9-E243-89B3-F862-5BBBBF01B399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tene pengar</a:t>
            </a:r>
          </a:p>
        </p:txBody>
      </p:sp>
    </p:spTree>
    <p:extLst>
      <p:ext uri="{BB962C8B-B14F-4D97-AF65-F5344CB8AC3E}">
        <p14:creationId xmlns:p14="http://schemas.microsoft.com/office/powerpoint/2010/main" val="3811894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0E9DE-63D7-A65C-FD95-678D9576F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A272EEAE-F4C3-44ED-B872-BDF90ECC1764}"/>
              </a:ext>
            </a:extLst>
          </p:cNvPr>
          <p:cNvGrpSpPr/>
          <p:nvPr/>
        </p:nvGrpSpPr>
        <p:grpSpPr>
          <a:xfrm>
            <a:off x="7809893" y="3035553"/>
            <a:ext cx="9449407" cy="6195497"/>
            <a:chOff x="0" y="0"/>
            <a:chExt cx="2488733" cy="1631736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B98320CD-D9E9-DE56-8B2B-B84AE3FB94FA}"/>
                </a:ext>
              </a:extLst>
            </p:cNvPr>
            <p:cNvSpPr/>
            <p:nvPr/>
          </p:nvSpPr>
          <p:spPr>
            <a:xfrm>
              <a:off x="0" y="0"/>
              <a:ext cx="2488733" cy="1631736"/>
            </a:xfrm>
            <a:custGeom>
              <a:avLst/>
              <a:gdLst/>
              <a:ahLst/>
              <a:cxnLst/>
              <a:rect l="l" t="t" r="r" b="b"/>
              <a:pathLst>
                <a:path w="2488733" h="1631736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589951"/>
                  </a:lnTo>
                  <a:cubicBezTo>
                    <a:pt x="2488733" y="1601033"/>
                    <a:pt x="2484330" y="1611661"/>
                    <a:pt x="2476494" y="1619497"/>
                  </a:cubicBezTo>
                  <a:cubicBezTo>
                    <a:pt x="2468658" y="1627333"/>
                    <a:pt x="2458030" y="1631736"/>
                    <a:pt x="2446948" y="1631736"/>
                  </a:cubicBezTo>
                  <a:lnTo>
                    <a:pt x="41784" y="1631736"/>
                  </a:lnTo>
                  <a:cubicBezTo>
                    <a:pt x="30702" y="1631736"/>
                    <a:pt x="20074" y="1627333"/>
                    <a:pt x="12238" y="1619497"/>
                  </a:cubicBezTo>
                  <a:cubicBezTo>
                    <a:pt x="4402" y="1611661"/>
                    <a:pt x="0" y="1601033"/>
                    <a:pt x="0" y="1589951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65845144-9A7B-FACD-6ECE-89DD38FB5C55}"/>
                </a:ext>
              </a:extLst>
            </p:cNvPr>
            <p:cNvSpPr txBox="1"/>
            <p:nvPr/>
          </p:nvSpPr>
          <p:spPr>
            <a:xfrm>
              <a:off x="0" y="-38100"/>
              <a:ext cx="2488733" cy="16698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9B488796-6E41-779A-6A28-5C852AAE692E}"/>
              </a:ext>
            </a:extLst>
          </p:cNvPr>
          <p:cNvSpPr txBox="1"/>
          <p:nvPr/>
        </p:nvSpPr>
        <p:spPr>
          <a:xfrm>
            <a:off x="9287612" y="3452470"/>
            <a:ext cx="6493967" cy="5361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På side 127 står det at «Jørgen slutta fort å le».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var det som gjorde at Jørgen slutta å le?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trur de Abrahamsen har tilkalla politiet?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vidare no?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0B9BD744-EECC-252C-F96F-834CAF808373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E259EB6-0770-1C8B-219C-E721DCD40D83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23ACBBC-E0E0-9798-B85E-CC82818387F6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51F89049-A03A-CF68-5226-BA7BBA615E98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tene pengar</a:t>
            </a:r>
          </a:p>
        </p:txBody>
      </p:sp>
    </p:spTree>
    <p:extLst>
      <p:ext uri="{BB962C8B-B14F-4D97-AF65-F5344CB8AC3E}">
        <p14:creationId xmlns:p14="http://schemas.microsoft.com/office/powerpoint/2010/main" val="232102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4C6CC-1B48-E703-5252-9F3E44F5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AC3B34A9-DD47-11DB-5C23-4A82613B550C}"/>
              </a:ext>
            </a:extLst>
          </p:cNvPr>
          <p:cNvGrpSpPr/>
          <p:nvPr/>
        </p:nvGrpSpPr>
        <p:grpSpPr>
          <a:xfrm>
            <a:off x="7809893" y="3035553"/>
            <a:ext cx="9449407" cy="6195497"/>
            <a:chOff x="0" y="0"/>
            <a:chExt cx="2488733" cy="1631736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828AB9CC-4069-DBB2-5C3E-80DF80FAA690}"/>
                </a:ext>
              </a:extLst>
            </p:cNvPr>
            <p:cNvSpPr/>
            <p:nvPr/>
          </p:nvSpPr>
          <p:spPr>
            <a:xfrm>
              <a:off x="0" y="0"/>
              <a:ext cx="2488733" cy="1631736"/>
            </a:xfrm>
            <a:custGeom>
              <a:avLst/>
              <a:gdLst/>
              <a:ahLst/>
              <a:cxnLst/>
              <a:rect l="l" t="t" r="r" b="b"/>
              <a:pathLst>
                <a:path w="2488733" h="1631736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589951"/>
                  </a:lnTo>
                  <a:cubicBezTo>
                    <a:pt x="2488733" y="1601033"/>
                    <a:pt x="2484330" y="1611661"/>
                    <a:pt x="2476494" y="1619497"/>
                  </a:cubicBezTo>
                  <a:cubicBezTo>
                    <a:pt x="2468658" y="1627333"/>
                    <a:pt x="2458030" y="1631736"/>
                    <a:pt x="2446948" y="1631736"/>
                  </a:cubicBezTo>
                  <a:lnTo>
                    <a:pt x="41784" y="1631736"/>
                  </a:lnTo>
                  <a:cubicBezTo>
                    <a:pt x="30702" y="1631736"/>
                    <a:pt x="20074" y="1627333"/>
                    <a:pt x="12238" y="1619497"/>
                  </a:cubicBezTo>
                  <a:cubicBezTo>
                    <a:pt x="4402" y="1611661"/>
                    <a:pt x="0" y="1601033"/>
                    <a:pt x="0" y="1589951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324F824F-BF9F-2868-3582-FEE20FAC6751}"/>
                </a:ext>
              </a:extLst>
            </p:cNvPr>
            <p:cNvSpPr txBox="1"/>
            <p:nvPr/>
          </p:nvSpPr>
          <p:spPr>
            <a:xfrm>
              <a:off x="0" y="-38100"/>
              <a:ext cx="2488733" cy="16698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EE09A18A-555C-A440-5115-499491D42284}"/>
              </a:ext>
            </a:extLst>
          </p:cNvPr>
          <p:cNvSpPr txBox="1"/>
          <p:nvPr/>
        </p:nvSpPr>
        <p:spPr>
          <a:xfrm>
            <a:off x="8601812" y="3930099"/>
            <a:ext cx="7865567" cy="4261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er veslejulaftan, og jentene ser Julemorgon på TV. 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Har de nokon de alltid ser på TV i jula? Kva?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u="sng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  <a:hlinkClick r:id="rId3" tooltip="https://www.youtube.com/watch?v=DuowKJ_1pmo"/>
              </a:rPr>
              <a:t>Her</a:t>
            </a: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 kan de sjå musikkvideoen til NRK Super sin kjempefine, nynorske julesong «Lysa er tente». Teksten finn de under filmen.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19954BC3-3E2B-425F-E528-65E493864374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1B84C77-7494-DD9A-A52C-DEBB79994E9A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6D299DB-9400-12F3-4ADE-A455F710B342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FA7DEE2E-06D9-1825-9DB2-968503C8AFA1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tene pengar</a:t>
            </a:r>
          </a:p>
        </p:txBody>
      </p:sp>
    </p:spTree>
    <p:extLst>
      <p:ext uri="{BB962C8B-B14F-4D97-AF65-F5344CB8AC3E}">
        <p14:creationId xmlns:p14="http://schemas.microsoft.com/office/powerpoint/2010/main" val="220952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E7565-A679-E11F-A0F2-C8DB7721F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663E0724-FC6D-1057-56CC-801A35233175}"/>
              </a:ext>
            </a:extLst>
          </p:cNvPr>
          <p:cNvGrpSpPr/>
          <p:nvPr/>
        </p:nvGrpSpPr>
        <p:grpSpPr>
          <a:xfrm>
            <a:off x="1028700" y="1028701"/>
            <a:ext cx="6544342" cy="2895599"/>
            <a:chOff x="0" y="0"/>
            <a:chExt cx="1723613" cy="9729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04A162-97F9-68E2-8C5A-453CEDDEBDFE}"/>
                </a:ext>
              </a:extLst>
            </p:cNvPr>
            <p:cNvSpPr/>
            <p:nvPr/>
          </p:nvSpPr>
          <p:spPr>
            <a:xfrm>
              <a:off x="0" y="0"/>
              <a:ext cx="1723613" cy="972986"/>
            </a:xfrm>
            <a:custGeom>
              <a:avLst/>
              <a:gdLst/>
              <a:ahLst/>
              <a:cxnLst/>
              <a:rect l="l" t="t" r="r" b="b"/>
              <a:pathLst>
                <a:path w="1723613" h="972986">
                  <a:moveTo>
                    <a:pt x="60333" y="0"/>
                  </a:moveTo>
                  <a:lnTo>
                    <a:pt x="1663280" y="0"/>
                  </a:lnTo>
                  <a:cubicBezTo>
                    <a:pt x="1679281" y="0"/>
                    <a:pt x="1694627" y="6356"/>
                    <a:pt x="1705942" y="17671"/>
                  </a:cubicBezTo>
                  <a:cubicBezTo>
                    <a:pt x="1717256" y="28986"/>
                    <a:pt x="1723613" y="44331"/>
                    <a:pt x="1723613" y="60333"/>
                  </a:cubicBezTo>
                  <a:lnTo>
                    <a:pt x="1723613" y="912653"/>
                  </a:lnTo>
                  <a:cubicBezTo>
                    <a:pt x="1723613" y="928654"/>
                    <a:pt x="1717256" y="944000"/>
                    <a:pt x="1705942" y="955315"/>
                  </a:cubicBezTo>
                  <a:cubicBezTo>
                    <a:pt x="1694627" y="966629"/>
                    <a:pt x="1679281" y="972986"/>
                    <a:pt x="1663280" y="972986"/>
                  </a:cubicBezTo>
                  <a:lnTo>
                    <a:pt x="60333" y="972986"/>
                  </a:lnTo>
                  <a:cubicBezTo>
                    <a:pt x="44331" y="972986"/>
                    <a:pt x="28986" y="966629"/>
                    <a:pt x="17671" y="955315"/>
                  </a:cubicBezTo>
                  <a:cubicBezTo>
                    <a:pt x="6356" y="944000"/>
                    <a:pt x="0" y="928654"/>
                    <a:pt x="0" y="912653"/>
                  </a:cubicBezTo>
                  <a:lnTo>
                    <a:pt x="0" y="60333"/>
                  </a:lnTo>
                  <a:cubicBezTo>
                    <a:pt x="0" y="44331"/>
                    <a:pt x="6356" y="28986"/>
                    <a:pt x="17671" y="17671"/>
                  </a:cubicBezTo>
                  <a:cubicBezTo>
                    <a:pt x="28986" y="6356"/>
                    <a:pt x="44331" y="0"/>
                    <a:pt x="60333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D7E0BDF-983A-3C2F-C6BF-F67E50F2B6C2}"/>
                </a:ext>
              </a:extLst>
            </p:cNvPr>
            <p:cNvSpPr txBox="1"/>
            <p:nvPr/>
          </p:nvSpPr>
          <p:spPr>
            <a:xfrm>
              <a:off x="0" y="-38100"/>
              <a:ext cx="1723613" cy="1011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02C6586A-C379-EEDE-C970-AEAC0ED52402}"/>
              </a:ext>
            </a:extLst>
          </p:cNvPr>
          <p:cNvSpPr txBox="1"/>
          <p:nvPr/>
        </p:nvSpPr>
        <p:spPr>
          <a:xfrm>
            <a:off x="2045834" y="1562435"/>
            <a:ext cx="4510074" cy="1828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Del 3 </a:t>
            </a:r>
          </a:p>
          <a:p>
            <a:pPr algn="ctr">
              <a:lnSpc>
                <a:spcPts val="69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Mysteriet</a:t>
            </a:r>
          </a:p>
        </p:txBody>
      </p:sp>
      <p:grpSp>
        <p:nvGrpSpPr>
          <p:cNvPr id="15" name="Group 12">
            <a:extLst>
              <a:ext uri="{FF2B5EF4-FFF2-40B4-BE49-F238E27FC236}">
                <a16:creationId xmlns:a16="http://schemas.microsoft.com/office/drawing/2014/main" id="{48E89599-292D-9D11-081D-B8AF11EEF525}"/>
              </a:ext>
            </a:extLst>
          </p:cNvPr>
          <p:cNvGrpSpPr/>
          <p:nvPr/>
        </p:nvGrpSpPr>
        <p:grpSpPr>
          <a:xfrm>
            <a:off x="8153400" y="709916"/>
            <a:ext cx="9551495" cy="8960727"/>
            <a:chOff x="0" y="-78432"/>
            <a:chExt cx="2372467" cy="2204653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67402BAA-A707-D7A4-134F-DF4B4DBB3B23}"/>
                </a:ext>
              </a:extLst>
            </p:cNvPr>
            <p:cNvSpPr/>
            <p:nvPr/>
          </p:nvSpPr>
          <p:spPr>
            <a:xfrm>
              <a:off x="0" y="0"/>
              <a:ext cx="2372467" cy="2109403"/>
            </a:xfrm>
            <a:custGeom>
              <a:avLst/>
              <a:gdLst/>
              <a:ahLst/>
              <a:cxnLst/>
              <a:rect l="l" t="t" r="r" b="b"/>
              <a:pathLst>
                <a:path w="2372467" h="2109403">
                  <a:moveTo>
                    <a:pt x="41338" y="0"/>
                  </a:moveTo>
                  <a:lnTo>
                    <a:pt x="2331129" y="0"/>
                  </a:lnTo>
                  <a:cubicBezTo>
                    <a:pt x="2353959" y="0"/>
                    <a:pt x="2372467" y="18508"/>
                    <a:pt x="2372467" y="41338"/>
                  </a:cubicBezTo>
                  <a:lnTo>
                    <a:pt x="2372467" y="2068065"/>
                  </a:lnTo>
                  <a:cubicBezTo>
                    <a:pt x="2372467" y="2090895"/>
                    <a:pt x="2353959" y="2109403"/>
                    <a:pt x="2331129" y="2109403"/>
                  </a:cubicBezTo>
                  <a:lnTo>
                    <a:pt x="41338" y="2109403"/>
                  </a:lnTo>
                  <a:cubicBezTo>
                    <a:pt x="18508" y="2109403"/>
                    <a:pt x="0" y="2090895"/>
                    <a:pt x="0" y="2068065"/>
                  </a:cubicBezTo>
                  <a:lnTo>
                    <a:pt x="0" y="41338"/>
                  </a:lnTo>
                  <a:cubicBezTo>
                    <a:pt x="0" y="18508"/>
                    <a:pt x="18508" y="0"/>
                    <a:pt x="4133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C144BB36-8C4B-FB51-C633-F15CD1D3F2B5}"/>
                </a:ext>
              </a:extLst>
            </p:cNvPr>
            <p:cNvSpPr txBox="1"/>
            <p:nvPr/>
          </p:nvSpPr>
          <p:spPr>
            <a:xfrm>
              <a:off x="94635" y="-78432"/>
              <a:ext cx="2183196" cy="2204653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ctr">
                <a:lnSpc>
                  <a:spcPts val="4900"/>
                </a:lnSpc>
              </a:pPr>
              <a:r>
                <a:rPr lang="nn-NO" sz="35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Den siste delen av boka heiter «Mysteriet». </a:t>
              </a:r>
            </a:p>
            <a:p>
              <a:pPr algn="ctr">
                <a:lnSpc>
                  <a:spcPts val="4900"/>
                </a:lnSpc>
              </a:pPr>
              <a:endParaRPr lang="nn-NO" sz="35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900"/>
                </a:lnSpc>
              </a:pPr>
              <a:r>
                <a:rPr lang="nn-NO" sz="35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Første delen av boka heiter «Englane»</a:t>
              </a:r>
            </a:p>
            <a:p>
              <a:pPr algn="ctr">
                <a:lnSpc>
                  <a:spcPts val="4900"/>
                </a:lnSpc>
              </a:pPr>
              <a:r>
                <a:rPr lang="nn-NO" sz="35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Den andre delen av boka heiter «Heksa». </a:t>
              </a:r>
            </a:p>
            <a:p>
              <a:pPr algn="ctr">
                <a:lnSpc>
                  <a:spcPts val="4900"/>
                </a:lnSpc>
              </a:pPr>
              <a:endParaRPr lang="nn-NO" sz="35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900"/>
                </a:lnSpc>
              </a:pPr>
              <a:r>
                <a:rPr lang="nn-NO" sz="35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Kva trur de no om titlane på desse tre delane av boka? Kvifor heiter første delen «Englane» og den andre delen «Heksa», trur de?</a:t>
              </a:r>
            </a:p>
            <a:p>
              <a:pPr algn="ctr">
                <a:lnSpc>
                  <a:spcPts val="4900"/>
                </a:lnSpc>
              </a:pPr>
              <a:endParaRPr lang="nn-NO" sz="35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endParaRPr>
            </a:p>
            <a:p>
              <a:pPr algn="ctr">
                <a:lnSpc>
                  <a:spcPts val="4900"/>
                </a:lnSpc>
              </a:pPr>
              <a:r>
                <a:rPr lang="nn-NO" sz="3500" noProof="0" dirty="0">
                  <a:solidFill>
                    <a:srgbClr val="3B3E6E"/>
                  </a:solidFill>
                  <a:latin typeface="Kermit" panose="020F0503040000060003" pitchFamily="34" charset="0"/>
                  <a:ea typeface="Arial"/>
                  <a:cs typeface="Arial"/>
                  <a:sym typeface="Arial"/>
                </a:rPr>
                <a:t>Kva trur de mysteriet kan vere?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432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9061C-432E-0532-AD6B-F8DF39101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2F0B65A-7397-131F-7B84-D5451A8A730E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E65BF90-2973-9835-C2BE-99E48413CD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CFB5AEA-FEB5-0B24-8423-2D35979DA5E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D328AD6-0388-42C7-3A4A-30F2E7C6373F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19. desember</a:t>
            </a:r>
          </a:p>
        </p:txBody>
      </p:sp>
    </p:spTree>
    <p:extLst>
      <p:ext uri="{BB962C8B-B14F-4D97-AF65-F5344CB8AC3E}">
        <p14:creationId xmlns:p14="http://schemas.microsoft.com/office/powerpoint/2010/main" val="69781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3" y="3590564"/>
            <a:ext cx="9449407" cy="5667736"/>
            <a:chOff x="0" y="0"/>
            <a:chExt cx="2488733" cy="14927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492737"/>
            </a:xfrm>
            <a:custGeom>
              <a:avLst/>
              <a:gdLst/>
              <a:ahLst/>
              <a:cxnLst/>
              <a:rect l="l" t="t" r="r" b="b"/>
              <a:pathLst>
                <a:path w="2488733" h="1492737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450953"/>
                  </a:lnTo>
                  <a:cubicBezTo>
                    <a:pt x="2488733" y="1462034"/>
                    <a:pt x="2484330" y="1472663"/>
                    <a:pt x="2476494" y="1480499"/>
                  </a:cubicBezTo>
                  <a:cubicBezTo>
                    <a:pt x="2468658" y="1488335"/>
                    <a:pt x="2458030" y="1492737"/>
                    <a:pt x="2446948" y="1492737"/>
                  </a:cubicBezTo>
                  <a:lnTo>
                    <a:pt x="41784" y="1492737"/>
                  </a:lnTo>
                  <a:cubicBezTo>
                    <a:pt x="30702" y="1492737"/>
                    <a:pt x="20074" y="1488335"/>
                    <a:pt x="12238" y="1480499"/>
                  </a:cubicBezTo>
                  <a:cubicBezTo>
                    <a:pt x="4402" y="1472663"/>
                    <a:pt x="0" y="1462034"/>
                    <a:pt x="0" y="145095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5308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3973250"/>
            <a:ext cx="6781193" cy="5760722"/>
          </a:xfrm>
          <a:custGeom>
            <a:avLst/>
            <a:gdLst/>
            <a:ahLst/>
            <a:cxnLst/>
            <a:rect l="l" t="t" r="r" b="b"/>
            <a:pathLst>
              <a:path w="6781193" h="5760722">
                <a:moveTo>
                  <a:pt x="0" y="0"/>
                </a:moveTo>
                <a:lnTo>
                  <a:pt x="6781193" y="0"/>
                </a:lnTo>
                <a:lnTo>
                  <a:pt x="6781193" y="5760722"/>
                </a:lnTo>
                <a:lnTo>
                  <a:pt x="0" y="5760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8197923" y="3897050"/>
            <a:ext cx="8673346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nittande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tjuveri og politi </a:t>
            </a:r>
            <a:r>
              <a:rPr lang="nn-NO" sz="3000" b="1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–</a:t>
            </a: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 eller?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vidare med Jørgen?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han har stole juletrea?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Dersom ikkje, korleis i alle dagar trur de dei har kome i hagen hans?</a:t>
            </a: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A7D269BB-CE98-08E9-F192-5B70892A0FFD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640F542-6FDB-A2AD-1F60-31FC1DD3334D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1957AE5A-8FEE-6B3A-DDE2-CE231C7F2A7A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B1787D04-A1DF-684F-A330-D2F22BE811BC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Nittande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tjuveri og politi – eller?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115786" y="498474"/>
            <a:ext cx="16056427" cy="2073276"/>
            <a:chOff x="0" y="0"/>
            <a:chExt cx="4228853" cy="5460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5786" y="2694768"/>
            <a:ext cx="16056427" cy="6563532"/>
            <a:chOff x="0" y="0"/>
            <a:chExt cx="3988207" cy="1630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88207" cy="1630296"/>
            </a:xfrm>
            <a:custGeom>
              <a:avLst/>
              <a:gdLst/>
              <a:ahLst/>
              <a:cxnLst/>
              <a:rect l="l" t="t" r="r" b="b"/>
              <a:pathLst>
                <a:path w="3988207" h="1630296">
                  <a:moveTo>
                    <a:pt x="24591" y="0"/>
                  </a:moveTo>
                  <a:lnTo>
                    <a:pt x="3963617" y="0"/>
                  </a:lnTo>
                  <a:cubicBezTo>
                    <a:pt x="3977198" y="0"/>
                    <a:pt x="3988207" y="11010"/>
                    <a:pt x="3988207" y="24591"/>
                  </a:cubicBezTo>
                  <a:lnTo>
                    <a:pt x="3988207" y="1605705"/>
                  </a:lnTo>
                  <a:cubicBezTo>
                    <a:pt x="3988207" y="1619286"/>
                    <a:pt x="3977198" y="1630296"/>
                    <a:pt x="3963617" y="1630296"/>
                  </a:cubicBezTo>
                  <a:lnTo>
                    <a:pt x="24591" y="1630296"/>
                  </a:lnTo>
                  <a:cubicBezTo>
                    <a:pt x="11010" y="1630296"/>
                    <a:pt x="0" y="1619286"/>
                    <a:pt x="0" y="1605705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88207" cy="1668396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l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91609" y="645830"/>
            <a:ext cx="15704779" cy="1778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999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Kva er det med orda til Abrahamsen?</a:t>
            </a:r>
          </a:p>
          <a:p>
            <a:pPr algn="ctr">
              <a:lnSpc>
                <a:spcPts val="5039"/>
              </a:lnSpc>
            </a:pPr>
            <a:r>
              <a:rPr lang="nn-NO" sz="5999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 </a:t>
            </a:r>
            <a:r>
              <a:rPr lang="nn-NO" sz="48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Korleis trur de stemma hans er her? Kvifor trur de det?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4196" y="3232839"/>
            <a:ext cx="13299604" cy="5361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Her er tjuven og her er tjuvgodset.</a:t>
            </a: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Så de vil ha tjuvgods i stova til jul?</a:t>
            </a: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Trudde du at den dumme historia di skulle halde? </a:t>
            </a: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Kanskje for eit barn, men ikkje for oss.</a:t>
            </a: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Om de kjende litt til Jørgen, så ville de forstå at han ikkje er nokon juletreseljar. Han.. har ikkje klart å ta vare på nokon, ikkje eingong mora si. </a:t>
            </a: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Ho låg sjuk og forkommen der oppe.</a:t>
            </a: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Eg har kjøpt juletreet mitt i byen til normal pris. Eit juletre i dagens samfunn kostar meir enn hundre kroner. Det kostar minst fem hundre kroner. Det forstår alle som driv med ærleg arbeid.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115786" y="498474"/>
            <a:ext cx="16056427" cy="1749426"/>
            <a:chOff x="0" y="0"/>
            <a:chExt cx="4228853" cy="5460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5786" y="2694768"/>
            <a:ext cx="16056427" cy="6563532"/>
            <a:chOff x="0" y="0"/>
            <a:chExt cx="3988207" cy="1630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88207" cy="1630296"/>
            </a:xfrm>
            <a:custGeom>
              <a:avLst/>
              <a:gdLst/>
              <a:ahLst/>
              <a:cxnLst/>
              <a:rect l="l" t="t" r="r" b="b"/>
              <a:pathLst>
                <a:path w="3988207" h="1630296">
                  <a:moveTo>
                    <a:pt x="24591" y="0"/>
                  </a:moveTo>
                  <a:lnTo>
                    <a:pt x="3963617" y="0"/>
                  </a:lnTo>
                  <a:cubicBezTo>
                    <a:pt x="3977198" y="0"/>
                    <a:pt x="3988207" y="11010"/>
                    <a:pt x="3988207" y="24591"/>
                  </a:cubicBezTo>
                  <a:lnTo>
                    <a:pt x="3988207" y="1605705"/>
                  </a:lnTo>
                  <a:cubicBezTo>
                    <a:pt x="3988207" y="1619286"/>
                    <a:pt x="3977198" y="1630296"/>
                    <a:pt x="3963617" y="1630296"/>
                  </a:cubicBezTo>
                  <a:lnTo>
                    <a:pt x="24591" y="1630296"/>
                  </a:lnTo>
                  <a:cubicBezTo>
                    <a:pt x="11010" y="1630296"/>
                    <a:pt x="0" y="1619286"/>
                    <a:pt x="0" y="1605705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88207" cy="1668396"/>
            </a:xfrm>
            <a:prstGeom prst="rect">
              <a:avLst/>
            </a:prstGeom>
          </p:spPr>
          <p:txBody>
            <a:bodyPr lIns="53865" tIns="53865" rIns="53865" bIns="53865" rtlCol="0" anchor="ctr"/>
            <a:lstStyle/>
            <a:p>
              <a:pPr algn="l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91609" y="840637"/>
            <a:ext cx="15704779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Kva skjer med Jørgen i dette kapittelet?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94317" y="3232839"/>
            <a:ext cx="12699361" cy="533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det førre kapittelet verka Jørgen glad og utettervend.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No i dette kapittelet skjer det noko med han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. </a:t>
            </a:r>
          </a:p>
          <a:p>
            <a:pPr algn="ctr">
              <a:lnSpc>
                <a:spcPts val="4200"/>
              </a:lnSpc>
            </a:pPr>
            <a:endParaRPr lang="nn-NO" sz="3000" i="1" noProof="0" dirty="0">
              <a:solidFill>
                <a:srgbClr val="3B3E6E"/>
              </a:solidFill>
              <a:latin typeface="Kermit" panose="020F0503040000060003" pitchFamily="34" charset="0"/>
              <a:ea typeface="Arial Italics"/>
              <a:cs typeface="Arial Italics"/>
              <a:sym typeface="Arial Italics"/>
            </a:endParaRPr>
          </a:p>
          <a:p>
            <a:pPr algn="ctr">
              <a:lnSpc>
                <a:spcPts val="4200"/>
              </a:lnSpc>
            </a:pP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«Jørgen såg redd ut. Og så krympa han, omtrent som den dagen han gjekk opp til heksa, eg meiner mora.»</a:t>
            </a:r>
          </a:p>
          <a:p>
            <a:pPr algn="ctr">
              <a:lnSpc>
                <a:spcPts val="4200"/>
              </a:lnSpc>
            </a:pPr>
            <a:endParaRPr lang="nn-NO" sz="3000" i="1" noProof="0" dirty="0">
              <a:solidFill>
                <a:srgbClr val="3B3E6E"/>
              </a:solidFill>
              <a:latin typeface="Kermit" panose="020F0503040000060003" pitchFamily="34" charset="0"/>
              <a:ea typeface="Arial Italics"/>
              <a:cs typeface="Arial Italics"/>
              <a:sym typeface="Arial Italics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Finn de fleire eksempel på at Jørgen kjenner seg liten og redd?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de det går med Jørgen vidare no? Kva kan redde han?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EAA07-0762-E726-3981-363104135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9DA1303-46C7-40EB-B14D-62001E83AC46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5638D3D-4142-92EB-7A56-BF1904FA39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546F122-4547-C789-9FB4-12358A20F36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EA11AA-D691-F344-1B2C-34D1C5A337B1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20. desember</a:t>
            </a:r>
          </a:p>
        </p:txBody>
      </p:sp>
    </p:spTree>
    <p:extLst>
      <p:ext uri="{BB962C8B-B14F-4D97-AF65-F5344CB8AC3E}">
        <p14:creationId xmlns:p14="http://schemas.microsoft.com/office/powerpoint/2010/main" val="2389939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3" y="4059862"/>
            <a:ext cx="9449407" cy="5198438"/>
            <a:chOff x="0" y="0"/>
            <a:chExt cx="2488733" cy="13691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369136"/>
            </a:xfrm>
            <a:custGeom>
              <a:avLst/>
              <a:gdLst/>
              <a:ahLst/>
              <a:cxnLst/>
              <a:rect l="l" t="t" r="r" b="b"/>
              <a:pathLst>
                <a:path w="2488733" h="1369136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327352"/>
                  </a:lnTo>
                  <a:cubicBezTo>
                    <a:pt x="2488733" y="1338434"/>
                    <a:pt x="2484330" y="1349062"/>
                    <a:pt x="2476494" y="1356898"/>
                  </a:cubicBezTo>
                  <a:cubicBezTo>
                    <a:pt x="2468658" y="1364734"/>
                    <a:pt x="2458030" y="1369136"/>
                    <a:pt x="2446948" y="1369136"/>
                  </a:cubicBezTo>
                  <a:lnTo>
                    <a:pt x="41784" y="1369136"/>
                  </a:lnTo>
                  <a:cubicBezTo>
                    <a:pt x="30702" y="1369136"/>
                    <a:pt x="20074" y="1364734"/>
                    <a:pt x="12238" y="1356898"/>
                  </a:cubicBezTo>
                  <a:cubicBezTo>
                    <a:pt x="4402" y="1349062"/>
                    <a:pt x="0" y="1338434"/>
                    <a:pt x="0" y="1327352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4072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97923" y="5143500"/>
            <a:ext cx="8673346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tjuande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at ingen er som pappa.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i dette kapittelet?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738BBB07-39CB-77DD-5E27-65816C8767DC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134A369-D702-5760-3ABB-14615C15ED3E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2E31EEF9-E1F6-4CF7-A3F3-6BDE2061DF56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3ADC0BD4-4826-890F-CCE8-FCB4D23C188D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Tjuande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ingen er som pappa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499928" y="3390900"/>
            <a:ext cx="9672286" cy="6220605"/>
            <a:chOff x="0" y="0"/>
            <a:chExt cx="2570370" cy="17213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0370" cy="1721314"/>
            </a:xfrm>
            <a:custGeom>
              <a:avLst/>
              <a:gdLst/>
              <a:ahLst/>
              <a:cxnLst/>
              <a:rect l="l" t="t" r="r" b="b"/>
              <a:pathLst>
                <a:path w="2570370" h="1721314">
                  <a:moveTo>
                    <a:pt x="40457" y="0"/>
                  </a:moveTo>
                  <a:lnTo>
                    <a:pt x="2529913" y="0"/>
                  </a:lnTo>
                  <a:cubicBezTo>
                    <a:pt x="2552256" y="0"/>
                    <a:pt x="2570370" y="18113"/>
                    <a:pt x="2570370" y="40457"/>
                  </a:cubicBezTo>
                  <a:lnTo>
                    <a:pt x="2570370" y="1680856"/>
                  </a:lnTo>
                  <a:cubicBezTo>
                    <a:pt x="2570370" y="1691586"/>
                    <a:pt x="2566107" y="1701877"/>
                    <a:pt x="2558520" y="1709464"/>
                  </a:cubicBezTo>
                  <a:cubicBezTo>
                    <a:pt x="2550933" y="1717051"/>
                    <a:pt x="2540642" y="1721314"/>
                    <a:pt x="2529913" y="1721314"/>
                  </a:cubicBezTo>
                  <a:lnTo>
                    <a:pt x="40457" y="1721314"/>
                  </a:lnTo>
                  <a:cubicBezTo>
                    <a:pt x="29727" y="1721314"/>
                    <a:pt x="19437" y="1717051"/>
                    <a:pt x="11850" y="1709464"/>
                  </a:cubicBezTo>
                  <a:cubicBezTo>
                    <a:pt x="4262" y="1701877"/>
                    <a:pt x="0" y="1691586"/>
                    <a:pt x="0" y="1680856"/>
                  </a:cubicBezTo>
                  <a:lnTo>
                    <a:pt x="0" y="40457"/>
                  </a:lnTo>
                  <a:cubicBezTo>
                    <a:pt x="0" y="29727"/>
                    <a:pt x="4262" y="19437"/>
                    <a:pt x="11850" y="11850"/>
                  </a:cubicBezTo>
                  <a:cubicBezTo>
                    <a:pt x="19437" y="4262"/>
                    <a:pt x="29727" y="0"/>
                    <a:pt x="4045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70370" cy="175941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917017" y="3682749"/>
            <a:ext cx="8925194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starten av kapittelet står det: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Mamma var i godt humør no. Kanskje var ho letta over at det likevel såg ut til å bli jul. Ho hadde fått lys på treet, og ho hadde pynta med julepynten som var att etter at Molla hadde pynta treet til Jørgen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».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for nokre ord er det som skaper god stemning i setninga? Kvifor får vi ein følelse av at mamma er avslappa og i godt humør?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0AAFBF2B-F9C1-4A6C-4F17-D4C4504DBF50}"/>
              </a:ext>
            </a:extLst>
          </p:cNvPr>
          <p:cNvGrpSpPr/>
          <p:nvPr/>
        </p:nvGrpSpPr>
        <p:grpSpPr>
          <a:xfrm>
            <a:off x="1115786" y="1023038"/>
            <a:ext cx="16056427" cy="1749426"/>
            <a:chOff x="0" y="0"/>
            <a:chExt cx="4228853" cy="546048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DDF6FAC-5A85-8A70-10A4-D55214D982A8}"/>
                </a:ext>
              </a:extLst>
            </p:cNvPr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17B21A55-9DCB-480C-E695-81FDAB6E32CE}"/>
                </a:ext>
              </a:extLst>
            </p:cNvPr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EB30EC1A-E547-D8A3-C18B-6DC0658A1332}"/>
              </a:ext>
            </a:extLst>
          </p:cNvPr>
          <p:cNvSpPr txBox="1"/>
          <p:nvPr/>
        </p:nvSpPr>
        <p:spPr>
          <a:xfrm>
            <a:off x="1291609" y="1365201"/>
            <a:ext cx="15704779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ingen er som pappa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1866EF5C-24B6-C62D-0F93-5C9EC29E79C7}"/>
              </a:ext>
            </a:extLst>
          </p:cNvPr>
          <p:cNvGrpSpPr/>
          <p:nvPr/>
        </p:nvGrpSpPr>
        <p:grpSpPr>
          <a:xfrm>
            <a:off x="7499928" y="3390900"/>
            <a:ext cx="9672286" cy="6220605"/>
            <a:chOff x="0" y="0"/>
            <a:chExt cx="2570370" cy="1721314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6BD06BC-B7AF-5E06-0C5F-9002530F068A}"/>
                </a:ext>
              </a:extLst>
            </p:cNvPr>
            <p:cNvSpPr/>
            <p:nvPr/>
          </p:nvSpPr>
          <p:spPr>
            <a:xfrm>
              <a:off x="0" y="0"/>
              <a:ext cx="2570370" cy="1721314"/>
            </a:xfrm>
            <a:custGeom>
              <a:avLst/>
              <a:gdLst/>
              <a:ahLst/>
              <a:cxnLst/>
              <a:rect l="l" t="t" r="r" b="b"/>
              <a:pathLst>
                <a:path w="2570370" h="1721314">
                  <a:moveTo>
                    <a:pt x="40457" y="0"/>
                  </a:moveTo>
                  <a:lnTo>
                    <a:pt x="2529913" y="0"/>
                  </a:lnTo>
                  <a:cubicBezTo>
                    <a:pt x="2552256" y="0"/>
                    <a:pt x="2570370" y="18113"/>
                    <a:pt x="2570370" y="40457"/>
                  </a:cubicBezTo>
                  <a:lnTo>
                    <a:pt x="2570370" y="1680856"/>
                  </a:lnTo>
                  <a:cubicBezTo>
                    <a:pt x="2570370" y="1691586"/>
                    <a:pt x="2566107" y="1701877"/>
                    <a:pt x="2558520" y="1709464"/>
                  </a:cubicBezTo>
                  <a:cubicBezTo>
                    <a:pt x="2550933" y="1717051"/>
                    <a:pt x="2540642" y="1721314"/>
                    <a:pt x="2529913" y="1721314"/>
                  </a:cubicBezTo>
                  <a:lnTo>
                    <a:pt x="40457" y="1721314"/>
                  </a:lnTo>
                  <a:cubicBezTo>
                    <a:pt x="29727" y="1721314"/>
                    <a:pt x="19437" y="1717051"/>
                    <a:pt x="11850" y="1709464"/>
                  </a:cubicBezTo>
                  <a:cubicBezTo>
                    <a:pt x="4262" y="1701877"/>
                    <a:pt x="0" y="1691586"/>
                    <a:pt x="0" y="1680856"/>
                  </a:cubicBezTo>
                  <a:lnTo>
                    <a:pt x="0" y="40457"/>
                  </a:lnTo>
                  <a:cubicBezTo>
                    <a:pt x="0" y="29727"/>
                    <a:pt x="4262" y="19437"/>
                    <a:pt x="11850" y="11850"/>
                  </a:cubicBezTo>
                  <a:cubicBezTo>
                    <a:pt x="19437" y="4262"/>
                    <a:pt x="29727" y="0"/>
                    <a:pt x="4045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DF808AFC-1D56-BF74-83EB-6AF6C1844B98}"/>
                </a:ext>
              </a:extLst>
            </p:cNvPr>
            <p:cNvSpPr txBox="1"/>
            <p:nvPr/>
          </p:nvSpPr>
          <p:spPr>
            <a:xfrm>
              <a:off x="0" y="-38100"/>
              <a:ext cx="2570370" cy="175941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73474" y="4000500"/>
            <a:ext cx="8925194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stemninga når pappa kjem?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forstår vi at det er meir avslappa denne gongen når han kjem?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dei vaksne mot kvarandre?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jentene mot pappa?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pappa mot jentene?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08506380-A9AC-EC32-9A12-55FFE300017B}"/>
              </a:ext>
            </a:extLst>
          </p:cNvPr>
          <p:cNvGrpSpPr/>
          <p:nvPr/>
        </p:nvGrpSpPr>
        <p:grpSpPr>
          <a:xfrm>
            <a:off x="1115786" y="1023038"/>
            <a:ext cx="16056427" cy="1749426"/>
            <a:chOff x="0" y="0"/>
            <a:chExt cx="4228853" cy="546048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684B514-0AC2-48EE-BE9F-F4C670293125}"/>
                </a:ext>
              </a:extLst>
            </p:cNvPr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C0223049-E219-2865-7FD2-4A69553976D9}"/>
                </a:ext>
              </a:extLst>
            </p:cNvPr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9946EA3D-8B47-07FB-01DF-24D69932ED9D}"/>
              </a:ext>
            </a:extLst>
          </p:cNvPr>
          <p:cNvSpPr txBox="1"/>
          <p:nvPr/>
        </p:nvSpPr>
        <p:spPr>
          <a:xfrm>
            <a:off x="1291609" y="1365201"/>
            <a:ext cx="15704779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ingen er som pappa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999F76BB-C12F-2412-0329-2324220067CC}"/>
              </a:ext>
            </a:extLst>
          </p:cNvPr>
          <p:cNvGrpSpPr/>
          <p:nvPr/>
        </p:nvGrpSpPr>
        <p:grpSpPr>
          <a:xfrm>
            <a:off x="7499928" y="3390900"/>
            <a:ext cx="9672286" cy="6220605"/>
            <a:chOff x="0" y="0"/>
            <a:chExt cx="2570370" cy="1721314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99AE49D-55DF-BCFB-7A8E-58CEF386758A}"/>
                </a:ext>
              </a:extLst>
            </p:cNvPr>
            <p:cNvSpPr/>
            <p:nvPr/>
          </p:nvSpPr>
          <p:spPr>
            <a:xfrm>
              <a:off x="0" y="0"/>
              <a:ext cx="2570370" cy="1721314"/>
            </a:xfrm>
            <a:custGeom>
              <a:avLst/>
              <a:gdLst/>
              <a:ahLst/>
              <a:cxnLst/>
              <a:rect l="l" t="t" r="r" b="b"/>
              <a:pathLst>
                <a:path w="2570370" h="1721314">
                  <a:moveTo>
                    <a:pt x="40457" y="0"/>
                  </a:moveTo>
                  <a:lnTo>
                    <a:pt x="2529913" y="0"/>
                  </a:lnTo>
                  <a:cubicBezTo>
                    <a:pt x="2552256" y="0"/>
                    <a:pt x="2570370" y="18113"/>
                    <a:pt x="2570370" y="40457"/>
                  </a:cubicBezTo>
                  <a:lnTo>
                    <a:pt x="2570370" y="1680856"/>
                  </a:lnTo>
                  <a:cubicBezTo>
                    <a:pt x="2570370" y="1691586"/>
                    <a:pt x="2566107" y="1701877"/>
                    <a:pt x="2558520" y="1709464"/>
                  </a:cubicBezTo>
                  <a:cubicBezTo>
                    <a:pt x="2550933" y="1717051"/>
                    <a:pt x="2540642" y="1721314"/>
                    <a:pt x="2529913" y="1721314"/>
                  </a:cubicBezTo>
                  <a:lnTo>
                    <a:pt x="40457" y="1721314"/>
                  </a:lnTo>
                  <a:cubicBezTo>
                    <a:pt x="29727" y="1721314"/>
                    <a:pt x="19437" y="1717051"/>
                    <a:pt x="11850" y="1709464"/>
                  </a:cubicBezTo>
                  <a:cubicBezTo>
                    <a:pt x="4262" y="1701877"/>
                    <a:pt x="0" y="1691586"/>
                    <a:pt x="0" y="1680856"/>
                  </a:cubicBezTo>
                  <a:lnTo>
                    <a:pt x="0" y="40457"/>
                  </a:lnTo>
                  <a:cubicBezTo>
                    <a:pt x="0" y="29727"/>
                    <a:pt x="4262" y="19437"/>
                    <a:pt x="11850" y="11850"/>
                  </a:cubicBezTo>
                  <a:cubicBezTo>
                    <a:pt x="19437" y="4262"/>
                    <a:pt x="29727" y="0"/>
                    <a:pt x="4045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2726C0E8-9DF2-F0B5-7B3B-73B51B1F4DED}"/>
                </a:ext>
              </a:extLst>
            </p:cNvPr>
            <p:cNvSpPr txBox="1"/>
            <p:nvPr/>
          </p:nvSpPr>
          <p:spPr>
            <a:xfrm>
              <a:off x="0" y="-38100"/>
              <a:ext cx="2570370" cy="175941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42392" y="3755215"/>
            <a:ext cx="8987357" cy="5354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Når Jørgen kjem heim, endrar stemninga i kapittelet seg. Ho går frå å vere lett og lys til å bli tung og mørk.</a:t>
            </a:r>
          </a:p>
          <a:p>
            <a:pPr algn="ctr">
              <a:lnSpc>
                <a:spcPts val="4200"/>
              </a:lnSpc>
            </a:pPr>
            <a:endParaRPr lang="nn-NO" sz="28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Les side 138 og 139 ein gong til og sjå om de finn ut kvifor denne delen av kapittelet har ei tyngre stemning. </a:t>
            </a:r>
          </a:p>
          <a:p>
            <a:pPr algn="ctr">
              <a:lnSpc>
                <a:spcPts val="4200"/>
              </a:lnSpc>
            </a:pPr>
            <a:endParaRPr lang="nn-NO" sz="28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blir Jørgen beskriven no?</a:t>
            </a:r>
          </a:p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dette er skitne pengar?</a:t>
            </a:r>
          </a:p>
          <a:p>
            <a:pPr algn="ctr">
              <a:lnSpc>
                <a:spcPts val="4200"/>
              </a:lnSpc>
            </a:pPr>
            <a:r>
              <a:rPr lang="nn-NO" sz="28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onkel Thor kjem og reddar jula?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2D781CA1-78FB-8D25-C6CC-843E3AC997D7}"/>
              </a:ext>
            </a:extLst>
          </p:cNvPr>
          <p:cNvGrpSpPr/>
          <p:nvPr/>
        </p:nvGrpSpPr>
        <p:grpSpPr>
          <a:xfrm>
            <a:off x="1115786" y="1023038"/>
            <a:ext cx="16056427" cy="1749426"/>
            <a:chOff x="0" y="0"/>
            <a:chExt cx="4228853" cy="546048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6A1F70D-0CF3-96B6-691B-8A127C71B136}"/>
                </a:ext>
              </a:extLst>
            </p:cNvPr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ED619F54-D1EF-DC74-718C-7DC37C6A6B60}"/>
                </a:ext>
              </a:extLst>
            </p:cNvPr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737FCEF1-35DB-5C31-70E9-211EF9F53D5F}"/>
              </a:ext>
            </a:extLst>
          </p:cNvPr>
          <p:cNvSpPr txBox="1"/>
          <p:nvPr/>
        </p:nvSpPr>
        <p:spPr>
          <a:xfrm>
            <a:off x="1291609" y="1365201"/>
            <a:ext cx="15704779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ingen er som pappa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D5D21-C7C2-15B8-B82B-7164016C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D84976D-FB94-61B6-D083-4FC73BCB3E71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F520F1C-0E67-F30D-E758-A14FD2C5AB8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E1721BC-539E-B403-93F9-4539F989036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92B4FAE-2ABE-9C29-2F92-9C84220E5E3E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21. desember</a:t>
            </a:r>
          </a:p>
        </p:txBody>
      </p:sp>
    </p:spTree>
    <p:extLst>
      <p:ext uri="{BB962C8B-B14F-4D97-AF65-F5344CB8AC3E}">
        <p14:creationId xmlns:p14="http://schemas.microsoft.com/office/powerpoint/2010/main" val="279122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809893" y="3952093"/>
            <a:ext cx="9449407" cy="5306207"/>
            <a:chOff x="0" y="0"/>
            <a:chExt cx="2488733" cy="13975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8733" cy="1397520"/>
            </a:xfrm>
            <a:custGeom>
              <a:avLst/>
              <a:gdLst/>
              <a:ahLst/>
              <a:cxnLst/>
              <a:rect l="l" t="t" r="r" b="b"/>
              <a:pathLst>
                <a:path w="2488733" h="1397520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355735"/>
                  </a:lnTo>
                  <a:cubicBezTo>
                    <a:pt x="2488733" y="1366817"/>
                    <a:pt x="2484330" y="1377445"/>
                    <a:pt x="2476494" y="1385281"/>
                  </a:cubicBezTo>
                  <a:cubicBezTo>
                    <a:pt x="2468658" y="1393117"/>
                    <a:pt x="2458030" y="1397520"/>
                    <a:pt x="2446948" y="1397520"/>
                  </a:cubicBezTo>
                  <a:lnTo>
                    <a:pt x="41784" y="1397520"/>
                  </a:lnTo>
                  <a:cubicBezTo>
                    <a:pt x="30702" y="1397520"/>
                    <a:pt x="20074" y="1393117"/>
                    <a:pt x="12238" y="1385281"/>
                  </a:cubicBezTo>
                  <a:cubicBezTo>
                    <a:pt x="4402" y="1377445"/>
                    <a:pt x="0" y="1366817"/>
                    <a:pt x="0" y="1355735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88733" cy="143562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97923" y="4700196"/>
            <a:ext cx="8673346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sekstande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at jula ikkje er nokon spøk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meiner vi når vi seier at noko ikkje er ein spøk, eller at vi ikkje skal spøke med ting?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i dette kapittelet?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8B00B457-1A25-0376-569E-7B9B2394E8E0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DC2D907F-96EA-70F5-AADC-093069677C75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05508B00-C2AF-4DB2-7F12-360FCDB8A195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6CA284BA-00DB-68CF-F01E-5CADA9895A75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Sekstande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jula ikkje er nokon spøk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8">
            <a:extLst>
              <a:ext uri="{FF2B5EF4-FFF2-40B4-BE49-F238E27FC236}">
                <a16:creationId xmlns:a16="http://schemas.microsoft.com/office/drawing/2014/main" id="{57FE9307-F507-A2B3-F0B0-C138D383BA19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F77946D-9CC1-B741-AAD7-4CA06301013D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1EC94993-98B2-1664-F4FA-2BF66ED42B8C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09893" y="4059862"/>
            <a:ext cx="9449407" cy="5198438"/>
            <a:chOff x="0" y="0"/>
            <a:chExt cx="2488733" cy="13691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369136"/>
            </a:xfrm>
            <a:custGeom>
              <a:avLst/>
              <a:gdLst/>
              <a:ahLst/>
              <a:cxnLst/>
              <a:rect l="l" t="t" r="r" b="b"/>
              <a:pathLst>
                <a:path w="2488733" h="1369136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327352"/>
                  </a:lnTo>
                  <a:cubicBezTo>
                    <a:pt x="2488733" y="1338434"/>
                    <a:pt x="2484330" y="1349062"/>
                    <a:pt x="2476494" y="1356898"/>
                  </a:cubicBezTo>
                  <a:cubicBezTo>
                    <a:pt x="2468658" y="1364734"/>
                    <a:pt x="2458030" y="1369136"/>
                    <a:pt x="2446948" y="1369136"/>
                  </a:cubicBezTo>
                  <a:lnTo>
                    <a:pt x="41784" y="1369136"/>
                  </a:lnTo>
                  <a:cubicBezTo>
                    <a:pt x="30702" y="1369136"/>
                    <a:pt x="20074" y="1364734"/>
                    <a:pt x="12238" y="1356898"/>
                  </a:cubicBezTo>
                  <a:cubicBezTo>
                    <a:pt x="4402" y="1349062"/>
                    <a:pt x="0" y="1338434"/>
                    <a:pt x="0" y="1327352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4072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97923" y="4983137"/>
            <a:ext cx="8673346" cy="320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tjueførste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å vere lei seg.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kapittelet handlar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Kven er lei seg i dette kapittelet, trur de?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08BB101-56E9-2681-3C46-4E690A9FCBE9}"/>
              </a:ext>
            </a:extLst>
          </p:cNvPr>
          <p:cNvSpPr/>
          <p:nvPr/>
        </p:nvSpPr>
        <p:spPr>
          <a:xfrm rot="-354598">
            <a:off x="-4420428" y="164188"/>
            <a:ext cx="11895480" cy="10958708"/>
          </a:xfrm>
          <a:custGeom>
            <a:avLst/>
            <a:gdLst/>
            <a:ahLst/>
            <a:cxnLst/>
            <a:rect l="l" t="t" r="r" b="b"/>
            <a:pathLst>
              <a:path w="9875075" h="9097413">
                <a:moveTo>
                  <a:pt x="0" y="0"/>
                </a:moveTo>
                <a:lnTo>
                  <a:pt x="9875075" y="0"/>
                </a:lnTo>
                <a:lnTo>
                  <a:pt x="9875075" y="9097413"/>
                </a:lnTo>
                <a:lnTo>
                  <a:pt x="0" y="909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AF6092FC-A676-BC8A-7731-881DF760AE28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Tjueførste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vere lei seg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4" y="3320417"/>
            <a:ext cx="9362320" cy="6129764"/>
            <a:chOff x="0" y="0"/>
            <a:chExt cx="2488733" cy="17078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707879"/>
            </a:xfrm>
            <a:custGeom>
              <a:avLst/>
              <a:gdLst/>
              <a:ahLst/>
              <a:cxnLst/>
              <a:rect l="l" t="t" r="r" b="b"/>
              <a:pathLst>
                <a:path w="2488733" h="1707879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666094"/>
                  </a:lnTo>
                  <a:cubicBezTo>
                    <a:pt x="2488733" y="1677176"/>
                    <a:pt x="2484330" y="1687804"/>
                    <a:pt x="2476494" y="1695640"/>
                  </a:cubicBezTo>
                  <a:cubicBezTo>
                    <a:pt x="2468658" y="1703477"/>
                    <a:pt x="2458030" y="1707879"/>
                    <a:pt x="2446948" y="1707879"/>
                  </a:cubicBezTo>
                  <a:lnTo>
                    <a:pt x="41784" y="1707879"/>
                  </a:lnTo>
                  <a:cubicBezTo>
                    <a:pt x="30702" y="1707879"/>
                    <a:pt x="20074" y="1703477"/>
                    <a:pt x="12238" y="1695640"/>
                  </a:cubicBezTo>
                  <a:cubicBezTo>
                    <a:pt x="4402" y="1687804"/>
                    <a:pt x="0" y="1677176"/>
                    <a:pt x="0" y="1666094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74597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388030" y="2255317"/>
            <a:ext cx="7809893" cy="7194864"/>
          </a:xfrm>
          <a:custGeom>
            <a:avLst/>
            <a:gdLst/>
            <a:ahLst/>
            <a:cxnLst/>
            <a:rect l="l" t="t" r="r" b="b"/>
            <a:pathLst>
              <a:path w="7809893" h="7194864">
                <a:moveTo>
                  <a:pt x="0" y="0"/>
                </a:moveTo>
                <a:lnTo>
                  <a:pt x="7809893" y="0"/>
                </a:lnTo>
                <a:lnTo>
                  <a:pt x="7809893" y="7194864"/>
                </a:lnTo>
                <a:lnTo>
                  <a:pt x="0" y="71948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8741719" y="3615310"/>
            <a:ext cx="749866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seier til Jørgen at han ikkje skal vere redd.</a:t>
            </a:r>
          </a:p>
          <a:p>
            <a:pPr algn="ctr"/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Men Jørgen er ikkje redd, Jørgen er lei seg. Då treng han å bli trøysta med andre ord.</a:t>
            </a:r>
          </a:p>
          <a:p>
            <a:pPr algn="ctr"/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er det Molla seier for å trøyste?</a:t>
            </a:r>
          </a:p>
          <a:p>
            <a:pPr algn="ctr"/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Hjelper dei han med å ikkje vere lei seg?</a:t>
            </a:r>
          </a:p>
          <a:p>
            <a:pPr algn="ctr"/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Seier Malin noko? Kva?</a:t>
            </a:r>
          </a:p>
          <a:p>
            <a:pPr algn="ctr"/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/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På kva måte kan vi seie at Malin og Molla er englane til Jørgen denne dagen? 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1B84D061-3036-5466-BCC3-37BE657205A0}"/>
              </a:ext>
            </a:extLst>
          </p:cNvPr>
          <p:cNvGrpSpPr/>
          <p:nvPr/>
        </p:nvGrpSpPr>
        <p:grpSpPr>
          <a:xfrm>
            <a:off x="1115786" y="1023038"/>
            <a:ext cx="16056427" cy="1749426"/>
            <a:chOff x="0" y="0"/>
            <a:chExt cx="4228853" cy="546048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663354A3-C259-AA05-F9E7-529BCFE24C00}"/>
                </a:ext>
              </a:extLst>
            </p:cNvPr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3C72D69-FE0D-CA97-ADA8-FB42ECA16B75}"/>
                </a:ext>
              </a:extLst>
            </p:cNvPr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6F74BFF0-1CDA-6918-51BA-FDB15093DA4F}"/>
              </a:ext>
            </a:extLst>
          </p:cNvPr>
          <p:cNvSpPr txBox="1"/>
          <p:nvPr/>
        </p:nvSpPr>
        <p:spPr>
          <a:xfrm>
            <a:off x="1291609" y="1365201"/>
            <a:ext cx="15704779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vere lei seg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8">
            <a:extLst>
              <a:ext uri="{FF2B5EF4-FFF2-40B4-BE49-F238E27FC236}">
                <a16:creationId xmlns:a16="http://schemas.microsoft.com/office/drawing/2014/main" id="{D5A32246-7ED8-B9FE-8D43-3D1DD1AB2FB6}"/>
              </a:ext>
            </a:extLst>
          </p:cNvPr>
          <p:cNvGrpSpPr/>
          <p:nvPr/>
        </p:nvGrpSpPr>
        <p:grpSpPr>
          <a:xfrm>
            <a:off x="7809894" y="3320417"/>
            <a:ext cx="9362320" cy="6129764"/>
            <a:chOff x="0" y="0"/>
            <a:chExt cx="2488733" cy="1707879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14F68347-38A2-A4A8-37E4-BF3BCBCDD519}"/>
                </a:ext>
              </a:extLst>
            </p:cNvPr>
            <p:cNvSpPr/>
            <p:nvPr/>
          </p:nvSpPr>
          <p:spPr>
            <a:xfrm>
              <a:off x="0" y="0"/>
              <a:ext cx="2488733" cy="1707879"/>
            </a:xfrm>
            <a:custGeom>
              <a:avLst/>
              <a:gdLst/>
              <a:ahLst/>
              <a:cxnLst/>
              <a:rect l="l" t="t" r="r" b="b"/>
              <a:pathLst>
                <a:path w="2488733" h="1707879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666094"/>
                  </a:lnTo>
                  <a:cubicBezTo>
                    <a:pt x="2488733" y="1677176"/>
                    <a:pt x="2484330" y="1687804"/>
                    <a:pt x="2476494" y="1695640"/>
                  </a:cubicBezTo>
                  <a:cubicBezTo>
                    <a:pt x="2468658" y="1703477"/>
                    <a:pt x="2458030" y="1707879"/>
                    <a:pt x="2446948" y="1707879"/>
                  </a:cubicBezTo>
                  <a:lnTo>
                    <a:pt x="41784" y="1707879"/>
                  </a:lnTo>
                  <a:cubicBezTo>
                    <a:pt x="30702" y="1707879"/>
                    <a:pt x="20074" y="1703477"/>
                    <a:pt x="12238" y="1695640"/>
                  </a:cubicBezTo>
                  <a:cubicBezTo>
                    <a:pt x="4402" y="1687804"/>
                    <a:pt x="0" y="1677176"/>
                    <a:pt x="0" y="1666094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A31EE778-8AAF-9DC3-B2DE-6A86AF1EF3F6}"/>
                </a:ext>
              </a:extLst>
            </p:cNvPr>
            <p:cNvSpPr txBox="1"/>
            <p:nvPr/>
          </p:nvSpPr>
          <p:spPr>
            <a:xfrm>
              <a:off x="0" y="-38100"/>
              <a:ext cx="2488733" cy="174597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49F3F774-E41A-56D3-E986-CA0CBEB389D9}"/>
              </a:ext>
            </a:extLst>
          </p:cNvPr>
          <p:cNvGrpSpPr/>
          <p:nvPr/>
        </p:nvGrpSpPr>
        <p:grpSpPr>
          <a:xfrm>
            <a:off x="1115786" y="1023038"/>
            <a:ext cx="16056427" cy="1749426"/>
            <a:chOff x="0" y="0"/>
            <a:chExt cx="4228853" cy="546048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6BC9EE1-2837-65AC-8F9A-BCFDFA08E730}"/>
                </a:ext>
              </a:extLst>
            </p:cNvPr>
            <p:cNvSpPr/>
            <p:nvPr/>
          </p:nvSpPr>
          <p:spPr>
            <a:xfrm>
              <a:off x="0" y="0"/>
              <a:ext cx="4228853" cy="546048"/>
            </a:xfrm>
            <a:custGeom>
              <a:avLst/>
              <a:gdLst/>
              <a:ahLst/>
              <a:cxnLst/>
              <a:rect l="l" t="t" r="r" b="b"/>
              <a:pathLst>
                <a:path w="4228853" h="546048">
                  <a:moveTo>
                    <a:pt x="24591" y="0"/>
                  </a:moveTo>
                  <a:lnTo>
                    <a:pt x="4204262" y="0"/>
                  </a:lnTo>
                  <a:cubicBezTo>
                    <a:pt x="4217844" y="0"/>
                    <a:pt x="4228853" y="11010"/>
                    <a:pt x="4228853" y="24591"/>
                  </a:cubicBezTo>
                  <a:lnTo>
                    <a:pt x="4228853" y="521457"/>
                  </a:lnTo>
                  <a:cubicBezTo>
                    <a:pt x="4228853" y="535038"/>
                    <a:pt x="4217844" y="546048"/>
                    <a:pt x="4204262" y="546048"/>
                  </a:cubicBezTo>
                  <a:lnTo>
                    <a:pt x="24591" y="546048"/>
                  </a:lnTo>
                  <a:cubicBezTo>
                    <a:pt x="11010" y="546048"/>
                    <a:pt x="0" y="535038"/>
                    <a:pt x="0" y="521457"/>
                  </a:cubicBezTo>
                  <a:lnTo>
                    <a:pt x="0" y="24591"/>
                  </a:lnTo>
                  <a:cubicBezTo>
                    <a:pt x="0" y="11010"/>
                    <a:pt x="11010" y="0"/>
                    <a:pt x="24591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592C8282-42A1-9E17-649C-AA24210485F0}"/>
                </a:ext>
              </a:extLst>
            </p:cNvPr>
            <p:cNvSpPr txBox="1"/>
            <p:nvPr/>
          </p:nvSpPr>
          <p:spPr>
            <a:xfrm>
              <a:off x="0" y="-38100"/>
              <a:ext cx="4228853" cy="584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13">
            <a:extLst>
              <a:ext uri="{FF2B5EF4-FFF2-40B4-BE49-F238E27FC236}">
                <a16:creationId xmlns:a16="http://schemas.microsoft.com/office/drawing/2014/main" id="{4E58F4E4-29FC-44F0-D03C-6D38BD70064F}"/>
              </a:ext>
            </a:extLst>
          </p:cNvPr>
          <p:cNvSpPr txBox="1"/>
          <p:nvPr/>
        </p:nvSpPr>
        <p:spPr>
          <a:xfrm>
            <a:off x="1291609" y="1365201"/>
            <a:ext cx="15704779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vere lei seg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97923" y="4533900"/>
            <a:ext cx="8673346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de jula til Jørgen blir no?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vidare?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Trur de vi får svar på kvar juletrea kom frå?</a:t>
            </a: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967EB13B-C8AF-2240-94F4-30169569F6A1}"/>
              </a:ext>
            </a:extLst>
          </p:cNvPr>
          <p:cNvSpPr/>
          <p:nvPr/>
        </p:nvSpPr>
        <p:spPr>
          <a:xfrm rot="-354598">
            <a:off x="-4420428" y="164188"/>
            <a:ext cx="11895480" cy="10958708"/>
          </a:xfrm>
          <a:custGeom>
            <a:avLst/>
            <a:gdLst/>
            <a:ahLst/>
            <a:cxnLst/>
            <a:rect l="l" t="t" r="r" b="b"/>
            <a:pathLst>
              <a:path w="9875075" h="9097413">
                <a:moveTo>
                  <a:pt x="0" y="0"/>
                </a:moveTo>
                <a:lnTo>
                  <a:pt x="9875075" y="0"/>
                </a:lnTo>
                <a:lnTo>
                  <a:pt x="9875075" y="9097413"/>
                </a:lnTo>
                <a:lnTo>
                  <a:pt x="0" y="909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1AF91-AEFD-B660-1C1E-749C2810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C355339-512B-8B5B-24AB-2DD354271AA5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3513BC1-8361-AEB0-75EA-684F57BE58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8D8A48-8F23-EE14-A4F2-282B11ABE12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402F48B-5594-3649-8942-2FC00AF5495F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22. desember</a:t>
            </a:r>
          </a:p>
        </p:txBody>
      </p:sp>
    </p:spTree>
    <p:extLst>
      <p:ext uri="{BB962C8B-B14F-4D97-AF65-F5344CB8AC3E}">
        <p14:creationId xmlns:p14="http://schemas.microsoft.com/office/powerpoint/2010/main" val="268236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3" y="3590564"/>
            <a:ext cx="9449407" cy="6016092"/>
            <a:chOff x="0" y="0"/>
            <a:chExt cx="2488733" cy="14927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492737"/>
            </a:xfrm>
            <a:custGeom>
              <a:avLst/>
              <a:gdLst/>
              <a:ahLst/>
              <a:cxnLst/>
              <a:rect l="l" t="t" r="r" b="b"/>
              <a:pathLst>
                <a:path w="2488733" h="1492737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450953"/>
                  </a:lnTo>
                  <a:cubicBezTo>
                    <a:pt x="2488733" y="1462034"/>
                    <a:pt x="2484330" y="1472663"/>
                    <a:pt x="2476494" y="1480499"/>
                  </a:cubicBezTo>
                  <a:cubicBezTo>
                    <a:pt x="2468658" y="1488335"/>
                    <a:pt x="2458030" y="1492737"/>
                    <a:pt x="2446948" y="1492737"/>
                  </a:cubicBezTo>
                  <a:lnTo>
                    <a:pt x="41784" y="1492737"/>
                  </a:lnTo>
                  <a:cubicBezTo>
                    <a:pt x="30702" y="1492737"/>
                    <a:pt x="20074" y="1488335"/>
                    <a:pt x="12238" y="1480499"/>
                  </a:cubicBezTo>
                  <a:cubicBezTo>
                    <a:pt x="4402" y="1472663"/>
                    <a:pt x="0" y="1462034"/>
                    <a:pt x="0" y="145095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5308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97923" y="3854834"/>
            <a:ext cx="8673346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tjueandre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ei uventa gåve.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Kven trur de får den uventa gåva?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 er?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Kven trur de gåva er frå?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meir trur de skjer i dette kapittelet?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Les kapittelet saman i klassen.</a:t>
            </a: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B89695FF-4D87-441F-C3FB-097826C21763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FFAB686-DE41-328A-33DF-1A9DE74CD54F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4CE1DAEA-561B-592D-6EAD-E09C710FCAF2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8851A65B-2FCF-96A8-EC7D-E52F4590C70B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Tjueandre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ei uventa gåve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34400" y="3686473"/>
            <a:ext cx="8724900" cy="4924368"/>
            <a:chOff x="0" y="0"/>
            <a:chExt cx="2313481" cy="12969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3481" cy="1296953"/>
            </a:xfrm>
            <a:custGeom>
              <a:avLst/>
              <a:gdLst/>
              <a:ahLst/>
              <a:cxnLst/>
              <a:rect l="l" t="t" r="r" b="b"/>
              <a:pathLst>
                <a:path w="2313481" h="1296953">
                  <a:moveTo>
                    <a:pt x="44950" y="0"/>
                  </a:moveTo>
                  <a:lnTo>
                    <a:pt x="2268531" y="0"/>
                  </a:lnTo>
                  <a:cubicBezTo>
                    <a:pt x="2280453" y="0"/>
                    <a:pt x="2291886" y="4736"/>
                    <a:pt x="2300316" y="13165"/>
                  </a:cubicBezTo>
                  <a:cubicBezTo>
                    <a:pt x="2308745" y="21595"/>
                    <a:pt x="2313481" y="33028"/>
                    <a:pt x="2313481" y="44950"/>
                  </a:cubicBezTo>
                  <a:lnTo>
                    <a:pt x="2313481" y="1252003"/>
                  </a:lnTo>
                  <a:cubicBezTo>
                    <a:pt x="2313481" y="1276828"/>
                    <a:pt x="2293356" y="1296953"/>
                    <a:pt x="2268531" y="1296953"/>
                  </a:cubicBezTo>
                  <a:lnTo>
                    <a:pt x="44950" y="1296953"/>
                  </a:lnTo>
                  <a:cubicBezTo>
                    <a:pt x="20125" y="1296953"/>
                    <a:pt x="0" y="1276828"/>
                    <a:pt x="0" y="1252003"/>
                  </a:cubicBezTo>
                  <a:lnTo>
                    <a:pt x="0" y="44950"/>
                  </a:lnTo>
                  <a:cubicBezTo>
                    <a:pt x="0" y="20125"/>
                    <a:pt x="20125" y="0"/>
                    <a:pt x="44950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3481" cy="133505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17551" y="1233346"/>
            <a:ext cx="12852897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ei uventa gåve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13381" y="4480888"/>
            <a:ext cx="7966937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nn-NO" sz="2999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ligg i pakken frå Henrik?</a:t>
            </a:r>
          </a:p>
          <a:p>
            <a:pPr algn="ctr">
              <a:lnSpc>
                <a:spcPts val="4199"/>
              </a:lnSpc>
            </a:pPr>
            <a:endParaRPr lang="nn-NO" sz="2999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199"/>
              </a:lnSpc>
            </a:pPr>
            <a:r>
              <a:rPr lang="nn-NO" sz="2999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trur de Henrik gir Malin ei julegåve?</a:t>
            </a:r>
          </a:p>
          <a:p>
            <a:pPr algn="ctr">
              <a:lnSpc>
                <a:spcPts val="4199"/>
              </a:lnSpc>
            </a:pPr>
            <a:endParaRPr lang="nn-NO" sz="2999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199"/>
              </a:lnSpc>
            </a:pPr>
            <a:r>
              <a:rPr lang="nn-NO" sz="2999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trur de Henrik seier at «han er best i små dosar»?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B3B94-BFBE-AEB4-E532-0A26EA18B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>
            <a:extLst>
              <a:ext uri="{FF2B5EF4-FFF2-40B4-BE49-F238E27FC236}">
                <a16:creationId xmlns:a16="http://schemas.microsoft.com/office/drawing/2014/main" id="{537CEFD5-8347-DCB4-8B5F-EA639693CA7F}"/>
              </a:ext>
            </a:extLst>
          </p:cNvPr>
          <p:cNvGrpSpPr/>
          <p:nvPr/>
        </p:nvGrpSpPr>
        <p:grpSpPr>
          <a:xfrm>
            <a:off x="7315200" y="3686472"/>
            <a:ext cx="9944100" cy="5333999"/>
            <a:chOff x="0" y="0"/>
            <a:chExt cx="2313481" cy="1296953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242A502-0FD0-FDD6-B53E-9B0C2729F604}"/>
                </a:ext>
              </a:extLst>
            </p:cNvPr>
            <p:cNvSpPr/>
            <p:nvPr/>
          </p:nvSpPr>
          <p:spPr>
            <a:xfrm>
              <a:off x="0" y="0"/>
              <a:ext cx="2313481" cy="1296953"/>
            </a:xfrm>
            <a:custGeom>
              <a:avLst/>
              <a:gdLst/>
              <a:ahLst/>
              <a:cxnLst/>
              <a:rect l="l" t="t" r="r" b="b"/>
              <a:pathLst>
                <a:path w="2313481" h="1296953">
                  <a:moveTo>
                    <a:pt x="44950" y="0"/>
                  </a:moveTo>
                  <a:lnTo>
                    <a:pt x="2268531" y="0"/>
                  </a:lnTo>
                  <a:cubicBezTo>
                    <a:pt x="2280453" y="0"/>
                    <a:pt x="2291886" y="4736"/>
                    <a:pt x="2300316" y="13165"/>
                  </a:cubicBezTo>
                  <a:cubicBezTo>
                    <a:pt x="2308745" y="21595"/>
                    <a:pt x="2313481" y="33028"/>
                    <a:pt x="2313481" y="44950"/>
                  </a:cubicBezTo>
                  <a:lnTo>
                    <a:pt x="2313481" y="1252003"/>
                  </a:lnTo>
                  <a:cubicBezTo>
                    <a:pt x="2313481" y="1276828"/>
                    <a:pt x="2293356" y="1296953"/>
                    <a:pt x="2268531" y="1296953"/>
                  </a:cubicBezTo>
                  <a:lnTo>
                    <a:pt x="44950" y="1296953"/>
                  </a:lnTo>
                  <a:cubicBezTo>
                    <a:pt x="20125" y="1296953"/>
                    <a:pt x="0" y="1276828"/>
                    <a:pt x="0" y="1252003"/>
                  </a:cubicBezTo>
                  <a:lnTo>
                    <a:pt x="0" y="44950"/>
                  </a:lnTo>
                  <a:cubicBezTo>
                    <a:pt x="0" y="20125"/>
                    <a:pt x="20125" y="0"/>
                    <a:pt x="44950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855A672F-9AC4-95C4-4E55-EB613F76184B}"/>
                </a:ext>
              </a:extLst>
            </p:cNvPr>
            <p:cNvSpPr txBox="1"/>
            <p:nvPr/>
          </p:nvSpPr>
          <p:spPr>
            <a:xfrm>
              <a:off x="0" y="-38100"/>
              <a:ext cx="2313481" cy="133505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51513E-918B-10D1-26BE-406030E6F98D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44F533-898E-211B-4153-0F143DF0A482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2643333-7564-6FB5-6A22-1B875DD86C37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631A1-E8BD-726C-38F1-52759C85DC58}"/>
              </a:ext>
            </a:extLst>
          </p:cNvPr>
          <p:cNvSpPr txBox="1"/>
          <p:nvPr/>
        </p:nvSpPr>
        <p:spPr>
          <a:xfrm>
            <a:off x="2717551" y="1233346"/>
            <a:ext cx="12852897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ei uventa gåve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6108D-1969-E075-8256-E0A844B6BDAC}"/>
              </a:ext>
            </a:extLst>
          </p:cNvPr>
          <p:cNvSpPr txBox="1"/>
          <p:nvPr/>
        </p:nvSpPr>
        <p:spPr>
          <a:xfrm>
            <a:off x="7950577" y="4044499"/>
            <a:ext cx="8673346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Onkel Thor kunne forklare mysteriet med det eine juletreet, men ikkje med alle.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4445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hadde det eine juletreet landa på trappa til Jørgen?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4445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trur de dei andre juletrea hadde kome i hagen til Jørgen?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4445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4445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07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7152877" y="3310776"/>
            <a:ext cx="10106423" cy="5947524"/>
            <a:chOff x="0" y="0"/>
            <a:chExt cx="2661774" cy="15664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61774" cy="1566426"/>
            </a:xfrm>
            <a:custGeom>
              <a:avLst/>
              <a:gdLst/>
              <a:ahLst/>
              <a:cxnLst/>
              <a:rect l="l" t="t" r="r" b="b"/>
              <a:pathLst>
                <a:path w="2661774" h="1566426">
                  <a:moveTo>
                    <a:pt x="39068" y="0"/>
                  </a:moveTo>
                  <a:lnTo>
                    <a:pt x="2622706" y="0"/>
                  </a:lnTo>
                  <a:cubicBezTo>
                    <a:pt x="2633067" y="0"/>
                    <a:pt x="2643005" y="4116"/>
                    <a:pt x="2650331" y="11443"/>
                  </a:cubicBezTo>
                  <a:cubicBezTo>
                    <a:pt x="2657658" y="18769"/>
                    <a:pt x="2661774" y="28707"/>
                    <a:pt x="2661774" y="39068"/>
                  </a:cubicBezTo>
                  <a:lnTo>
                    <a:pt x="2661774" y="1527358"/>
                  </a:lnTo>
                  <a:cubicBezTo>
                    <a:pt x="2661774" y="1537720"/>
                    <a:pt x="2657658" y="1547657"/>
                    <a:pt x="2650331" y="1554983"/>
                  </a:cubicBezTo>
                  <a:cubicBezTo>
                    <a:pt x="2643005" y="1562310"/>
                    <a:pt x="2633067" y="1566426"/>
                    <a:pt x="2622706" y="1566426"/>
                  </a:cubicBezTo>
                  <a:lnTo>
                    <a:pt x="39068" y="1566426"/>
                  </a:lnTo>
                  <a:cubicBezTo>
                    <a:pt x="28707" y="1566426"/>
                    <a:pt x="18769" y="1562310"/>
                    <a:pt x="11443" y="1554983"/>
                  </a:cubicBezTo>
                  <a:cubicBezTo>
                    <a:pt x="4116" y="1547657"/>
                    <a:pt x="0" y="1537720"/>
                    <a:pt x="0" y="1527358"/>
                  </a:cubicBezTo>
                  <a:lnTo>
                    <a:pt x="0" y="39068"/>
                  </a:lnTo>
                  <a:cubicBezTo>
                    <a:pt x="0" y="28707"/>
                    <a:pt x="4116" y="18769"/>
                    <a:pt x="11443" y="11443"/>
                  </a:cubicBezTo>
                  <a:cubicBezTo>
                    <a:pt x="18769" y="4116"/>
                    <a:pt x="28707" y="0"/>
                    <a:pt x="39068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661774" cy="160452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06608" y="4078607"/>
            <a:ext cx="9198959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Jørgen føler Abrahamsen ikkje likar han, tretti år etter at han stal eple frå hagen deira.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4445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det med dykk? Greier de å gløyme dumme ting som vart gjorde for lenge sidan?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4445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4445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når heile flokken besøker Abrahamsen?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7D91782-C82B-EC3A-5C59-BB67085CC269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45D-6C6E-D616-687D-81B0A98CAB56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79B06653-D851-5E41-7DB2-C17398DBED63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BD2760ED-F667-B4DF-559B-6844F112BE76}"/>
              </a:ext>
            </a:extLst>
          </p:cNvPr>
          <p:cNvSpPr txBox="1"/>
          <p:nvPr/>
        </p:nvSpPr>
        <p:spPr>
          <a:xfrm>
            <a:off x="2717551" y="1233346"/>
            <a:ext cx="12852897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ei uventa gåve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FF09-6756-D58D-A549-A3B8934A1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97BBD9A-A4A1-8C33-8843-7E06EFDCDB78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7372467-644B-86C4-1B8A-586A13BC782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1157C9A-0E88-11A6-DA79-A61365DAADE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37908AB-64ED-44FE-E964-C1C3F513770D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23. desember</a:t>
            </a:r>
          </a:p>
        </p:txBody>
      </p:sp>
    </p:spTree>
    <p:extLst>
      <p:ext uri="{BB962C8B-B14F-4D97-AF65-F5344CB8AC3E}">
        <p14:creationId xmlns:p14="http://schemas.microsoft.com/office/powerpoint/2010/main" val="662025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6096001" y="3556558"/>
            <a:ext cx="11163300" cy="5755694"/>
            <a:chOff x="0" y="0"/>
            <a:chExt cx="2837630" cy="15159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7630" cy="1515903"/>
            </a:xfrm>
            <a:custGeom>
              <a:avLst/>
              <a:gdLst/>
              <a:ahLst/>
              <a:cxnLst/>
              <a:rect l="l" t="t" r="r" b="b"/>
              <a:pathLst>
                <a:path w="2837630" h="1515903">
                  <a:moveTo>
                    <a:pt x="36647" y="0"/>
                  </a:moveTo>
                  <a:lnTo>
                    <a:pt x="2800983" y="0"/>
                  </a:lnTo>
                  <a:cubicBezTo>
                    <a:pt x="2810702" y="0"/>
                    <a:pt x="2820023" y="3861"/>
                    <a:pt x="2826896" y="10734"/>
                  </a:cubicBezTo>
                  <a:cubicBezTo>
                    <a:pt x="2833769" y="17606"/>
                    <a:pt x="2837630" y="26928"/>
                    <a:pt x="2837630" y="36647"/>
                  </a:cubicBezTo>
                  <a:lnTo>
                    <a:pt x="2837630" y="1479256"/>
                  </a:lnTo>
                  <a:cubicBezTo>
                    <a:pt x="2837630" y="1488975"/>
                    <a:pt x="2833769" y="1498297"/>
                    <a:pt x="2826896" y="1505169"/>
                  </a:cubicBezTo>
                  <a:cubicBezTo>
                    <a:pt x="2820023" y="1512042"/>
                    <a:pt x="2810702" y="1515903"/>
                    <a:pt x="2800983" y="1515903"/>
                  </a:cubicBezTo>
                  <a:lnTo>
                    <a:pt x="36647" y="1515903"/>
                  </a:lnTo>
                  <a:cubicBezTo>
                    <a:pt x="26928" y="1515903"/>
                    <a:pt x="17606" y="1512042"/>
                    <a:pt x="10734" y="1505169"/>
                  </a:cubicBezTo>
                  <a:cubicBezTo>
                    <a:pt x="3861" y="1498297"/>
                    <a:pt x="0" y="1488975"/>
                    <a:pt x="0" y="1479256"/>
                  </a:cubicBezTo>
                  <a:lnTo>
                    <a:pt x="0" y="36647"/>
                  </a:lnTo>
                  <a:cubicBezTo>
                    <a:pt x="0" y="26928"/>
                    <a:pt x="3861" y="17606"/>
                    <a:pt x="10734" y="10734"/>
                  </a:cubicBezTo>
                  <a:cubicBezTo>
                    <a:pt x="17606" y="3861"/>
                    <a:pt x="26928" y="0"/>
                    <a:pt x="3664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37630" cy="155400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556558"/>
            <a:ext cx="4451388" cy="5755694"/>
            <a:chOff x="0" y="0"/>
            <a:chExt cx="812800" cy="10509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050959"/>
            </a:xfrm>
            <a:custGeom>
              <a:avLst/>
              <a:gdLst/>
              <a:ahLst/>
              <a:cxnLst/>
              <a:rect l="l" t="t" r="r" b="b"/>
              <a:pathLst>
                <a:path w="812800" h="1050959">
                  <a:moveTo>
                    <a:pt x="40002" y="0"/>
                  </a:moveTo>
                  <a:lnTo>
                    <a:pt x="772798" y="0"/>
                  </a:lnTo>
                  <a:cubicBezTo>
                    <a:pt x="794891" y="0"/>
                    <a:pt x="812800" y="17909"/>
                    <a:pt x="812800" y="40002"/>
                  </a:cubicBezTo>
                  <a:lnTo>
                    <a:pt x="812800" y="1010957"/>
                  </a:lnTo>
                  <a:cubicBezTo>
                    <a:pt x="812800" y="1021566"/>
                    <a:pt x="808586" y="1031741"/>
                    <a:pt x="801084" y="1039243"/>
                  </a:cubicBezTo>
                  <a:cubicBezTo>
                    <a:pt x="793582" y="1046745"/>
                    <a:pt x="783407" y="1050959"/>
                    <a:pt x="772798" y="1050959"/>
                  </a:cubicBezTo>
                  <a:lnTo>
                    <a:pt x="40002" y="1050959"/>
                  </a:lnTo>
                  <a:cubicBezTo>
                    <a:pt x="17909" y="1050959"/>
                    <a:pt x="0" y="1033050"/>
                    <a:pt x="0" y="1010957"/>
                  </a:cubicBezTo>
                  <a:lnTo>
                    <a:pt x="0" y="40002"/>
                  </a:lnTo>
                  <a:cubicBezTo>
                    <a:pt x="0" y="17909"/>
                    <a:pt x="17909" y="0"/>
                    <a:pt x="40002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04775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40978" y="4228474"/>
            <a:ext cx="8673346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tjuetredje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å la pinnekjøttet og jula vente litt.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Hugsar de kva som skjedde i førre kapittel?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vil handle om?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Les kapittelet saman. 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A95D3E65-6E43-B4FE-BF5E-1D4BB0A086E1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ABA74D7-85F2-643D-2ED9-86FB6387B647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46DF23FC-F160-C3AD-BB43-EA8C86C88736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5C3C893D-33A5-9C50-41D3-4BF0D4340B75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Tjuetredje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la pinnekjøttet og jula vente litt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jula ikkje er nokon spøk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09893" y="3418114"/>
            <a:ext cx="9449407" cy="6169504"/>
            <a:chOff x="0" y="0"/>
            <a:chExt cx="2488733" cy="1624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624890"/>
            </a:xfrm>
            <a:custGeom>
              <a:avLst/>
              <a:gdLst/>
              <a:ahLst/>
              <a:cxnLst/>
              <a:rect l="l" t="t" r="r" b="b"/>
              <a:pathLst>
                <a:path w="2488733" h="1624890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583106"/>
                  </a:lnTo>
                  <a:cubicBezTo>
                    <a:pt x="2488733" y="1594187"/>
                    <a:pt x="2484330" y="1604816"/>
                    <a:pt x="2476494" y="1612652"/>
                  </a:cubicBezTo>
                  <a:cubicBezTo>
                    <a:pt x="2468658" y="1620488"/>
                    <a:pt x="2458030" y="1624890"/>
                    <a:pt x="2446948" y="1624890"/>
                  </a:cubicBezTo>
                  <a:lnTo>
                    <a:pt x="41784" y="1624890"/>
                  </a:lnTo>
                  <a:cubicBezTo>
                    <a:pt x="30702" y="1624890"/>
                    <a:pt x="20074" y="1620488"/>
                    <a:pt x="12238" y="1612652"/>
                  </a:cubicBezTo>
                  <a:cubicBezTo>
                    <a:pt x="4402" y="1604816"/>
                    <a:pt x="0" y="1594187"/>
                    <a:pt x="0" y="1583106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66299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97923" y="3724600"/>
            <a:ext cx="8673346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starten av kapittelet står det: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Eg gjekk ut av huset, ut på gata og skubba opp porten til Jørgen. Eg brydde meg ikkje om at han knirka, lenger, det var ikkje noko </a:t>
            </a:r>
            <a:r>
              <a:rPr lang="nn-NO" sz="3000" i="1" noProof="0" dirty="0" err="1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heksehus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 no.</a:t>
            </a: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»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forstår vi at Malin ikkje synest det er skummelt å gå til Jørgen lenger?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Hugsar de frå førre kapittel kvar Malin skal?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77400" y="800100"/>
            <a:ext cx="8001000" cy="8515350"/>
            <a:chOff x="0" y="0"/>
            <a:chExt cx="2421347" cy="21825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1347" cy="2182519"/>
            </a:xfrm>
            <a:custGeom>
              <a:avLst/>
              <a:gdLst/>
              <a:ahLst/>
              <a:cxnLst/>
              <a:rect l="l" t="t" r="r" b="b"/>
              <a:pathLst>
                <a:path w="2421347" h="2182519">
                  <a:moveTo>
                    <a:pt x="42947" y="0"/>
                  </a:moveTo>
                  <a:lnTo>
                    <a:pt x="2378400" y="0"/>
                  </a:lnTo>
                  <a:cubicBezTo>
                    <a:pt x="2402119" y="0"/>
                    <a:pt x="2421347" y="19228"/>
                    <a:pt x="2421347" y="42947"/>
                  </a:cubicBezTo>
                  <a:lnTo>
                    <a:pt x="2421347" y="2139571"/>
                  </a:lnTo>
                  <a:cubicBezTo>
                    <a:pt x="2421347" y="2150962"/>
                    <a:pt x="2416822" y="2161885"/>
                    <a:pt x="2408768" y="2169940"/>
                  </a:cubicBezTo>
                  <a:cubicBezTo>
                    <a:pt x="2400714" y="2177994"/>
                    <a:pt x="2389790" y="2182519"/>
                    <a:pt x="2378400" y="2182519"/>
                  </a:cubicBezTo>
                  <a:lnTo>
                    <a:pt x="42947" y="2182519"/>
                  </a:lnTo>
                  <a:cubicBezTo>
                    <a:pt x="19228" y="2182519"/>
                    <a:pt x="0" y="2163290"/>
                    <a:pt x="0" y="2139571"/>
                  </a:cubicBezTo>
                  <a:lnTo>
                    <a:pt x="0" y="42947"/>
                  </a:lnTo>
                  <a:cubicBezTo>
                    <a:pt x="0" y="19228"/>
                    <a:pt x="19228" y="0"/>
                    <a:pt x="4294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21347" cy="222061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07389" y="1686178"/>
            <a:ext cx="6741021" cy="674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dette kapittelet skjedde det mange forskjellige ting.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Ordne hendingane i rett rekkefølgje: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516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Gatelyktene kom på.</a:t>
            </a:r>
          </a:p>
          <a:p>
            <a:pPr algn="ctr">
              <a:lnSpc>
                <a:spcPts val="516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Mina kyssa Henrik.</a:t>
            </a:r>
          </a:p>
          <a:p>
            <a:pPr algn="ctr">
              <a:lnSpc>
                <a:spcPts val="516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Onkel Thor fortalde Abrahamsen kvifor juletreet ikkje var stole.</a:t>
            </a:r>
          </a:p>
          <a:p>
            <a:pPr algn="ctr">
              <a:lnSpc>
                <a:spcPts val="516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Alle naboane kom ut i gata.</a:t>
            </a:r>
          </a:p>
          <a:p>
            <a:pPr algn="ctr">
              <a:lnSpc>
                <a:spcPts val="516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Fru Abrahamsen delte ut godteri.</a:t>
            </a:r>
          </a:p>
          <a:p>
            <a:pPr algn="ctr">
              <a:lnSpc>
                <a:spcPts val="516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Mamma song med på julesongen.</a:t>
            </a: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AB93366F-88C5-DDE4-B2C9-A7D22ECE3AF4}"/>
              </a:ext>
            </a:extLst>
          </p:cNvPr>
          <p:cNvGrpSpPr/>
          <p:nvPr/>
        </p:nvGrpSpPr>
        <p:grpSpPr>
          <a:xfrm>
            <a:off x="0" y="0"/>
            <a:ext cx="8967934" cy="10287000"/>
            <a:chOff x="0" y="0"/>
            <a:chExt cx="1252467" cy="1436689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AB1DF1DA-7DA3-6D66-E6A1-AEB4D522ED8B}"/>
                </a:ext>
              </a:extLst>
            </p:cNvPr>
            <p:cNvSpPr/>
            <p:nvPr/>
          </p:nvSpPr>
          <p:spPr>
            <a:xfrm>
              <a:off x="0" y="0"/>
              <a:ext cx="1252467" cy="1436688"/>
            </a:xfrm>
            <a:custGeom>
              <a:avLst/>
              <a:gdLst/>
              <a:ahLst/>
              <a:cxnLst/>
              <a:rect l="l" t="t" r="r" b="b"/>
              <a:pathLst>
                <a:path w="1252467" h="1436688">
                  <a:moveTo>
                    <a:pt x="0" y="0"/>
                  </a:moveTo>
                  <a:lnTo>
                    <a:pt x="1252467" y="0"/>
                  </a:lnTo>
                  <a:lnTo>
                    <a:pt x="1252467" y="1436688"/>
                  </a:lnTo>
                  <a:lnTo>
                    <a:pt x="0" y="143668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nn-NO" noProof="0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FE1B-B778-4D8D-2A14-F776C425C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8D675B6-8B11-0B15-01BD-E69CB69C8A22}"/>
              </a:ext>
            </a:extLst>
          </p:cNvPr>
          <p:cNvGrpSpPr/>
          <p:nvPr/>
        </p:nvGrpSpPr>
        <p:grpSpPr>
          <a:xfrm>
            <a:off x="9677400" y="800100"/>
            <a:ext cx="8001000" cy="8515350"/>
            <a:chOff x="0" y="0"/>
            <a:chExt cx="2421347" cy="21825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68912F-AAED-49E0-AC7C-A75A131FB215}"/>
                </a:ext>
              </a:extLst>
            </p:cNvPr>
            <p:cNvSpPr/>
            <p:nvPr/>
          </p:nvSpPr>
          <p:spPr>
            <a:xfrm>
              <a:off x="0" y="0"/>
              <a:ext cx="2421347" cy="2182519"/>
            </a:xfrm>
            <a:custGeom>
              <a:avLst/>
              <a:gdLst/>
              <a:ahLst/>
              <a:cxnLst/>
              <a:rect l="l" t="t" r="r" b="b"/>
              <a:pathLst>
                <a:path w="2421347" h="2182519">
                  <a:moveTo>
                    <a:pt x="42947" y="0"/>
                  </a:moveTo>
                  <a:lnTo>
                    <a:pt x="2378400" y="0"/>
                  </a:lnTo>
                  <a:cubicBezTo>
                    <a:pt x="2402119" y="0"/>
                    <a:pt x="2421347" y="19228"/>
                    <a:pt x="2421347" y="42947"/>
                  </a:cubicBezTo>
                  <a:lnTo>
                    <a:pt x="2421347" y="2139571"/>
                  </a:lnTo>
                  <a:cubicBezTo>
                    <a:pt x="2421347" y="2150962"/>
                    <a:pt x="2416822" y="2161885"/>
                    <a:pt x="2408768" y="2169940"/>
                  </a:cubicBezTo>
                  <a:cubicBezTo>
                    <a:pt x="2400714" y="2177994"/>
                    <a:pt x="2389790" y="2182519"/>
                    <a:pt x="2378400" y="2182519"/>
                  </a:cubicBezTo>
                  <a:lnTo>
                    <a:pt x="42947" y="2182519"/>
                  </a:lnTo>
                  <a:cubicBezTo>
                    <a:pt x="19228" y="2182519"/>
                    <a:pt x="0" y="2163290"/>
                    <a:pt x="0" y="2139571"/>
                  </a:cubicBezTo>
                  <a:lnTo>
                    <a:pt x="0" y="42947"/>
                  </a:lnTo>
                  <a:cubicBezTo>
                    <a:pt x="0" y="19228"/>
                    <a:pt x="19228" y="0"/>
                    <a:pt x="4294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BF0C66B-1A06-FAC4-F1EC-3943E41005B0}"/>
                </a:ext>
              </a:extLst>
            </p:cNvPr>
            <p:cNvSpPr txBox="1"/>
            <p:nvPr/>
          </p:nvSpPr>
          <p:spPr>
            <a:xfrm>
              <a:off x="0" y="-38100"/>
              <a:ext cx="2421347" cy="222061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A001D2D-2465-1982-D808-5887CC391975}"/>
              </a:ext>
            </a:extLst>
          </p:cNvPr>
          <p:cNvSpPr txBox="1"/>
          <p:nvPr/>
        </p:nvSpPr>
        <p:spPr>
          <a:xfrm>
            <a:off x="10307389" y="1686178"/>
            <a:ext cx="6741021" cy="5877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av dette har de lurt mest på når de har lese boka?</a:t>
            </a:r>
          </a:p>
          <a:p>
            <a:pPr algn="ctr"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Vil gatelysa komme tilbake?</a:t>
            </a: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Vil Mina kysse Henrik?</a:t>
            </a: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Kvar kjem juletrea frå?</a:t>
            </a: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Kjem mamma til å bli glad til jul?</a:t>
            </a: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eigentleg kona til Abrahamsen?</a:t>
            </a:r>
          </a:p>
          <a:p>
            <a:pPr algn="ctr"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Vil Abrahamsen vere hyggeleg mot Jørgen?</a:t>
            </a: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B53BBE17-10CA-E69D-3244-33FA230C0FC3}"/>
              </a:ext>
            </a:extLst>
          </p:cNvPr>
          <p:cNvGrpSpPr/>
          <p:nvPr/>
        </p:nvGrpSpPr>
        <p:grpSpPr>
          <a:xfrm>
            <a:off x="0" y="0"/>
            <a:ext cx="8967934" cy="10287000"/>
            <a:chOff x="0" y="0"/>
            <a:chExt cx="1252467" cy="1436689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30D01731-AEB3-17C5-3BEE-2B698D8B5C00}"/>
                </a:ext>
              </a:extLst>
            </p:cNvPr>
            <p:cNvSpPr/>
            <p:nvPr/>
          </p:nvSpPr>
          <p:spPr>
            <a:xfrm>
              <a:off x="0" y="0"/>
              <a:ext cx="1252467" cy="1436688"/>
            </a:xfrm>
            <a:custGeom>
              <a:avLst/>
              <a:gdLst/>
              <a:ahLst/>
              <a:cxnLst/>
              <a:rect l="l" t="t" r="r" b="b"/>
              <a:pathLst>
                <a:path w="1252467" h="1436688">
                  <a:moveTo>
                    <a:pt x="0" y="0"/>
                  </a:moveTo>
                  <a:lnTo>
                    <a:pt x="1252467" y="0"/>
                  </a:lnTo>
                  <a:lnTo>
                    <a:pt x="1252467" y="1436688"/>
                  </a:lnTo>
                  <a:lnTo>
                    <a:pt x="0" y="1436688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nn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420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D9406-7BD2-BEE5-3943-AFD51B18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B2491F9-FE2F-DE9D-6E69-3904865BB2ED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15F0E27-A645-7D56-5AE4-88BFF920D4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9CAA6E6-191E-264E-710D-CE1D181A2F5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69C601A-1F85-73B0-009B-55A8420C1EFA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24. desember</a:t>
            </a:r>
          </a:p>
        </p:txBody>
      </p:sp>
    </p:spTree>
    <p:extLst>
      <p:ext uri="{BB962C8B-B14F-4D97-AF65-F5344CB8AC3E}">
        <p14:creationId xmlns:p14="http://schemas.microsoft.com/office/powerpoint/2010/main" val="3468843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ete 19" descr="Eit bilete som inneheld teikning, måleri, utklipp&#10;&#10;KI-generert innhald kan vere feil.">
            <a:extLst>
              <a:ext uri="{FF2B5EF4-FFF2-40B4-BE49-F238E27FC236}">
                <a16:creationId xmlns:a16="http://schemas.microsoft.com/office/drawing/2014/main" id="{D0CB03A4-C150-AAD5-3B45-52435F3BA2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5" y="0"/>
            <a:ext cx="9713686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439401" y="4152900"/>
            <a:ext cx="6094730" cy="5361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tjuefjerde kapittelet heiter</a:t>
            </a:r>
          </a:p>
          <a:p>
            <a:pPr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å feire jul.</a:t>
            </a:r>
          </a:p>
          <a:p>
            <a:pPr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Hugsar de kva som skjedde i førre kapittel?</a:t>
            </a:r>
          </a:p>
          <a:p>
            <a:pPr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dette kapittelet kjem til å handle om?</a:t>
            </a:r>
          </a:p>
          <a:p>
            <a:pPr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Les kapittelet saman.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D9598A9E-551A-9877-0F14-19BA33ECF5EA}"/>
              </a:ext>
            </a:extLst>
          </p:cNvPr>
          <p:cNvSpPr txBox="1"/>
          <p:nvPr/>
        </p:nvSpPr>
        <p:spPr>
          <a:xfrm>
            <a:off x="10439400" y="647700"/>
            <a:ext cx="7543800" cy="292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Tjuefjerde kapittel</a:t>
            </a:r>
          </a:p>
          <a:p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feire jul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EFB79-8A6C-4382-4C55-5D1EF7DD3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ete 19" descr="Eit bilete som inneheld teikning, måleri, utklipp&#10;&#10;KI-generert innhald kan vere feil.">
            <a:extLst>
              <a:ext uri="{FF2B5EF4-FFF2-40B4-BE49-F238E27FC236}">
                <a16:creationId xmlns:a16="http://schemas.microsoft.com/office/drawing/2014/main" id="{AF9CA7E9-0CCC-82A2-285D-100B72A98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5" y="0"/>
            <a:ext cx="9713686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B18D0190-C597-E2AA-7226-2D2AB4B83964}"/>
              </a:ext>
            </a:extLst>
          </p:cNvPr>
          <p:cNvSpPr txBox="1"/>
          <p:nvPr/>
        </p:nvSpPr>
        <p:spPr>
          <a:xfrm>
            <a:off x="10431379" y="3390900"/>
            <a:ext cx="6094730" cy="3723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Onkel Thor meiner vi må våge å tru at gode ting kan skje. Og at vi må sjå kvarandre i lyset frå alt som er godt. 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kan det oppstå magi når vi tenker gode ting om kvarandre?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51C5F31E-BB11-9CC7-E1FF-1AD0C90AD4BE}"/>
              </a:ext>
            </a:extLst>
          </p:cNvPr>
          <p:cNvSpPr txBox="1"/>
          <p:nvPr/>
        </p:nvSpPr>
        <p:spPr>
          <a:xfrm>
            <a:off x="10439400" y="1866900"/>
            <a:ext cx="7543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feire jul</a:t>
            </a:r>
          </a:p>
        </p:txBody>
      </p:sp>
    </p:spTree>
    <p:extLst>
      <p:ext uri="{BB962C8B-B14F-4D97-AF65-F5344CB8AC3E}">
        <p14:creationId xmlns:p14="http://schemas.microsoft.com/office/powerpoint/2010/main" val="1310858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0C794-3AD4-454A-33D2-B5DDBA799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ete 19" descr="Eit bilete som inneheld teikning, måleri, utklipp&#10;&#10;KI-generert innhald kan vere feil.">
            <a:extLst>
              <a:ext uri="{FF2B5EF4-FFF2-40B4-BE49-F238E27FC236}">
                <a16:creationId xmlns:a16="http://schemas.microsoft.com/office/drawing/2014/main" id="{D33705DD-3111-96DB-5BAD-4FCEDE687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5" y="0"/>
            <a:ext cx="9713686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AA20162C-8A82-2500-5967-2EA576756059}"/>
              </a:ext>
            </a:extLst>
          </p:cNvPr>
          <p:cNvSpPr txBox="1"/>
          <p:nvPr/>
        </p:nvSpPr>
        <p:spPr>
          <a:xfrm>
            <a:off x="10431379" y="3390900"/>
            <a:ext cx="6094730" cy="4800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Leit fram lappane de skreiv tidleg i forteljinga. 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Kven har hatt viktige roller i forteljinga?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roller har dei hatt?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Vart det slik de trudde i starten?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C8412E82-D44F-EE86-8E7D-460F3BF689FE}"/>
              </a:ext>
            </a:extLst>
          </p:cNvPr>
          <p:cNvSpPr txBox="1"/>
          <p:nvPr/>
        </p:nvSpPr>
        <p:spPr>
          <a:xfrm>
            <a:off x="10439400" y="1866900"/>
            <a:ext cx="7543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feire jul</a:t>
            </a:r>
          </a:p>
        </p:txBody>
      </p:sp>
    </p:spTree>
    <p:extLst>
      <p:ext uri="{BB962C8B-B14F-4D97-AF65-F5344CB8AC3E}">
        <p14:creationId xmlns:p14="http://schemas.microsoft.com/office/powerpoint/2010/main" val="3413217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18D7C-A93F-D176-936A-6BB3CBCDC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25802DF-4161-9222-8FDF-72B09B023DB0}"/>
              </a:ext>
            </a:extLst>
          </p:cNvPr>
          <p:cNvSpPr/>
          <p:nvPr/>
        </p:nvSpPr>
        <p:spPr>
          <a:xfrm>
            <a:off x="-12032" y="0"/>
            <a:ext cx="9689432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C6303CC-1C17-D04E-DA0A-48E92BE57444}"/>
              </a:ext>
            </a:extLst>
          </p:cNvPr>
          <p:cNvSpPr txBox="1"/>
          <p:nvPr/>
        </p:nvSpPr>
        <p:spPr>
          <a:xfrm>
            <a:off x="10431378" y="3390900"/>
            <a:ext cx="7399422" cy="590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På kva måtar tenker de Malin og Molla har vore englane for 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Jørgen</a:t>
            </a: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Abrahamsen</a:t>
            </a: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Henrik</a:t>
            </a: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Mamma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Er det andre som har vore englar for kvarandre i denne boka? Trur de mora til Jørgen har hatt nokon englar i livet sitt?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E318358E-72DA-6A97-21A5-B75F49AE04C9}"/>
              </a:ext>
            </a:extLst>
          </p:cNvPr>
          <p:cNvSpPr txBox="1"/>
          <p:nvPr/>
        </p:nvSpPr>
        <p:spPr>
          <a:xfrm>
            <a:off x="10439400" y="952500"/>
            <a:ext cx="7543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Englane, heksa </a:t>
            </a:r>
          </a:p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og mysteriet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97DE4115-F5A4-1D93-0692-FC30C1364D7C}"/>
              </a:ext>
            </a:extLst>
          </p:cNvPr>
          <p:cNvGrpSpPr/>
          <p:nvPr/>
        </p:nvGrpSpPr>
        <p:grpSpPr>
          <a:xfrm>
            <a:off x="1600200" y="2218961"/>
            <a:ext cx="6140272" cy="5849078"/>
            <a:chOff x="0" y="0"/>
            <a:chExt cx="8187029" cy="7798770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85760621-2009-8151-38A2-133844A19FE8}"/>
                </a:ext>
              </a:extLst>
            </p:cNvPr>
            <p:cNvSpPr/>
            <p:nvPr/>
          </p:nvSpPr>
          <p:spPr>
            <a:xfrm>
              <a:off x="0" y="0"/>
              <a:ext cx="3817476" cy="3937970"/>
            </a:xfrm>
            <a:custGeom>
              <a:avLst/>
              <a:gdLst/>
              <a:ahLst/>
              <a:cxnLst/>
              <a:rect l="l" t="t" r="r" b="b"/>
              <a:pathLst>
                <a:path w="3817476" h="3937970">
                  <a:moveTo>
                    <a:pt x="0" y="0"/>
                  </a:moveTo>
                  <a:lnTo>
                    <a:pt x="3817476" y="0"/>
                  </a:lnTo>
                  <a:lnTo>
                    <a:pt x="3817476" y="3937970"/>
                  </a:lnTo>
                  <a:lnTo>
                    <a:pt x="0" y="393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BBC44C39-17A2-C06E-0F82-366106BB6989}"/>
                </a:ext>
              </a:extLst>
            </p:cNvPr>
            <p:cNvSpPr/>
            <p:nvPr/>
          </p:nvSpPr>
          <p:spPr>
            <a:xfrm>
              <a:off x="4691875" y="623600"/>
              <a:ext cx="3495154" cy="6628741"/>
            </a:xfrm>
            <a:custGeom>
              <a:avLst/>
              <a:gdLst/>
              <a:ahLst/>
              <a:cxnLst/>
              <a:rect l="l" t="t" r="r" b="b"/>
              <a:pathLst>
                <a:path w="3495154" h="6628741">
                  <a:moveTo>
                    <a:pt x="0" y="0"/>
                  </a:moveTo>
                  <a:lnTo>
                    <a:pt x="3495154" y="0"/>
                  </a:lnTo>
                  <a:lnTo>
                    <a:pt x="3495154" y="6628741"/>
                  </a:lnTo>
                  <a:lnTo>
                    <a:pt x="0" y="6628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B3D41BB8-0D10-0655-4D4B-F42F430CCE98}"/>
                </a:ext>
              </a:extLst>
            </p:cNvPr>
            <p:cNvSpPr/>
            <p:nvPr/>
          </p:nvSpPr>
          <p:spPr>
            <a:xfrm>
              <a:off x="868607" y="4434814"/>
              <a:ext cx="2948869" cy="3363956"/>
            </a:xfrm>
            <a:custGeom>
              <a:avLst/>
              <a:gdLst/>
              <a:ahLst/>
              <a:cxnLst/>
              <a:rect l="l" t="t" r="r" b="b"/>
              <a:pathLst>
                <a:path w="2948869" h="3363956">
                  <a:moveTo>
                    <a:pt x="0" y="0"/>
                  </a:moveTo>
                  <a:lnTo>
                    <a:pt x="2948869" y="0"/>
                  </a:lnTo>
                  <a:lnTo>
                    <a:pt x="2948869" y="3363956"/>
                  </a:lnTo>
                  <a:lnTo>
                    <a:pt x="0" y="3363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63808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CBF0B-A83B-C941-37A9-3FCF1CFE2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7451381-7C01-164C-873A-8A83C552FFD4}"/>
              </a:ext>
            </a:extLst>
          </p:cNvPr>
          <p:cNvSpPr/>
          <p:nvPr/>
        </p:nvSpPr>
        <p:spPr>
          <a:xfrm>
            <a:off x="-12032" y="0"/>
            <a:ext cx="9689432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6BF4606-58E8-9CA3-C667-9FE454C00923}"/>
              </a:ext>
            </a:extLst>
          </p:cNvPr>
          <p:cNvSpPr txBox="1"/>
          <p:nvPr/>
        </p:nvSpPr>
        <p:spPr>
          <a:xfrm>
            <a:off x="10431378" y="3390900"/>
            <a:ext cx="7399422" cy="5338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boka er del 2 «Heksa» illustrert med snøkrystallar. Kva samanheng har ei heks og ein snøkrystall, trur de? 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gjer at eit menneske kan bli oppfatta som ei heks? Kva gjer det med oss når andre er kalde mot oss? 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kunne det gått med Jørgen om han ikkje møtte Malin, Molla og Henrik?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DB500D79-C38D-9C33-C0C3-858C11782C48}"/>
              </a:ext>
            </a:extLst>
          </p:cNvPr>
          <p:cNvSpPr txBox="1"/>
          <p:nvPr/>
        </p:nvSpPr>
        <p:spPr>
          <a:xfrm>
            <a:off x="10439400" y="952500"/>
            <a:ext cx="7543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Englane, heksa </a:t>
            </a:r>
          </a:p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og mysteriet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877D4286-81A3-9EDC-3B87-7CCB800A4DE5}"/>
              </a:ext>
            </a:extLst>
          </p:cNvPr>
          <p:cNvGrpSpPr/>
          <p:nvPr/>
        </p:nvGrpSpPr>
        <p:grpSpPr>
          <a:xfrm>
            <a:off x="1600200" y="2218961"/>
            <a:ext cx="6140272" cy="5849078"/>
            <a:chOff x="0" y="0"/>
            <a:chExt cx="8187029" cy="7798770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AB617457-BA87-1359-5FCE-286F7DCDBC1D}"/>
                </a:ext>
              </a:extLst>
            </p:cNvPr>
            <p:cNvSpPr/>
            <p:nvPr/>
          </p:nvSpPr>
          <p:spPr>
            <a:xfrm>
              <a:off x="0" y="0"/>
              <a:ext cx="3817476" cy="3937970"/>
            </a:xfrm>
            <a:custGeom>
              <a:avLst/>
              <a:gdLst/>
              <a:ahLst/>
              <a:cxnLst/>
              <a:rect l="l" t="t" r="r" b="b"/>
              <a:pathLst>
                <a:path w="3817476" h="3937970">
                  <a:moveTo>
                    <a:pt x="0" y="0"/>
                  </a:moveTo>
                  <a:lnTo>
                    <a:pt x="3817476" y="0"/>
                  </a:lnTo>
                  <a:lnTo>
                    <a:pt x="3817476" y="3937970"/>
                  </a:lnTo>
                  <a:lnTo>
                    <a:pt x="0" y="393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2BAE4A2D-C5A3-7374-7010-3D00F6F5A233}"/>
                </a:ext>
              </a:extLst>
            </p:cNvPr>
            <p:cNvSpPr/>
            <p:nvPr/>
          </p:nvSpPr>
          <p:spPr>
            <a:xfrm>
              <a:off x="4691875" y="623600"/>
              <a:ext cx="3495154" cy="6628741"/>
            </a:xfrm>
            <a:custGeom>
              <a:avLst/>
              <a:gdLst/>
              <a:ahLst/>
              <a:cxnLst/>
              <a:rect l="l" t="t" r="r" b="b"/>
              <a:pathLst>
                <a:path w="3495154" h="6628741">
                  <a:moveTo>
                    <a:pt x="0" y="0"/>
                  </a:moveTo>
                  <a:lnTo>
                    <a:pt x="3495154" y="0"/>
                  </a:lnTo>
                  <a:lnTo>
                    <a:pt x="3495154" y="6628741"/>
                  </a:lnTo>
                  <a:lnTo>
                    <a:pt x="0" y="6628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8AC7B98B-B35A-D9A8-01B8-730E9D40232A}"/>
                </a:ext>
              </a:extLst>
            </p:cNvPr>
            <p:cNvSpPr/>
            <p:nvPr/>
          </p:nvSpPr>
          <p:spPr>
            <a:xfrm>
              <a:off x="868607" y="4434814"/>
              <a:ext cx="2948869" cy="3363956"/>
            </a:xfrm>
            <a:custGeom>
              <a:avLst/>
              <a:gdLst/>
              <a:ahLst/>
              <a:cxnLst/>
              <a:rect l="l" t="t" r="r" b="b"/>
              <a:pathLst>
                <a:path w="2948869" h="3363956">
                  <a:moveTo>
                    <a:pt x="0" y="0"/>
                  </a:moveTo>
                  <a:lnTo>
                    <a:pt x="2948869" y="0"/>
                  </a:lnTo>
                  <a:lnTo>
                    <a:pt x="2948869" y="3363956"/>
                  </a:lnTo>
                  <a:lnTo>
                    <a:pt x="0" y="3363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1896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CC060E-060B-B1D1-1DA9-73BE1AD3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ete 19" descr="Eit bilete som inneheld teikning, måleri, utklipp&#10;&#10;KI-generert innhald kan vere feil.">
            <a:extLst>
              <a:ext uri="{FF2B5EF4-FFF2-40B4-BE49-F238E27FC236}">
                <a16:creationId xmlns:a16="http://schemas.microsoft.com/office/drawing/2014/main" id="{1FCA9DCE-B2B4-D038-0FCE-C64F0C0D03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5" y="0"/>
            <a:ext cx="9713686" cy="10287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A7FDB55E-C0D6-CF62-0964-0C0BB8954320}"/>
              </a:ext>
            </a:extLst>
          </p:cNvPr>
          <p:cNvSpPr txBox="1"/>
          <p:nvPr/>
        </p:nvSpPr>
        <p:spPr>
          <a:xfrm>
            <a:off x="10431379" y="3390900"/>
            <a:ext cx="6094730" cy="4261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No skal de snart ha juleferie og feire jul på dykkar måte. </a:t>
            </a:r>
          </a:p>
          <a:p>
            <a:pPr>
              <a:lnSpc>
                <a:spcPts val="4200"/>
              </a:lnSpc>
            </a:pPr>
            <a:endParaRPr lang="nn-NO" sz="300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>
              <a:lnSpc>
                <a:spcPts val="4200"/>
              </a:lnSpc>
            </a:pPr>
            <a:r>
              <a:rPr lang="nn-NO" sz="300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Tenk tilbake på det de skreiv om ønske og løfte for adventstida, og tenk gjennom kva de kan gjere for å skape ei god jul for dykk sjølve og andre. 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99F1E64D-7933-F9C7-215C-02B7207D84CF}"/>
              </a:ext>
            </a:extLst>
          </p:cNvPr>
          <p:cNvSpPr txBox="1"/>
          <p:nvPr/>
        </p:nvSpPr>
        <p:spPr>
          <a:xfrm>
            <a:off x="10439400" y="1866900"/>
            <a:ext cx="7543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6000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Juleferie</a:t>
            </a:r>
          </a:p>
        </p:txBody>
      </p:sp>
    </p:spTree>
    <p:extLst>
      <p:ext uri="{BB962C8B-B14F-4D97-AF65-F5344CB8AC3E}">
        <p14:creationId xmlns:p14="http://schemas.microsoft.com/office/powerpoint/2010/main" val="1648204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CF416F2A-CCD2-1F36-64B1-00C71B9A3F43}"/>
              </a:ext>
            </a:extLst>
          </p:cNvPr>
          <p:cNvSpPr txBox="1"/>
          <p:nvPr/>
        </p:nvSpPr>
        <p:spPr>
          <a:xfrm>
            <a:off x="4567989" y="49911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0000" i="1" dirty="0">
                <a:solidFill>
                  <a:schemeClr val="tx2"/>
                </a:solidFill>
                <a:latin typeface="Kermit Extrabold" panose="020F0503040000060003" pitchFamily="34" charset="0"/>
              </a:rPr>
              <a:t>God jul!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3" y="3590564"/>
            <a:ext cx="9449407" cy="5667736"/>
            <a:chOff x="0" y="0"/>
            <a:chExt cx="2488733" cy="14927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492737"/>
            </a:xfrm>
            <a:custGeom>
              <a:avLst/>
              <a:gdLst/>
              <a:ahLst/>
              <a:cxnLst/>
              <a:rect l="l" t="t" r="r" b="b"/>
              <a:pathLst>
                <a:path w="2488733" h="1492737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450953"/>
                  </a:lnTo>
                  <a:cubicBezTo>
                    <a:pt x="2488733" y="1462034"/>
                    <a:pt x="2484330" y="1472663"/>
                    <a:pt x="2476494" y="1480499"/>
                  </a:cubicBezTo>
                  <a:cubicBezTo>
                    <a:pt x="2468658" y="1488335"/>
                    <a:pt x="2458030" y="1492737"/>
                    <a:pt x="2446948" y="1492737"/>
                  </a:cubicBezTo>
                  <a:lnTo>
                    <a:pt x="41784" y="1492737"/>
                  </a:lnTo>
                  <a:cubicBezTo>
                    <a:pt x="30702" y="1492737"/>
                    <a:pt x="20074" y="1488335"/>
                    <a:pt x="12238" y="1480499"/>
                  </a:cubicBezTo>
                  <a:cubicBezTo>
                    <a:pt x="4402" y="1472663"/>
                    <a:pt x="0" y="1462034"/>
                    <a:pt x="0" y="145095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5308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747161" y="4209879"/>
            <a:ext cx="7574869" cy="4284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Finn døme i teksten på at noko med Jørgen har forandra seg.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i teksten finn de som får Jørgen til å minne om ein julenisse?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Korleis er det med mamma? Har noko forandra seg ved henne?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96E6327-BF98-D671-AA4C-76941EF1F591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859DD3C-A60B-D3EA-57BD-AC7BBA5C5FE8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429D58A6-8457-8F44-C01D-96D32FF1FA12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AB51B463-9C9B-D594-A3C5-1A09B093FAB8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jula ikkje er nokon spøk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3" y="3590564"/>
            <a:ext cx="9449407" cy="5667736"/>
            <a:chOff x="0" y="0"/>
            <a:chExt cx="2488733" cy="14927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492737"/>
            </a:xfrm>
            <a:custGeom>
              <a:avLst/>
              <a:gdLst/>
              <a:ahLst/>
              <a:cxnLst/>
              <a:rect l="l" t="t" r="r" b="b"/>
              <a:pathLst>
                <a:path w="2488733" h="1492737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450953"/>
                  </a:lnTo>
                  <a:cubicBezTo>
                    <a:pt x="2488733" y="1462034"/>
                    <a:pt x="2484330" y="1472663"/>
                    <a:pt x="2476494" y="1480499"/>
                  </a:cubicBezTo>
                  <a:cubicBezTo>
                    <a:pt x="2468658" y="1488335"/>
                    <a:pt x="2458030" y="1492737"/>
                    <a:pt x="2446948" y="1492737"/>
                  </a:cubicBezTo>
                  <a:lnTo>
                    <a:pt x="41784" y="1492737"/>
                  </a:lnTo>
                  <a:cubicBezTo>
                    <a:pt x="30702" y="1492737"/>
                    <a:pt x="20074" y="1488335"/>
                    <a:pt x="12238" y="1480499"/>
                  </a:cubicBezTo>
                  <a:cubicBezTo>
                    <a:pt x="4402" y="1472663"/>
                    <a:pt x="0" y="1462034"/>
                    <a:pt x="0" y="145095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5308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197923" y="4541717"/>
            <a:ext cx="8673346" cy="320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Malin føler at heile jula er avhengig </a:t>
            </a: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av henne og Molla. 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Kvifor føler ho det, trur de?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vidare i forteljinga?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7269C91-3591-E4B9-6870-B441B5C082C0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6FE9D37-B40E-69EE-900B-50798CC590CF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50F02BEA-725B-4AE4-A33F-1EB9C2C22686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7" name="TextBox 7">
            <a:extLst>
              <a:ext uri="{FF2B5EF4-FFF2-40B4-BE49-F238E27FC236}">
                <a16:creationId xmlns:a16="http://schemas.microsoft.com/office/drawing/2014/main" id="{62FE83FC-4C35-E353-784A-E894AF4BC072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at jula ikkje er nokon spøk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C3692-7C4B-5FEF-A534-E929DEE74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6424C7D-9935-FE04-C0A0-48720EBB6F5E}"/>
              </a:ext>
            </a:extLst>
          </p:cNvPr>
          <p:cNvGrpSpPr/>
          <p:nvPr/>
        </p:nvGrpSpPr>
        <p:grpSpPr>
          <a:xfrm>
            <a:off x="5529579" y="1529079"/>
            <a:ext cx="7228843" cy="7228843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DF30004-B713-507B-68B9-AA67217A88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3E6E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7F8B9B1-D70A-3C01-CD64-5F0637C904B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A6BDCFE-5BC7-2119-868E-6BD52F932A5E}"/>
              </a:ext>
            </a:extLst>
          </p:cNvPr>
          <p:cNvSpPr txBox="1"/>
          <p:nvPr/>
        </p:nvSpPr>
        <p:spPr>
          <a:xfrm rot="203391">
            <a:off x="6251495" y="4018675"/>
            <a:ext cx="5820048" cy="1707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64"/>
              </a:lnSpc>
            </a:pPr>
            <a:r>
              <a:rPr lang="nn-NO" sz="7200" i="1" noProof="0" dirty="0">
                <a:solidFill>
                  <a:srgbClr val="F0F2F6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17. desember</a:t>
            </a:r>
          </a:p>
        </p:txBody>
      </p:sp>
    </p:spTree>
    <p:extLst>
      <p:ext uri="{BB962C8B-B14F-4D97-AF65-F5344CB8AC3E}">
        <p14:creationId xmlns:p14="http://schemas.microsoft.com/office/powerpoint/2010/main" val="235835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809893" y="4776396"/>
            <a:ext cx="9449407" cy="3592442"/>
            <a:chOff x="0" y="0"/>
            <a:chExt cx="2488733" cy="946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8733" cy="946157"/>
            </a:xfrm>
            <a:custGeom>
              <a:avLst/>
              <a:gdLst/>
              <a:ahLst/>
              <a:cxnLst/>
              <a:rect l="l" t="t" r="r" b="b"/>
              <a:pathLst>
                <a:path w="2488733" h="946157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904373"/>
                  </a:lnTo>
                  <a:cubicBezTo>
                    <a:pt x="2488733" y="915455"/>
                    <a:pt x="2484330" y="926083"/>
                    <a:pt x="2476494" y="933919"/>
                  </a:cubicBezTo>
                  <a:cubicBezTo>
                    <a:pt x="2468658" y="941755"/>
                    <a:pt x="2458030" y="946157"/>
                    <a:pt x="2446948" y="946157"/>
                  </a:cubicBezTo>
                  <a:lnTo>
                    <a:pt x="41784" y="946157"/>
                  </a:lnTo>
                  <a:cubicBezTo>
                    <a:pt x="30702" y="946157"/>
                    <a:pt x="20074" y="941755"/>
                    <a:pt x="12238" y="933919"/>
                  </a:cubicBezTo>
                  <a:cubicBezTo>
                    <a:pt x="4402" y="926083"/>
                    <a:pt x="0" y="915455"/>
                    <a:pt x="0" y="904373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88733" cy="98425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97923" y="5410935"/>
            <a:ext cx="8673346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Det syttande kapittelet heiter</a:t>
            </a:r>
          </a:p>
          <a:p>
            <a:pPr algn="ctr">
              <a:lnSpc>
                <a:spcPts val="4200"/>
              </a:lnSpc>
            </a:pPr>
            <a:r>
              <a:rPr lang="nn-NO" sz="3000" b="1" noProof="0" dirty="0">
                <a:solidFill>
                  <a:srgbClr val="3B3E6E"/>
                </a:solidFill>
                <a:latin typeface="Kermit" panose="020F0503040000060003" pitchFamily="34" charset="0"/>
                <a:ea typeface="Arial Bold"/>
                <a:cs typeface="Arial Bold"/>
                <a:sym typeface="Arial Bold"/>
              </a:rPr>
              <a:t>Om å pynte tre</a:t>
            </a:r>
          </a:p>
          <a:p>
            <a:pPr algn="ctr">
              <a:lnSpc>
                <a:spcPts val="4200"/>
              </a:lnSpc>
            </a:pPr>
            <a:endParaRPr lang="nn-NO" sz="3000" b="1" noProof="0" dirty="0">
              <a:solidFill>
                <a:srgbClr val="3B3E6E"/>
              </a:solidFill>
              <a:latin typeface="Kermit" panose="020F0503040000060003" pitchFamily="34" charset="0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trur de skjer i dette kapittelet?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A33B3A06-E5E5-CFE4-E911-06A482D99EC2}"/>
              </a:ext>
            </a:extLst>
          </p:cNvPr>
          <p:cNvGrpSpPr/>
          <p:nvPr/>
        </p:nvGrpSpPr>
        <p:grpSpPr>
          <a:xfrm>
            <a:off x="1028700" y="680344"/>
            <a:ext cx="16230600" cy="2391102"/>
            <a:chOff x="0" y="0"/>
            <a:chExt cx="4274726" cy="62975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78EE4E4-4B96-B70A-3543-D3784FB13BD0}"/>
                </a:ext>
              </a:extLst>
            </p:cNvPr>
            <p:cNvSpPr/>
            <p:nvPr/>
          </p:nvSpPr>
          <p:spPr>
            <a:xfrm>
              <a:off x="0" y="0"/>
              <a:ext cx="4274726" cy="629755"/>
            </a:xfrm>
            <a:custGeom>
              <a:avLst/>
              <a:gdLst/>
              <a:ahLst/>
              <a:cxnLst/>
              <a:rect l="l" t="t" r="r" b="b"/>
              <a:pathLst>
                <a:path w="4274726" h="62975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05428"/>
                  </a:lnTo>
                  <a:cubicBezTo>
                    <a:pt x="4274726" y="618864"/>
                    <a:pt x="4263834" y="629755"/>
                    <a:pt x="4250399" y="629755"/>
                  </a:cubicBezTo>
                  <a:lnTo>
                    <a:pt x="24327" y="629755"/>
                  </a:lnTo>
                  <a:cubicBezTo>
                    <a:pt x="10891" y="629755"/>
                    <a:pt x="0" y="618864"/>
                    <a:pt x="0" y="60542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23336C8F-582A-E441-2D46-47E9494EB48A}"/>
                </a:ext>
              </a:extLst>
            </p:cNvPr>
            <p:cNvSpPr txBox="1"/>
            <p:nvPr/>
          </p:nvSpPr>
          <p:spPr>
            <a:xfrm>
              <a:off x="0" y="-38100"/>
              <a:ext cx="4274726" cy="667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4B3F3E84-0B14-AF6F-99E7-6F5CB1D5B5DC}"/>
              </a:ext>
            </a:extLst>
          </p:cNvPr>
          <p:cNvSpPr txBox="1"/>
          <p:nvPr/>
        </p:nvSpPr>
        <p:spPr>
          <a:xfrm>
            <a:off x="2196976" y="952693"/>
            <a:ext cx="13894048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6999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Syttande</a:t>
            </a:r>
            <a:r>
              <a:rPr lang="nn-NO" sz="6999" noProof="0" dirty="0">
                <a:solidFill>
                  <a:srgbClr val="3B3E6E"/>
                </a:solidFill>
                <a:latin typeface="Kermit Extrabold" panose="020F0503040000060003" pitchFamily="34" charset="0"/>
                <a:ea typeface="Marykate"/>
                <a:cs typeface="Marykate"/>
                <a:sym typeface="Marykate"/>
              </a:rPr>
              <a:t> kapittel</a:t>
            </a:r>
          </a:p>
          <a:p>
            <a:pPr algn="ctr"/>
            <a:r>
              <a:rPr lang="nn-NO" sz="4999" i="1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pynte tre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809893" y="3952093"/>
            <a:ext cx="9449407" cy="5306207"/>
            <a:chOff x="0" y="0"/>
            <a:chExt cx="2488733" cy="1397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8733" cy="1397520"/>
            </a:xfrm>
            <a:custGeom>
              <a:avLst/>
              <a:gdLst/>
              <a:ahLst/>
              <a:cxnLst/>
              <a:rect l="l" t="t" r="r" b="b"/>
              <a:pathLst>
                <a:path w="2488733" h="1397520">
                  <a:moveTo>
                    <a:pt x="41784" y="0"/>
                  </a:moveTo>
                  <a:lnTo>
                    <a:pt x="2446948" y="0"/>
                  </a:lnTo>
                  <a:cubicBezTo>
                    <a:pt x="2458030" y="0"/>
                    <a:pt x="2468658" y="4402"/>
                    <a:pt x="2476494" y="12238"/>
                  </a:cubicBezTo>
                  <a:cubicBezTo>
                    <a:pt x="2484330" y="20074"/>
                    <a:pt x="2488733" y="30702"/>
                    <a:pt x="2488733" y="41784"/>
                  </a:cubicBezTo>
                  <a:lnTo>
                    <a:pt x="2488733" y="1355735"/>
                  </a:lnTo>
                  <a:cubicBezTo>
                    <a:pt x="2488733" y="1366817"/>
                    <a:pt x="2484330" y="1377445"/>
                    <a:pt x="2476494" y="1385281"/>
                  </a:cubicBezTo>
                  <a:cubicBezTo>
                    <a:pt x="2468658" y="1393117"/>
                    <a:pt x="2458030" y="1397520"/>
                    <a:pt x="2446948" y="1397520"/>
                  </a:cubicBezTo>
                  <a:lnTo>
                    <a:pt x="41784" y="1397520"/>
                  </a:lnTo>
                  <a:cubicBezTo>
                    <a:pt x="30702" y="1397520"/>
                    <a:pt x="20074" y="1393117"/>
                    <a:pt x="12238" y="1385281"/>
                  </a:cubicBezTo>
                  <a:cubicBezTo>
                    <a:pt x="4402" y="1377445"/>
                    <a:pt x="0" y="1366817"/>
                    <a:pt x="0" y="1355735"/>
                  </a:cubicBezTo>
                  <a:lnTo>
                    <a:pt x="0" y="41784"/>
                  </a:lnTo>
                  <a:cubicBezTo>
                    <a:pt x="0" y="30702"/>
                    <a:pt x="4402" y="20074"/>
                    <a:pt x="12238" y="12238"/>
                  </a:cubicBezTo>
                  <a:cubicBezTo>
                    <a:pt x="20074" y="4402"/>
                    <a:pt x="30702" y="0"/>
                    <a:pt x="41784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8733" cy="143562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  <a:p>
              <a:pPr algn="ctr">
                <a:lnSpc>
                  <a:spcPts val="4200"/>
                </a:lnSpc>
              </a:pPr>
              <a:endParaRPr lang="nn-NO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97923" y="4503616"/>
            <a:ext cx="8673346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I starten av kapittelet står det: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«</a:t>
            </a:r>
            <a:r>
              <a:rPr lang="nn-NO" sz="3000" i="1" noProof="0" dirty="0">
                <a:solidFill>
                  <a:srgbClr val="3B3E6E"/>
                </a:solidFill>
                <a:latin typeface="Kermit" panose="020F0503040000060003" pitchFamily="34" charset="0"/>
                <a:ea typeface="Arial Italics"/>
                <a:cs typeface="Arial Italics"/>
                <a:sym typeface="Arial Italics"/>
              </a:rPr>
              <a:t>Vi hadde blitt gode på å komme oss gjennom tett juletreskog. Jørgen opna døra med ein gong no.»</a:t>
            </a:r>
          </a:p>
          <a:p>
            <a:pPr algn="ctr">
              <a:lnSpc>
                <a:spcPts val="4200"/>
              </a:lnSpc>
            </a:pPr>
            <a:endParaRPr lang="nn-NO" sz="3000" i="1" noProof="0" dirty="0">
              <a:solidFill>
                <a:srgbClr val="3B3E6E"/>
              </a:solidFill>
              <a:latin typeface="Kermit" panose="020F0503040000060003" pitchFamily="34" charset="0"/>
              <a:ea typeface="Arial Italics"/>
              <a:cs typeface="Arial Italics"/>
              <a:sym typeface="Arial Italics"/>
            </a:endParaRPr>
          </a:p>
          <a:p>
            <a:pPr algn="ctr">
              <a:lnSpc>
                <a:spcPts val="4200"/>
              </a:lnSpc>
            </a:pPr>
            <a:r>
              <a:rPr lang="nn-NO" sz="3000" noProof="0" dirty="0">
                <a:solidFill>
                  <a:srgbClr val="3B3E6E"/>
                </a:solidFill>
                <a:latin typeface="Kermit" panose="020F0503040000060003" pitchFamily="34" charset="0"/>
                <a:ea typeface="Arial"/>
                <a:cs typeface="Arial"/>
                <a:sym typeface="Arial"/>
              </a:rPr>
              <a:t>Kva i desse to setningane gjer at vi forstår at barna ofte er på besøk hjå Jørgen?</a:t>
            </a:r>
          </a:p>
          <a:p>
            <a:pPr algn="ctr">
              <a:lnSpc>
                <a:spcPts val="4200"/>
              </a:lnSpc>
            </a:pPr>
            <a:endParaRPr lang="nn-NO" sz="3000" noProof="0" dirty="0">
              <a:solidFill>
                <a:srgbClr val="3B3E6E"/>
              </a:solidFill>
              <a:latin typeface="Kermit" panose="020F0503040000060003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7C59FC73-0C1A-1235-6913-83F139851DC2}"/>
              </a:ext>
            </a:extLst>
          </p:cNvPr>
          <p:cNvGrpSpPr/>
          <p:nvPr/>
        </p:nvGrpSpPr>
        <p:grpSpPr>
          <a:xfrm>
            <a:off x="1028700" y="1028700"/>
            <a:ext cx="16230600" cy="1739438"/>
            <a:chOff x="0" y="0"/>
            <a:chExt cx="4274726" cy="458124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10C5F38-76C3-A66D-BAE6-A720CEA3E78D}"/>
                </a:ext>
              </a:extLst>
            </p:cNvPr>
            <p:cNvSpPr/>
            <p:nvPr/>
          </p:nvSpPr>
          <p:spPr>
            <a:xfrm>
              <a:off x="0" y="0"/>
              <a:ext cx="4274726" cy="458124"/>
            </a:xfrm>
            <a:custGeom>
              <a:avLst/>
              <a:gdLst/>
              <a:ahLst/>
              <a:cxnLst/>
              <a:rect l="l" t="t" r="r" b="b"/>
              <a:pathLst>
                <a:path w="4274726" h="4581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33797"/>
                  </a:lnTo>
                  <a:cubicBezTo>
                    <a:pt x="4274726" y="447232"/>
                    <a:pt x="4263834" y="458124"/>
                    <a:pt x="4250399" y="458124"/>
                  </a:cubicBezTo>
                  <a:lnTo>
                    <a:pt x="24327" y="458124"/>
                  </a:lnTo>
                  <a:cubicBezTo>
                    <a:pt x="10891" y="458124"/>
                    <a:pt x="0" y="447232"/>
                    <a:pt x="0" y="43379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9DEE3"/>
            </a:solidFill>
            <a:ln w="95250" cap="rnd">
              <a:solidFill>
                <a:srgbClr val="9596AC"/>
              </a:solidFill>
              <a:prstDash val="solid"/>
              <a:round/>
            </a:ln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988D364-4554-CB83-C1EE-61F4929BECA8}"/>
                </a:ext>
              </a:extLst>
            </p:cNvPr>
            <p:cNvSpPr txBox="1"/>
            <p:nvPr/>
          </p:nvSpPr>
          <p:spPr>
            <a:xfrm>
              <a:off x="0" y="-38100"/>
              <a:ext cx="4274726" cy="49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ED1A577F-8555-53F7-6F3D-CED636840622}"/>
              </a:ext>
            </a:extLst>
          </p:cNvPr>
          <p:cNvSpPr txBox="1"/>
          <p:nvPr/>
        </p:nvSpPr>
        <p:spPr>
          <a:xfrm>
            <a:off x="2717551" y="1227655"/>
            <a:ext cx="12852897" cy="120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n-NO" sz="6000" i="1" noProof="0" dirty="0">
                <a:solidFill>
                  <a:srgbClr val="3B3E6E"/>
                </a:solidFill>
                <a:latin typeface="Kermit Semibold" panose="020F0503040000060003" pitchFamily="34" charset="0"/>
                <a:ea typeface="Marykate"/>
                <a:cs typeface="Marykate"/>
                <a:sym typeface="Marykate"/>
              </a:rPr>
              <a:t>Om å pynte tre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2005</Words>
  <Application>Microsoft Office PowerPoint</Application>
  <PresentationFormat>Eigendefinert</PresentationFormat>
  <Paragraphs>290</Paragraphs>
  <Slides>49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49</vt:i4>
      </vt:variant>
    </vt:vector>
  </HeadingPairs>
  <TitlesOfParts>
    <vt:vector size="55" baseType="lpstr">
      <vt:lpstr>Arial</vt:lpstr>
      <vt:lpstr>Calibri</vt:lpstr>
      <vt:lpstr>Kermit Semibold</vt:lpstr>
      <vt:lpstr>Kermit Extrabold</vt:lpstr>
      <vt:lpstr>Kermit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dag, Herr Jul</dc:title>
  <dc:creator>Arild Torvund Olsen</dc:creator>
  <cp:lastModifiedBy>Arild Torvund Olsen</cp:lastModifiedBy>
  <cp:revision>2</cp:revision>
  <dcterms:created xsi:type="dcterms:W3CDTF">2006-08-16T00:00:00Z</dcterms:created>
  <dcterms:modified xsi:type="dcterms:W3CDTF">2025-11-24T12:03:39Z</dcterms:modified>
  <dc:identifier>DAG3Kmo2xis</dc:identifier>
</cp:coreProperties>
</file>