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8" r:id="rId14"/>
    <p:sldId id="267" r:id="rId15"/>
    <p:sldId id="266" r:id="rId16"/>
    <p:sldId id="265" r:id="rId17"/>
    <p:sldId id="269" r:id="rId18"/>
    <p:sldId id="270" r:id="rId19"/>
    <p:sldId id="271" r:id="rId20"/>
    <p:sldId id="272" r:id="rId21"/>
    <p:sldId id="273" r:id="rId22"/>
    <p:sldId id="274" r:id="rId23"/>
    <p:sldId id="275"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74"/>
  </p:normalViewPr>
  <p:slideViewPr>
    <p:cSldViewPr snapToGrid="0">
      <p:cViewPr varScale="1">
        <p:scale>
          <a:sx n="104" d="100"/>
          <a:sy n="104"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ld Torvund Olsen" userId="3423d729-1e8d-4c10-9ef2-90385d563038" providerId="ADAL" clId="{ED812001-C8AB-4017-A839-66C98FE82031}"/>
    <pc:docChg chg="custSel modSld">
      <pc:chgData name="Arild Torvund Olsen" userId="3423d729-1e8d-4c10-9ef2-90385d563038" providerId="ADAL" clId="{ED812001-C8AB-4017-A839-66C98FE82031}" dt="2021-10-22T12:21:18.737" v="3" actId="27636"/>
      <pc:docMkLst>
        <pc:docMk/>
      </pc:docMkLst>
      <pc:sldChg chg="modSp mod">
        <pc:chgData name="Arild Torvund Olsen" userId="3423d729-1e8d-4c10-9ef2-90385d563038" providerId="ADAL" clId="{ED812001-C8AB-4017-A839-66C98FE82031}" dt="2021-10-22T12:21:08.072" v="1" actId="27636"/>
        <pc:sldMkLst>
          <pc:docMk/>
          <pc:sldMk cId="2432816376" sldId="272"/>
        </pc:sldMkLst>
        <pc:spChg chg="mod">
          <ac:chgData name="Arild Torvund Olsen" userId="3423d729-1e8d-4c10-9ef2-90385d563038" providerId="ADAL" clId="{ED812001-C8AB-4017-A839-66C98FE82031}" dt="2021-10-22T12:21:08.072" v="1" actId="27636"/>
          <ac:spMkLst>
            <pc:docMk/>
            <pc:sldMk cId="2432816376" sldId="272"/>
            <ac:spMk id="3" creationId="{7690D5C2-D3BF-1341-99CE-BE7CC29B6F22}"/>
          </ac:spMkLst>
        </pc:spChg>
      </pc:sldChg>
      <pc:sldChg chg="modSp mod">
        <pc:chgData name="Arild Torvund Olsen" userId="3423d729-1e8d-4c10-9ef2-90385d563038" providerId="ADAL" clId="{ED812001-C8AB-4017-A839-66C98FE82031}" dt="2021-10-22T12:21:18.737" v="3" actId="27636"/>
        <pc:sldMkLst>
          <pc:docMk/>
          <pc:sldMk cId="600279600" sldId="273"/>
        </pc:sldMkLst>
        <pc:spChg chg="mod">
          <ac:chgData name="Arild Torvund Olsen" userId="3423d729-1e8d-4c10-9ef2-90385d563038" providerId="ADAL" clId="{ED812001-C8AB-4017-A839-66C98FE82031}" dt="2021-10-22T12:21:18.737" v="3" actId="27636"/>
          <ac:spMkLst>
            <pc:docMk/>
            <pc:sldMk cId="600279600" sldId="273"/>
            <ac:spMk id="3" creationId="{E4028197-DEA9-F44E-9610-A696CA72DAAD}"/>
          </ac:spMkLst>
        </pc:spChg>
      </pc:sldChg>
    </pc:docChg>
  </pc:docChgLst>
  <pc:docChgLst>
    <pc:chgData name="Arild Torvund Olsen" userId="3423d729-1e8d-4c10-9ef2-90385d563038" providerId="ADAL" clId="{84BB1467-A103-4C6A-A14E-FF478C3898A7}"/>
    <pc:docChg chg="modSld">
      <pc:chgData name="Arild Torvund Olsen" userId="3423d729-1e8d-4c10-9ef2-90385d563038" providerId="ADAL" clId="{84BB1467-A103-4C6A-A14E-FF478C3898A7}" dt="2021-11-24T12:10:22.325" v="0" actId="20577"/>
      <pc:docMkLst>
        <pc:docMk/>
      </pc:docMkLst>
      <pc:sldChg chg="modSp mod">
        <pc:chgData name="Arild Torvund Olsen" userId="3423d729-1e8d-4c10-9ef2-90385d563038" providerId="ADAL" clId="{84BB1467-A103-4C6A-A14E-FF478C3898A7}" dt="2021-11-24T12:10:22.325" v="0" actId="20577"/>
        <pc:sldMkLst>
          <pc:docMk/>
          <pc:sldMk cId="3678552820" sldId="264"/>
        </pc:sldMkLst>
        <pc:spChg chg="mod">
          <ac:chgData name="Arild Torvund Olsen" userId="3423d729-1e8d-4c10-9ef2-90385d563038" providerId="ADAL" clId="{84BB1467-A103-4C6A-A14E-FF478C3898A7}" dt="2021-11-24T12:10:22.325" v="0" actId="20577"/>
          <ac:spMkLst>
            <pc:docMk/>
            <pc:sldMk cId="3678552820" sldId="264"/>
            <ac:spMk id="2" creationId="{FEF729F7-74D3-934A-9060-C4A8F5CC4D5E}"/>
          </ac:spMkLst>
        </pc:spChg>
      </pc:sldChg>
    </pc:docChg>
  </pc:docChgLst>
  <pc:docChgLst>
    <pc:chgData name="Arild Torvund Olsen" userId="S::ato@hivolda.no::3423d729-1e8d-4c10-9ef2-90385d563038" providerId="AD" clId="Web-{D940A06B-551F-488D-AC44-C810212F2C11}"/>
    <pc:docChg chg="modSld">
      <pc:chgData name="Arild Torvund Olsen" userId="S::ato@hivolda.no::3423d729-1e8d-4c10-9ef2-90385d563038" providerId="AD" clId="Web-{D940A06B-551F-488D-AC44-C810212F2C11}" dt="2021-10-22T12:20:23.344" v="38" actId="20577"/>
      <pc:docMkLst>
        <pc:docMk/>
      </pc:docMkLst>
      <pc:sldChg chg="modSp">
        <pc:chgData name="Arild Torvund Olsen" userId="S::ato@hivolda.no::3423d729-1e8d-4c10-9ef2-90385d563038" providerId="AD" clId="Web-{D940A06B-551F-488D-AC44-C810212F2C11}" dt="2021-10-22T12:20:23.344" v="38" actId="20577"/>
        <pc:sldMkLst>
          <pc:docMk/>
          <pc:sldMk cId="2432816376" sldId="272"/>
        </pc:sldMkLst>
        <pc:spChg chg="mod">
          <ac:chgData name="Arild Torvund Olsen" userId="S::ato@hivolda.no::3423d729-1e8d-4c10-9ef2-90385d563038" providerId="AD" clId="Web-{D940A06B-551F-488D-AC44-C810212F2C11}" dt="2021-10-22T12:17:58.092" v="3" actId="20577"/>
          <ac:spMkLst>
            <pc:docMk/>
            <pc:sldMk cId="2432816376" sldId="272"/>
            <ac:spMk id="2" creationId="{579577EF-F07F-6545-8B74-420CC33A9FE0}"/>
          </ac:spMkLst>
        </pc:spChg>
        <pc:spChg chg="mod">
          <ac:chgData name="Arild Torvund Olsen" userId="S::ato@hivolda.no::3423d729-1e8d-4c10-9ef2-90385d563038" providerId="AD" clId="Web-{D940A06B-551F-488D-AC44-C810212F2C11}" dt="2021-10-22T12:20:23.344" v="38" actId="20577"/>
          <ac:spMkLst>
            <pc:docMk/>
            <pc:sldMk cId="2432816376" sldId="272"/>
            <ac:spMk id="3" creationId="{7690D5C2-D3BF-1341-99CE-BE7CC29B6F2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721F01-C42A-EF49-AAC3-2A8A4993E05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2E3BD18-7D3B-304E-83E0-9CF520CA57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10BBDDA-422C-2344-B2C4-84B06837A869}"/>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5" name="Plassholder for bunntekst 4">
            <a:extLst>
              <a:ext uri="{FF2B5EF4-FFF2-40B4-BE49-F238E27FC236}">
                <a16:creationId xmlns:a16="http://schemas.microsoft.com/office/drawing/2014/main" id="{BB7145A6-A715-F346-9843-51126447E00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0D768D-BBA9-9540-A687-D4BF77C4E728}"/>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3107351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EAEF91-7147-064F-8466-F664F20FAA0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AEE3F4E-23F6-C646-960E-A3C475E554B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E050622-7F39-8A4A-B425-E88EB5126C0B}"/>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5" name="Plassholder for bunntekst 4">
            <a:extLst>
              <a:ext uri="{FF2B5EF4-FFF2-40B4-BE49-F238E27FC236}">
                <a16:creationId xmlns:a16="http://schemas.microsoft.com/office/drawing/2014/main" id="{17D85335-C214-4842-9C80-047A1ADD31B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696E595-8FB3-3140-B10F-9E1F11BF8F19}"/>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3784013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8629155-94A9-5A40-999C-5D82B155711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077D17C-B20A-344E-9AC8-0417996E528E}"/>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A15B6BB-EB2F-A44A-B700-2D2D6716E57E}"/>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5" name="Plassholder for bunntekst 4">
            <a:extLst>
              <a:ext uri="{FF2B5EF4-FFF2-40B4-BE49-F238E27FC236}">
                <a16:creationId xmlns:a16="http://schemas.microsoft.com/office/drawing/2014/main" id="{0FB0EF31-63FC-BA4A-961E-3CBD6CBC459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318875C-4CBC-064E-A370-4F189A506C69}"/>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134561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76481E-455D-F44C-8D3F-7C3C6B77F45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C2D9A0A-D167-9749-A0CA-5D4A4D4F11F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C2F9281-CE38-F849-84A1-A8B77D25C39E}"/>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5" name="Plassholder for bunntekst 4">
            <a:extLst>
              <a:ext uri="{FF2B5EF4-FFF2-40B4-BE49-F238E27FC236}">
                <a16:creationId xmlns:a16="http://schemas.microsoft.com/office/drawing/2014/main" id="{BAFAA6CE-2B19-0B45-8754-3D096441A8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FAF425B-1211-BA43-AB0F-7B81C03A7D0C}"/>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2250446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1AFFE4-ABC4-8247-A49F-DA02977F9CB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3CCB0AA-719F-634C-92CD-9738101FB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B4065E2-F97A-AD47-B31D-D7F12D47493D}"/>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5" name="Plassholder for bunntekst 4">
            <a:extLst>
              <a:ext uri="{FF2B5EF4-FFF2-40B4-BE49-F238E27FC236}">
                <a16:creationId xmlns:a16="http://schemas.microsoft.com/office/drawing/2014/main" id="{5515F8AE-7AD2-7941-A068-FCDC40ABAAC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B4CE848-2D7D-7E42-A142-5DCA515B8620}"/>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49022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177F61-B123-C74D-9978-4DE510D8D36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E878749-6208-2B41-B090-EAB7F587926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6B83806-A1B1-FC4C-B16F-E4C674AD275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71538AF-1FC3-9742-B354-DB4118E75D94}"/>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6" name="Plassholder for bunntekst 5">
            <a:extLst>
              <a:ext uri="{FF2B5EF4-FFF2-40B4-BE49-F238E27FC236}">
                <a16:creationId xmlns:a16="http://schemas.microsoft.com/office/drawing/2014/main" id="{7E0B2E4F-4B47-594C-AA41-137F02EF63B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7D7A9E2-D724-2843-B589-AF33A09F2C4E}"/>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233015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9808BA-E316-8945-823A-8A9E8F8D6D0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C2CE116-53E4-CA4F-969F-88EB9B23D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B04EF84-E05E-F342-BE2D-5D5E4C8AA44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D927B56-40DC-D742-92E6-DC3E0C263F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D53CC73-F8BB-F246-8DFC-ACF191B515E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D9BC7B3-C47E-F74E-BCC8-D454704C4028}"/>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8" name="Plassholder for bunntekst 7">
            <a:extLst>
              <a:ext uri="{FF2B5EF4-FFF2-40B4-BE49-F238E27FC236}">
                <a16:creationId xmlns:a16="http://schemas.microsoft.com/office/drawing/2014/main" id="{4622E5F9-A2B6-9D4E-A20A-9C008FF8E3B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2304208-AA7C-2D43-8CCE-72BE6D5D3B17}"/>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399545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EA0C2D-69B6-0443-B53B-E1C7D3FB196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0358659-B15E-E346-ADFC-CB7525909A7F}"/>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4" name="Plassholder for bunntekst 3">
            <a:extLst>
              <a:ext uri="{FF2B5EF4-FFF2-40B4-BE49-F238E27FC236}">
                <a16:creationId xmlns:a16="http://schemas.microsoft.com/office/drawing/2014/main" id="{C151C339-29CD-224A-AEF4-0FF933F6769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AAC2E3E-BC45-8B45-8FF7-6EE83A6D6059}"/>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300880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5DEAAC7-3B26-DF48-86EA-DD7C056BAF2A}"/>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3" name="Plassholder for bunntekst 2">
            <a:extLst>
              <a:ext uri="{FF2B5EF4-FFF2-40B4-BE49-F238E27FC236}">
                <a16:creationId xmlns:a16="http://schemas.microsoft.com/office/drawing/2014/main" id="{B19DB7B6-D7A9-1247-A977-84FF245B09C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79EB94C-0ED3-C944-95BB-F5D0FC961657}"/>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252175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1E2CCD-4E6B-3B4B-9BC6-285E9087460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4FC95297-1A95-5A46-B7DC-5D77DEAC9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491D1DE-C4A4-BF40-A490-8EBA0E42B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173176F-5C33-0D40-A115-2298FBE59563}"/>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6" name="Plassholder for bunntekst 5">
            <a:extLst>
              <a:ext uri="{FF2B5EF4-FFF2-40B4-BE49-F238E27FC236}">
                <a16:creationId xmlns:a16="http://schemas.microsoft.com/office/drawing/2014/main" id="{82AD58C5-D800-194C-BF58-23C1500D109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DF866D0-194C-554D-9B55-190A8D0F259F}"/>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2961324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D3FE5F-3854-9C45-B148-912C025DB2F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6E80143-98E1-C940-9E84-D30ECCE25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A7B9F24-C016-EC47-AF4D-79B7A6C37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5526DF0-A0B1-8F45-97A1-8964318DBF2E}"/>
              </a:ext>
            </a:extLst>
          </p:cNvPr>
          <p:cNvSpPr>
            <a:spLocks noGrp="1"/>
          </p:cNvSpPr>
          <p:nvPr>
            <p:ph type="dt" sz="half" idx="10"/>
          </p:nvPr>
        </p:nvSpPr>
        <p:spPr/>
        <p:txBody>
          <a:bodyPr/>
          <a:lstStyle/>
          <a:p>
            <a:fld id="{8C29326E-BCBD-214E-9F04-CA36BA46E731}" type="datetimeFigureOut">
              <a:rPr lang="nb-NO" smtClean="0"/>
              <a:t>24.11.2021</a:t>
            </a:fld>
            <a:endParaRPr lang="nb-NO"/>
          </a:p>
        </p:txBody>
      </p:sp>
      <p:sp>
        <p:nvSpPr>
          <p:cNvPr id="6" name="Plassholder for bunntekst 5">
            <a:extLst>
              <a:ext uri="{FF2B5EF4-FFF2-40B4-BE49-F238E27FC236}">
                <a16:creationId xmlns:a16="http://schemas.microsoft.com/office/drawing/2014/main" id="{C69D0B0F-92C5-BE4F-8987-30D56BB8A7B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CC32EF6-F79A-A54D-AEC3-891940444F21}"/>
              </a:ext>
            </a:extLst>
          </p:cNvPr>
          <p:cNvSpPr>
            <a:spLocks noGrp="1"/>
          </p:cNvSpPr>
          <p:nvPr>
            <p:ph type="sldNum" sz="quarter" idx="12"/>
          </p:nvPr>
        </p:nvSpPr>
        <p:spPr/>
        <p:txBody>
          <a:bodyPr/>
          <a:lstStyle/>
          <a:p>
            <a:fld id="{75DFEE26-D230-754D-8858-5DA49EC2C0F1}" type="slidenum">
              <a:rPr lang="nb-NO" smtClean="0"/>
              <a:t>‹nr.›</a:t>
            </a:fld>
            <a:endParaRPr lang="nb-NO"/>
          </a:p>
        </p:txBody>
      </p:sp>
    </p:spTree>
    <p:extLst>
      <p:ext uri="{BB962C8B-B14F-4D97-AF65-F5344CB8AC3E}">
        <p14:creationId xmlns:p14="http://schemas.microsoft.com/office/powerpoint/2010/main" val="417362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812D317-0BDB-DA43-AF80-E2757D448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04363C2-5705-7244-8EEB-9AD36AA137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E0BE77B-EEEB-024D-9717-3C0969BA2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9326E-BCBD-214E-9F04-CA36BA46E731}" type="datetimeFigureOut">
              <a:rPr lang="nb-NO" smtClean="0"/>
              <a:t>24.11.2021</a:t>
            </a:fld>
            <a:endParaRPr lang="nb-NO"/>
          </a:p>
        </p:txBody>
      </p:sp>
      <p:sp>
        <p:nvSpPr>
          <p:cNvPr id="5" name="Plassholder for bunntekst 4">
            <a:extLst>
              <a:ext uri="{FF2B5EF4-FFF2-40B4-BE49-F238E27FC236}">
                <a16:creationId xmlns:a16="http://schemas.microsoft.com/office/drawing/2014/main" id="{9AA5183F-AC05-1B4B-AF32-8F14858B0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7162C22-24E1-B742-BA65-3712BA3E53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FEE26-D230-754D-8858-5DA49EC2C0F1}" type="slidenum">
              <a:rPr lang="nb-NO" smtClean="0"/>
              <a:t>‹nr.›</a:t>
            </a:fld>
            <a:endParaRPr lang="nb-NO"/>
          </a:p>
        </p:txBody>
      </p:sp>
    </p:spTree>
    <p:extLst>
      <p:ext uri="{BB962C8B-B14F-4D97-AF65-F5344CB8AC3E}">
        <p14:creationId xmlns:p14="http://schemas.microsoft.com/office/powerpoint/2010/main" val="3625845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rskning.no/hogskolen-i-bergen-jul-klima/sju-tips-til-en-mer-baerekraftig-jul/450947"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framtidajunior.no/2019/12/04/berekraftig-jul-korleis-kan-vi-fa-forbruket-ned-og-likevel-fole-det-er-ei-vanleg-jul/" TargetMode="External"/><Relationship Id="rId4" Type="http://schemas.openxmlformats.org/officeDocument/2006/relationships/hyperlink" Target="https://putsj.no/artikkel/ei-gronare-ju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gronarekvardag.no/2019/11/22/kva-er-mest-berekraftig-juletr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ramtida.no/2020/11/29/ved-a-nekte-den-storste-minoriteten-i-noreg-a-bruke-tog-skaper-vi-barrierar"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www.instagram.com/renpoesi/?hl=nb" TargetMode="External"/><Relationship Id="rId5" Type="http://schemas.openxmlformats.org/officeDocument/2006/relationships/hyperlink" Target="https://www.instagram.com/tidogtanke/" TargetMode="External"/><Relationship Id="rId4" Type="http://schemas.openxmlformats.org/officeDocument/2006/relationships/hyperlink" Target="https://www.instagram.com/ruthlil/?hl=nb"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snl.no/etternam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avachara.com/avatar/" TargetMode="External"/><Relationship Id="rId4" Type="http://schemas.openxmlformats.org/officeDocument/2006/relationships/hyperlink" Target="https://getavataaars.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ramtida.no/2020/11/16/kommuneanalysen-2020-syner-at-det-er-fint-a-vera-barn-i-sma-kommuna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r.no/nn/historikk/graf/1-332393/Noreg/M%C3%B8re%20og%20Romsdal/%C3%98rsta/Hovdebygda"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ssb.no/arbeid-og-lonn/artikler-og-publikasjoner/her-kan-du-sjekke-lonna-d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utendørs, kjører, lastebil, bil&#10;&#10;Automatisk generert beskrivelse">
            <a:extLst>
              <a:ext uri="{FF2B5EF4-FFF2-40B4-BE49-F238E27FC236}">
                <a16:creationId xmlns:a16="http://schemas.microsoft.com/office/drawing/2014/main" id="{6821A683-77D6-F946-BCEC-D6B565F5CFC8}"/>
              </a:ext>
            </a:extLst>
          </p:cNvPr>
          <p:cNvPicPr>
            <a:picLocks noChangeAspect="1"/>
          </p:cNvPicPr>
          <p:nvPr/>
        </p:nvPicPr>
        <p:blipFill rotWithShape="1">
          <a:blip r:embed="rId2"/>
          <a:srcRect t="15196" b="534"/>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a:extLst>
              <a:ext uri="{FF2B5EF4-FFF2-40B4-BE49-F238E27FC236}">
                <a16:creationId xmlns:a16="http://schemas.microsoft.com/office/drawing/2014/main" id="{549D1435-1F47-9249-A91E-15EEC5A58753}"/>
              </a:ext>
            </a:extLst>
          </p:cNvPr>
          <p:cNvSpPr>
            <a:spLocks noGrp="1"/>
          </p:cNvSpPr>
          <p:nvPr>
            <p:ph type="ctrTitle"/>
          </p:nvPr>
        </p:nvSpPr>
        <p:spPr>
          <a:xfrm>
            <a:off x="7601334" y="3231931"/>
            <a:ext cx="4629915" cy="1849931"/>
          </a:xfrm>
        </p:spPr>
        <p:txBody>
          <a:bodyPr>
            <a:normAutofit/>
          </a:bodyPr>
          <a:lstStyle/>
          <a:p>
            <a:r>
              <a:rPr lang="nn-NO" sz="4000" b="1" dirty="0">
                <a:solidFill>
                  <a:srgbClr val="C00000"/>
                </a:solidFill>
                <a:latin typeface="Marion" panose="02020502060400020003" pitchFamily="18" charset="77"/>
              </a:rPr>
              <a:t>Jula – ei forteljingsløype</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200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person, innendørs, sitter, mann&#10;&#10;Automatisk generert beskrivelse">
            <a:extLst>
              <a:ext uri="{FF2B5EF4-FFF2-40B4-BE49-F238E27FC236}">
                <a16:creationId xmlns:a16="http://schemas.microsoft.com/office/drawing/2014/main" id="{849BF015-AF7D-C647-9D9B-CFB6771F9144}"/>
              </a:ext>
            </a:extLst>
          </p:cNvPr>
          <p:cNvPicPr>
            <a:picLocks noChangeAspect="1"/>
          </p:cNvPicPr>
          <p:nvPr/>
        </p:nvPicPr>
        <p:blipFill rotWithShape="1">
          <a:blip r:embed="rId2">
            <a:alphaModFix/>
          </a:blip>
          <a:srcRect l="38949" r="214" b="1"/>
          <a:stretch/>
        </p:blipFill>
        <p:spPr>
          <a:xfrm>
            <a:off x="5833976" y="10"/>
            <a:ext cx="6394152" cy="6857990"/>
          </a:xfrm>
          <a:prstGeom prst="rect">
            <a:avLst/>
          </a:prstGeom>
        </p:spPr>
      </p:pic>
      <p:grpSp>
        <p:nvGrpSpPr>
          <p:cNvPr id="12" name="Group 11">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3" name="Freeform: Shape 12">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tel 1">
            <a:extLst>
              <a:ext uri="{FF2B5EF4-FFF2-40B4-BE49-F238E27FC236}">
                <a16:creationId xmlns:a16="http://schemas.microsoft.com/office/drawing/2014/main" id="{2A4B7A24-C350-BA4C-A1C7-2FC14D349CF2}"/>
              </a:ext>
            </a:extLst>
          </p:cNvPr>
          <p:cNvSpPr>
            <a:spLocks noGrp="1"/>
          </p:cNvSpPr>
          <p:nvPr>
            <p:ph type="title"/>
          </p:nvPr>
        </p:nvSpPr>
        <p:spPr>
          <a:xfrm>
            <a:off x="435153" y="798445"/>
            <a:ext cx="5960784" cy="1311664"/>
          </a:xfrm>
        </p:spPr>
        <p:txBody>
          <a:bodyPr anchor="b">
            <a:normAutofit/>
          </a:bodyPr>
          <a:lstStyle/>
          <a:p>
            <a:r>
              <a:rPr lang="nn-NO" sz="3600" b="1">
                <a:latin typeface="Marion" panose="02020502060400020003" pitchFamily="18" charset="77"/>
              </a:rPr>
              <a:t>Endra økonomiske vilkår</a:t>
            </a:r>
            <a:br>
              <a:rPr lang="nb-NO" sz="3300">
                <a:solidFill>
                  <a:schemeClr val="tx2"/>
                </a:solidFill>
                <a:latin typeface="Marion" panose="02020502060400020003" pitchFamily="18" charset="77"/>
              </a:rPr>
            </a:br>
            <a:endParaRPr lang="nb-NO" sz="3300">
              <a:solidFill>
                <a:schemeClr val="tx2"/>
              </a:solidFill>
              <a:latin typeface="Marion" panose="02020502060400020003" pitchFamily="18" charset="77"/>
            </a:endParaRPr>
          </a:p>
        </p:txBody>
      </p:sp>
      <p:sp>
        <p:nvSpPr>
          <p:cNvPr id="3" name="Plassholder for innhold 2">
            <a:extLst>
              <a:ext uri="{FF2B5EF4-FFF2-40B4-BE49-F238E27FC236}">
                <a16:creationId xmlns:a16="http://schemas.microsoft.com/office/drawing/2014/main" id="{E3494526-F840-0842-B786-3F5623F2B352}"/>
              </a:ext>
            </a:extLst>
          </p:cNvPr>
          <p:cNvSpPr>
            <a:spLocks noGrp="1"/>
          </p:cNvSpPr>
          <p:nvPr>
            <p:ph idx="1"/>
          </p:nvPr>
        </p:nvSpPr>
        <p:spPr>
          <a:xfrm>
            <a:off x="430196" y="1454277"/>
            <a:ext cx="5365869" cy="4638573"/>
          </a:xfrm>
        </p:spPr>
        <p:txBody>
          <a:bodyPr anchor="ctr">
            <a:normAutofit/>
          </a:bodyPr>
          <a:lstStyle/>
          <a:p>
            <a:pPr marL="0" indent="0">
              <a:buNone/>
            </a:pPr>
            <a:r>
              <a:rPr lang="nn-NO">
                <a:ea typeface="+mn-lt"/>
                <a:cs typeface="+mn-lt"/>
              </a:rPr>
              <a:t>Når de har laga ei grovskisse av familiebudsjettet, skal de trekkje to lappar frå overraskingseska til læraren dykkar. Tilpass deretter budsjettet til den nye situasjonen. Bruk gjerne grafiske framstillingar som søylediagram eller kakediagram i presentasjonen av budsjettet. </a:t>
            </a:r>
            <a:endParaRPr lang="nb-NO">
              <a:ea typeface="+mn-lt"/>
              <a:cs typeface="+mn-lt"/>
            </a:endParaRPr>
          </a:p>
        </p:txBody>
      </p:sp>
    </p:spTree>
    <p:extLst>
      <p:ext uri="{BB962C8B-B14F-4D97-AF65-F5344CB8AC3E}">
        <p14:creationId xmlns:p14="http://schemas.microsoft.com/office/powerpoint/2010/main" val="165826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descr="Et bilde som inneholder sitter, rosa&#10;&#10;Automatisk generert beskrivelse">
            <a:extLst>
              <a:ext uri="{FF2B5EF4-FFF2-40B4-BE49-F238E27FC236}">
                <a16:creationId xmlns:a16="http://schemas.microsoft.com/office/drawing/2014/main" id="{75DB91EC-DA8D-2441-B046-30BE5777883B}"/>
              </a:ext>
            </a:extLst>
          </p:cNvPr>
          <p:cNvPicPr>
            <a:picLocks noChangeAspect="1"/>
          </p:cNvPicPr>
          <p:nvPr/>
        </p:nvPicPr>
        <p:blipFill rotWithShape="1">
          <a:blip r:embed="rId2"/>
          <a:srcRect l="42929" r="106" b="-2"/>
          <a:stretch/>
        </p:blipFill>
        <p:spPr>
          <a:xfrm>
            <a:off x="-9527" y="3725"/>
            <a:ext cx="5846165" cy="6850548"/>
          </a:xfrm>
          <a:prstGeom prst="rect">
            <a:avLst/>
          </a:prstGeom>
        </p:spPr>
      </p:pic>
      <p:grpSp>
        <p:nvGrpSpPr>
          <p:cNvPr id="12" name="Group 11">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3" name="Freeform: Shape 12">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a:p>
          </p:txBody>
        </p:sp>
        <p:sp useBgFill="1">
          <p:nvSpPr>
            <p:cNvPr id="16" name="Freeform: Shape 15">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a:p>
          </p:txBody>
        </p:sp>
      </p:grpSp>
      <p:sp>
        <p:nvSpPr>
          <p:cNvPr id="2" name="Tittel 1">
            <a:extLst>
              <a:ext uri="{FF2B5EF4-FFF2-40B4-BE49-F238E27FC236}">
                <a16:creationId xmlns:a16="http://schemas.microsoft.com/office/drawing/2014/main" id="{2DB1577C-B583-BF4C-80E7-9FD0624FAA85}"/>
              </a:ext>
            </a:extLst>
          </p:cNvPr>
          <p:cNvSpPr>
            <a:spLocks noGrp="1"/>
          </p:cNvSpPr>
          <p:nvPr>
            <p:ph type="title"/>
          </p:nvPr>
        </p:nvSpPr>
        <p:spPr>
          <a:xfrm>
            <a:off x="6260898" y="776177"/>
            <a:ext cx="5793095" cy="1454051"/>
          </a:xfrm>
        </p:spPr>
        <p:txBody>
          <a:bodyPr anchor="b">
            <a:normAutofit/>
          </a:bodyPr>
          <a:lstStyle/>
          <a:p>
            <a:r>
              <a:rPr lang="nn-NO" sz="4800" b="1">
                <a:latin typeface="Marion" panose="02020502060400020003" pitchFamily="18" charset="77"/>
              </a:rPr>
              <a:t>Juleøkonomi</a:t>
            </a:r>
            <a:br>
              <a:rPr lang="nb-NO" sz="4800">
                <a:latin typeface="Marion" panose="02020502060400020003" pitchFamily="18" charset="77"/>
              </a:rPr>
            </a:br>
            <a:endParaRPr lang="nb-NO" sz="4800">
              <a:latin typeface="Marion" panose="02020502060400020003" pitchFamily="18" charset="77"/>
            </a:endParaRPr>
          </a:p>
        </p:txBody>
      </p:sp>
      <p:sp>
        <p:nvSpPr>
          <p:cNvPr id="3" name="Plassholder for innhold 2">
            <a:extLst>
              <a:ext uri="{FF2B5EF4-FFF2-40B4-BE49-F238E27FC236}">
                <a16:creationId xmlns:a16="http://schemas.microsoft.com/office/drawing/2014/main" id="{9545F1D6-FBAE-1A47-BAE8-0319C8D0B5D0}"/>
              </a:ext>
            </a:extLst>
          </p:cNvPr>
          <p:cNvSpPr>
            <a:spLocks noGrp="1"/>
          </p:cNvSpPr>
          <p:nvPr>
            <p:ph idx="1"/>
          </p:nvPr>
        </p:nvSpPr>
        <p:spPr>
          <a:xfrm>
            <a:off x="6090574" y="1828800"/>
            <a:ext cx="5953892" cy="5051729"/>
          </a:xfrm>
        </p:spPr>
        <p:txBody>
          <a:bodyPr anchor="ctr">
            <a:normAutofit fontScale="92500"/>
          </a:bodyPr>
          <a:lstStyle/>
          <a:p>
            <a:r>
              <a:rPr lang="nn-NO">
                <a:ea typeface="+mn-lt"/>
                <a:cs typeface="+mn-lt"/>
              </a:rPr>
              <a:t>Kor mykje pengar har familien planlagt/råd til å bruke på den komande julefeiringa? Set opp ein eigen post på budsjettet som heiter «Julefeiring». Skriv opp kor mykje pengar familien kan bruke på mat, gåver, og andre julerelaterte innkjøp. </a:t>
            </a:r>
            <a:endParaRPr lang="nn-NO">
              <a:latin typeface="Marion" panose="02020502060400020003" pitchFamily="18" charset="77"/>
              <a:ea typeface="+mn-lt"/>
              <a:cs typeface="+mn-lt"/>
            </a:endParaRPr>
          </a:p>
          <a:p>
            <a:endParaRPr lang="nn-NO">
              <a:latin typeface="Calibri"/>
              <a:cs typeface="Calibri"/>
            </a:endParaRPr>
          </a:p>
          <a:p>
            <a:r>
              <a:rPr lang="nn-NO">
                <a:ea typeface="+mn-lt"/>
                <a:cs typeface="+mn-lt"/>
              </a:rPr>
              <a:t>Presenter og grunngi budsjettet de har utforma, for resten av klassa. Forklar kvifor de meiner budsjettet er realistisk, og kva slags moglegheiter og avgrensingar familieøkonomien gir dykk. </a:t>
            </a:r>
            <a:endParaRPr lang="nb-NO"/>
          </a:p>
          <a:p>
            <a:endParaRPr lang="nb-NO" sz="1800"/>
          </a:p>
        </p:txBody>
      </p:sp>
    </p:spTree>
    <p:extLst>
      <p:ext uri="{BB962C8B-B14F-4D97-AF65-F5344CB8AC3E}">
        <p14:creationId xmlns:p14="http://schemas.microsoft.com/office/powerpoint/2010/main" val="244766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bord, gress, mat, sitter&#10;&#10;Automatisk generert beskrivelse">
            <a:extLst>
              <a:ext uri="{FF2B5EF4-FFF2-40B4-BE49-F238E27FC236}">
                <a16:creationId xmlns:a16="http://schemas.microsoft.com/office/drawing/2014/main" id="{94C7838A-F4EB-DE4A-85DD-1787936754AC}"/>
              </a:ext>
            </a:extLst>
          </p:cNvPr>
          <p:cNvPicPr>
            <a:picLocks noChangeAspect="1"/>
          </p:cNvPicPr>
          <p:nvPr/>
        </p:nvPicPr>
        <p:blipFill rotWithShape="1">
          <a:blip r:embed="rId2"/>
          <a:srcRect l="9091" t="15582" b="7809"/>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E580A7B5-4238-6748-A9D3-07FA85C7283C}"/>
              </a:ext>
            </a:extLst>
          </p:cNvPr>
          <p:cNvSpPr>
            <a:spLocks noGrp="1"/>
          </p:cNvSpPr>
          <p:nvPr>
            <p:ph type="title"/>
          </p:nvPr>
        </p:nvSpPr>
        <p:spPr>
          <a:xfrm>
            <a:off x="7434021" y="632990"/>
            <a:ext cx="4479654" cy="1043409"/>
          </a:xfrm>
        </p:spPr>
        <p:txBody>
          <a:bodyPr>
            <a:normAutofit fontScale="90000"/>
          </a:bodyPr>
          <a:lstStyle/>
          <a:p>
            <a:r>
              <a:rPr lang="nn-NO" sz="3600" b="1">
                <a:latin typeface="Marion"/>
              </a:rPr>
              <a:t>Elevoppdrag 4 –</a:t>
            </a:r>
            <a:br>
              <a:rPr lang="nn-NO" sz="3600" b="1" dirty="0">
                <a:latin typeface="Marion" panose="02020502060400020003" pitchFamily="18" charset="77"/>
              </a:rPr>
            </a:br>
            <a:r>
              <a:rPr lang="nn-NO" sz="3600" b="1">
                <a:latin typeface="Marion"/>
              </a:rPr>
              <a:t>ei berekraftig jul</a:t>
            </a:r>
            <a:br>
              <a:rPr lang="nb-NO" sz="2300" dirty="0">
                <a:latin typeface="Marion" panose="02020502060400020003" pitchFamily="18" charset="77"/>
              </a:rPr>
            </a:br>
            <a:endParaRPr lang="nb-NO" sz="2300">
              <a:latin typeface="Marion" panose="02020502060400020003" pitchFamily="18" charset="77"/>
            </a:endParaRPr>
          </a:p>
        </p:txBody>
      </p:sp>
      <p:sp>
        <p:nvSpPr>
          <p:cNvPr id="3" name="Plassholder for innhold 2">
            <a:extLst>
              <a:ext uri="{FF2B5EF4-FFF2-40B4-BE49-F238E27FC236}">
                <a16:creationId xmlns:a16="http://schemas.microsoft.com/office/drawing/2014/main" id="{5DFC9929-8FC0-D845-823D-93D53853EEFB}"/>
              </a:ext>
            </a:extLst>
          </p:cNvPr>
          <p:cNvSpPr>
            <a:spLocks noGrp="1"/>
          </p:cNvSpPr>
          <p:nvPr>
            <p:ph idx="1"/>
          </p:nvPr>
        </p:nvSpPr>
        <p:spPr>
          <a:xfrm>
            <a:off x="7434040" y="1581607"/>
            <a:ext cx="4757940" cy="2754086"/>
          </a:xfrm>
        </p:spPr>
        <p:txBody>
          <a:bodyPr anchor="t">
            <a:normAutofit lnSpcReduction="10000"/>
          </a:bodyPr>
          <a:lstStyle/>
          <a:p>
            <a:pPr marL="0" indent="0">
              <a:buNone/>
            </a:pPr>
            <a:r>
              <a:rPr lang="nn-NO" sz="2600" dirty="0">
                <a:ea typeface="+mn-lt"/>
                <a:cs typeface="+mn-lt"/>
              </a:rPr>
              <a:t>Grunna korona-pandemien har familien dårlegare råd enn vanleg. Borna i familien er dessutan svært opptekne av å gjere jula meir berekraftig. </a:t>
            </a:r>
            <a:r>
              <a:rPr lang="nn-NO" sz="2600" dirty="0">
                <a:ea typeface="+mn-lt"/>
                <a:cs typeface="+mn-lt"/>
                <a:hlinkClick r:id="rId3"/>
              </a:rPr>
              <a:t>Les teksten frå forskning.no</a:t>
            </a:r>
            <a:r>
              <a:rPr lang="nn-NO" sz="2600" dirty="0">
                <a:ea typeface="+mn-lt"/>
                <a:cs typeface="+mn-lt"/>
              </a:rPr>
              <a:t> om tipsa til ei meir berekraftig jul, og tekstane </a:t>
            </a:r>
            <a:r>
              <a:rPr lang="nn-NO" sz="2600" dirty="0">
                <a:ea typeface="+mn-lt"/>
                <a:cs typeface="+mn-lt"/>
                <a:hlinkClick r:id="rId4"/>
              </a:rPr>
              <a:t>«Ei </a:t>
            </a:r>
            <a:r>
              <a:rPr lang="nn-NO" sz="2600">
                <a:ea typeface="+mn-lt"/>
                <a:cs typeface="+mn-lt"/>
                <a:hlinkClick r:id="rId4"/>
              </a:rPr>
              <a:t>grønare jul»</a:t>
            </a:r>
            <a:r>
              <a:rPr lang="nn-NO" sz="2600">
                <a:ea typeface="+mn-lt"/>
                <a:cs typeface="+mn-lt"/>
              </a:rPr>
              <a:t> og </a:t>
            </a:r>
            <a:r>
              <a:rPr lang="nn-NO" sz="2600" dirty="0">
                <a:ea typeface="+mn-lt"/>
                <a:cs typeface="+mn-lt"/>
                <a:hlinkClick r:id="rId5"/>
              </a:rPr>
              <a:t>«Berekraftig jul»</a:t>
            </a:r>
            <a:r>
              <a:rPr lang="nn-NO" sz="2600" dirty="0">
                <a:ea typeface="+mn-lt"/>
                <a:cs typeface="+mn-lt"/>
              </a:rPr>
              <a:t>. </a:t>
            </a:r>
            <a:endParaRPr lang="nb-NO" dirty="0"/>
          </a:p>
          <a:p>
            <a:pPr marL="0" indent="0">
              <a:buNone/>
            </a:pPr>
            <a:endParaRPr lang="nb-NO" sz="1800">
              <a:latin typeface="Marion" panose="02020502060400020003" pitchFamily="18" charset="77"/>
            </a:endParaRPr>
          </a:p>
        </p:txBody>
      </p:sp>
    </p:spTree>
    <p:extLst>
      <p:ext uri="{BB962C8B-B14F-4D97-AF65-F5344CB8AC3E}">
        <p14:creationId xmlns:p14="http://schemas.microsoft.com/office/powerpoint/2010/main" val="57753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person, bygning, utendørs, mann&#10;&#10;Automatisk generert beskrivelse">
            <a:extLst>
              <a:ext uri="{FF2B5EF4-FFF2-40B4-BE49-F238E27FC236}">
                <a16:creationId xmlns:a16="http://schemas.microsoft.com/office/drawing/2014/main" id="{0D469CE3-4548-444E-A8DB-FAE699F621EA}"/>
              </a:ext>
            </a:extLst>
          </p:cNvPr>
          <p:cNvPicPr>
            <a:picLocks noChangeAspect="1"/>
          </p:cNvPicPr>
          <p:nvPr/>
        </p:nvPicPr>
        <p:blipFill rotWithShape="1">
          <a:blip r:embed="rId2">
            <a:alphaModFix/>
          </a:blip>
          <a:srcRect l="31320" r="6444" b="-1"/>
          <a:stretch/>
        </p:blipFill>
        <p:spPr>
          <a:xfrm>
            <a:off x="5797543" y="10"/>
            <a:ext cx="6394152" cy="6857990"/>
          </a:xfrm>
          <a:prstGeom prst="rect">
            <a:avLst/>
          </a:prstGeom>
        </p:spPr>
      </p:pic>
      <p:pic>
        <p:nvPicPr>
          <p:cNvPr id="18"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tel 1">
            <a:extLst>
              <a:ext uri="{FF2B5EF4-FFF2-40B4-BE49-F238E27FC236}">
                <a16:creationId xmlns:a16="http://schemas.microsoft.com/office/drawing/2014/main" id="{692AAE26-EE99-474F-B2F7-7C4A4B21A3BA}"/>
              </a:ext>
            </a:extLst>
          </p:cNvPr>
          <p:cNvSpPr>
            <a:spLocks noGrp="1"/>
          </p:cNvSpPr>
          <p:nvPr>
            <p:ph type="title"/>
          </p:nvPr>
        </p:nvSpPr>
        <p:spPr>
          <a:xfrm>
            <a:off x="509322" y="527512"/>
            <a:ext cx="5117567" cy="1311664"/>
          </a:xfrm>
        </p:spPr>
        <p:txBody>
          <a:bodyPr>
            <a:normAutofit fontScale="90000"/>
          </a:bodyPr>
          <a:lstStyle/>
          <a:p>
            <a:r>
              <a:rPr lang="nn-NO" sz="5300" b="1">
                <a:solidFill>
                  <a:srgbClr val="000000"/>
                </a:solidFill>
                <a:latin typeface="Marion"/>
              </a:rPr>
              <a:t>Oppdrag a</a:t>
            </a:r>
            <a:br>
              <a:rPr lang="nb-NO" dirty="0">
                <a:latin typeface="Marion" panose="02020502060400020003" pitchFamily="18" charset="77"/>
              </a:rPr>
            </a:br>
            <a:endParaRPr lang="nb-NO">
              <a:solidFill>
                <a:srgbClr val="000000"/>
              </a:solidFill>
              <a:latin typeface="Marion" panose="02020502060400020003" pitchFamily="18" charset="77"/>
            </a:endParaRPr>
          </a:p>
        </p:txBody>
      </p:sp>
      <p:sp>
        <p:nvSpPr>
          <p:cNvPr id="3" name="Plassholder for innhold 2">
            <a:extLst>
              <a:ext uri="{FF2B5EF4-FFF2-40B4-BE49-F238E27FC236}">
                <a16:creationId xmlns:a16="http://schemas.microsoft.com/office/drawing/2014/main" id="{C9F60C3A-C4F0-9741-99F6-69E55A35CE08}"/>
              </a:ext>
            </a:extLst>
          </p:cNvPr>
          <p:cNvSpPr>
            <a:spLocks noGrp="1"/>
          </p:cNvSpPr>
          <p:nvPr>
            <p:ph idx="1"/>
          </p:nvPr>
        </p:nvSpPr>
        <p:spPr>
          <a:xfrm>
            <a:off x="338667" y="1524000"/>
            <a:ext cx="5757333" cy="5334000"/>
          </a:xfrm>
        </p:spPr>
        <p:txBody>
          <a:bodyPr anchor="ctr">
            <a:normAutofit lnSpcReduction="10000"/>
          </a:bodyPr>
          <a:lstStyle/>
          <a:p>
            <a:r>
              <a:rPr lang="nn-NO" sz="2400" dirty="0">
                <a:ea typeface="+mn-lt"/>
                <a:cs typeface="+mn-lt"/>
              </a:rPr>
              <a:t>Ungdomen i familien får i oppgåve å ringje bestemor. Målet med samtalen er å overtyde bestemor om at de i år skal gjere jula meir berekraftig. Det første ungdomen gjer, er å forklare bestemor kva ei berekraftig jul er for noko. I samtalen skal ungdomen vise til korleis FN definerer berekraft (jamfør artikkelen frå forskning.no), framføre argumenta sine og bruke og forklare omgrepet «</a:t>
            </a:r>
            <a:r>
              <a:rPr lang="nn-NO" sz="2400" dirty="0" err="1">
                <a:ea typeface="+mn-lt"/>
                <a:cs typeface="+mn-lt"/>
              </a:rPr>
              <a:t>storeulvsyndromet</a:t>
            </a:r>
            <a:r>
              <a:rPr lang="nn-NO" sz="2400" dirty="0">
                <a:ea typeface="+mn-lt"/>
                <a:cs typeface="+mn-lt"/>
              </a:rPr>
              <a:t>» som det blir skrive om i teksten «Ei grønare jul». </a:t>
            </a:r>
            <a:endParaRPr lang="nb-NO" sz="2400" dirty="0">
              <a:ea typeface="+mn-lt"/>
              <a:cs typeface="+mn-lt"/>
            </a:endParaRPr>
          </a:p>
          <a:p>
            <a:r>
              <a:rPr lang="nn-NO" sz="2400" b="1" dirty="0">
                <a:ea typeface="+mn-lt"/>
                <a:cs typeface="+mn-lt"/>
              </a:rPr>
              <a:t>Utfordring</a:t>
            </a:r>
            <a:r>
              <a:rPr lang="nn-NO" sz="2400" dirty="0">
                <a:ea typeface="+mn-lt"/>
                <a:cs typeface="+mn-lt"/>
              </a:rPr>
              <a:t>: Bestemor er slett ikkje einig med forslaget, og argumenterer for at julefeiringa skal vere som ho alltid har vore. </a:t>
            </a:r>
            <a:r>
              <a:rPr lang="nn-NO" sz="2400" b="1" dirty="0">
                <a:ea typeface="+mn-lt"/>
                <a:cs typeface="+mn-lt"/>
              </a:rPr>
              <a:t>Skriv dialogen og dramatiser han. Framfør dramatiseringa framføre klassa.</a:t>
            </a:r>
            <a:r>
              <a:rPr lang="nn-NO" sz="2400" dirty="0">
                <a:ea typeface="+mn-lt"/>
                <a:cs typeface="+mn-lt"/>
              </a:rPr>
              <a:t> </a:t>
            </a:r>
            <a:endParaRPr lang="nb-NO" dirty="0"/>
          </a:p>
          <a:p>
            <a:endParaRPr lang="nb-NO" sz="1700" dirty="0">
              <a:solidFill>
                <a:srgbClr val="000000"/>
              </a:solidFill>
            </a:endParaRPr>
          </a:p>
        </p:txBody>
      </p:sp>
    </p:spTree>
    <p:extLst>
      <p:ext uri="{BB962C8B-B14F-4D97-AF65-F5344CB8AC3E}">
        <p14:creationId xmlns:p14="http://schemas.microsoft.com/office/powerpoint/2010/main" val="316836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stor, dekorert, gate, kledd&#10;&#10;Automatisk generert beskrivelse">
            <a:extLst>
              <a:ext uri="{FF2B5EF4-FFF2-40B4-BE49-F238E27FC236}">
                <a16:creationId xmlns:a16="http://schemas.microsoft.com/office/drawing/2014/main" id="{AB659245-74A1-154F-82B5-5D508852D94F}"/>
              </a:ext>
            </a:extLst>
          </p:cNvPr>
          <p:cNvPicPr>
            <a:picLocks noChangeAspect="1"/>
          </p:cNvPicPr>
          <p:nvPr/>
        </p:nvPicPr>
        <p:blipFill rotWithShape="1">
          <a:blip r:embed="rId2"/>
          <a:srcRect l="9091" t="36305" b="25343"/>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65F3FD01-981E-3D4C-AF55-B23755C4B654}"/>
              </a:ext>
            </a:extLst>
          </p:cNvPr>
          <p:cNvSpPr>
            <a:spLocks noGrp="1"/>
          </p:cNvSpPr>
          <p:nvPr>
            <p:ph type="title"/>
          </p:nvPr>
        </p:nvSpPr>
        <p:spPr>
          <a:xfrm>
            <a:off x="7222633" y="649630"/>
            <a:ext cx="4496874" cy="1043409"/>
          </a:xfrm>
        </p:spPr>
        <p:txBody>
          <a:bodyPr>
            <a:normAutofit fontScale="90000"/>
          </a:bodyPr>
          <a:lstStyle/>
          <a:p>
            <a:r>
              <a:rPr lang="nn-NO" b="1">
                <a:latin typeface="Marion"/>
              </a:rPr>
              <a:t>Oppdrag b </a:t>
            </a:r>
            <a:br>
              <a:rPr lang="nb-NO" sz="3300" dirty="0">
                <a:latin typeface="Marion" panose="02020502060400020003" pitchFamily="18" charset="77"/>
              </a:rPr>
            </a:br>
            <a:endParaRPr lang="nb-NO" sz="3300">
              <a:latin typeface="Marion" panose="02020502060400020003" pitchFamily="18" charset="77"/>
            </a:endParaRPr>
          </a:p>
        </p:txBody>
      </p:sp>
      <p:sp>
        <p:nvSpPr>
          <p:cNvPr id="3" name="Plassholder for innhold 2">
            <a:extLst>
              <a:ext uri="{FF2B5EF4-FFF2-40B4-BE49-F238E27FC236}">
                <a16:creationId xmlns:a16="http://schemas.microsoft.com/office/drawing/2014/main" id="{E6CC6719-654B-8747-8D48-6E73F52933A8}"/>
              </a:ext>
            </a:extLst>
          </p:cNvPr>
          <p:cNvSpPr>
            <a:spLocks noGrp="1"/>
          </p:cNvSpPr>
          <p:nvPr>
            <p:ph idx="1"/>
          </p:nvPr>
        </p:nvSpPr>
        <p:spPr>
          <a:xfrm>
            <a:off x="7164103" y="1328616"/>
            <a:ext cx="5080000" cy="3173791"/>
          </a:xfrm>
        </p:spPr>
        <p:txBody>
          <a:bodyPr anchor="t">
            <a:normAutofit/>
          </a:bodyPr>
          <a:lstStyle/>
          <a:p>
            <a:pPr marL="0" indent="0">
              <a:buNone/>
            </a:pPr>
            <a:r>
              <a:rPr lang="nn-NO">
                <a:ea typeface="+mn-lt"/>
                <a:cs typeface="+mn-lt"/>
              </a:rPr>
              <a:t>Lag ein familieplan for korleis de kan gjere jula meir berekraftig. Presenter familieplanen som ein samansett tekst (plakat). Legg fram planen dykkar for resten av klassa, og heng plakatane opp i klasserommet og i fellesarealet på skulen</a:t>
            </a:r>
            <a:endParaRPr lang="nb-NO">
              <a:ea typeface="+mn-lt"/>
              <a:cs typeface="+mn-lt"/>
            </a:endParaRPr>
          </a:p>
          <a:p>
            <a:endParaRPr lang="nb-NO" sz="1800"/>
          </a:p>
        </p:txBody>
      </p:sp>
    </p:spTree>
    <p:extLst>
      <p:ext uri="{BB962C8B-B14F-4D97-AF65-F5344CB8AC3E}">
        <p14:creationId xmlns:p14="http://schemas.microsoft.com/office/powerpoint/2010/main" val="317918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e 6" descr="Et bilde som inneholder gress, utendørs, person, mann&#10;&#10;Automatisk generert beskrivelse">
            <a:extLst>
              <a:ext uri="{FF2B5EF4-FFF2-40B4-BE49-F238E27FC236}">
                <a16:creationId xmlns:a16="http://schemas.microsoft.com/office/drawing/2014/main" id="{91404BF8-E853-EE40-AB5B-DB64283CAFAD}"/>
              </a:ext>
            </a:extLst>
          </p:cNvPr>
          <p:cNvPicPr>
            <a:picLocks noChangeAspect="1"/>
          </p:cNvPicPr>
          <p:nvPr/>
        </p:nvPicPr>
        <p:blipFill rotWithShape="1">
          <a:blip r:embed="rId2">
            <a:alphaModFix/>
          </a:blip>
          <a:srcRect t="13969" r="1" b="14975"/>
          <a:stretch/>
        </p:blipFill>
        <p:spPr>
          <a:xfrm>
            <a:off x="5797543" y="10"/>
            <a:ext cx="6394152" cy="6857990"/>
          </a:xfrm>
          <a:prstGeom prst="rect">
            <a:avLst/>
          </a:prstGeom>
        </p:spPr>
      </p:pic>
      <p:pic>
        <p:nvPicPr>
          <p:cNvPr id="14"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tel 1">
            <a:extLst>
              <a:ext uri="{FF2B5EF4-FFF2-40B4-BE49-F238E27FC236}">
                <a16:creationId xmlns:a16="http://schemas.microsoft.com/office/drawing/2014/main" id="{503D0874-A914-344E-9DA7-E9B4BBF897AD}"/>
              </a:ext>
            </a:extLst>
          </p:cNvPr>
          <p:cNvSpPr>
            <a:spLocks noGrp="1"/>
          </p:cNvSpPr>
          <p:nvPr>
            <p:ph type="title"/>
          </p:nvPr>
        </p:nvSpPr>
        <p:spPr>
          <a:xfrm>
            <a:off x="254000" y="563368"/>
            <a:ext cx="5543238" cy="1311664"/>
          </a:xfrm>
        </p:spPr>
        <p:txBody>
          <a:bodyPr>
            <a:normAutofit fontScale="90000"/>
          </a:bodyPr>
          <a:lstStyle/>
          <a:p>
            <a:r>
              <a:rPr lang="nn-NO" b="1" dirty="0">
                <a:solidFill>
                  <a:srgbClr val="000000"/>
                </a:solidFill>
                <a:latin typeface="Marion"/>
              </a:rPr>
              <a:t>Oppdrag c</a:t>
            </a:r>
            <a:r>
              <a:rPr lang="nn-NO" dirty="0">
                <a:solidFill>
                  <a:srgbClr val="000000"/>
                </a:solidFill>
                <a:latin typeface="Marion"/>
              </a:rPr>
              <a:t> </a:t>
            </a:r>
            <a:br>
              <a:rPr lang="nb-NO" dirty="0">
                <a:latin typeface="Marion" panose="02020502060400020003" pitchFamily="18" charset="77"/>
              </a:rPr>
            </a:br>
            <a:endParaRPr lang="nb-NO" dirty="0">
              <a:solidFill>
                <a:srgbClr val="000000"/>
              </a:solidFill>
              <a:latin typeface="Marion" panose="02020502060400020003" pitchFamily="18" charset="77"/>
            </a:endParaRPr>
          </a:p>
        </p:txBody>
      </p:sp>
      <p:sp>
        <p:nvSpPr>
          <p:cNvPr id="3" name="Plassholder for innhold 2">
            <a:extLst>
              <a:ext uri="{FF2B5EF4-FFF2-40B4-BE49-F238E27FC236}">
                <a16:creationId xmlns:a16="http://schemas.microsoft.com/office/drawing/2014/main" id="{48500E65-4E34-1643-B20D-A5CF79AB04C8}"/>
              </a:ext>
            </a:extLst>
          </p:cNvPr>
          <p:cNvSpPr>
            <a:spLocks noGrp="1"/>
          </p:cNvSpPr>
          <p:nvPr>
            <p:ph idx="1"/>
          </p:nvPr>
        </p:nvSpPr>
        <p:spPr>
          <a:xfrm>
            <a:off x="136159" y="1457853"/>
            <a:ext cx="6045199" cy="5198534"/>
          </a:xfrm>
        </p:spPr>
        <p:txBody>
          <a:bodyPr anchor="ctr">
            <a:normAutofit fontScale="92500"/>
          </a:bodyPr>
          <a:lstStyle/>
          <a:p>
            <a:r>
              <a:rPr lang="nn-NO" sz="2200" dirty="0">
                <a:ea typeface="+mn-lt"/>
                <a:cs typeface="+mn-lt"/>
              </a:rPr>
              <a:t>Les teksten om </a:t>
            </a:r>
            <a:r>
              <a:rPr lang="nn-NO" sz="2200" dirty="0">
                <a:ea typeface="+mn-lt"/>
                <a:cs typeface="+mn-lt"/>
                <a:hlinkClick r:id="rId4"/>
              </a:rPr>
              <a:t>berekraftige juletre</a:t>
            </a:r>
            <a:r>
              <a:rPr lang="nn-NO" sz="2200" dirty="0">
                <a:ea typeface="+mn-lt"/>
                <a:cs typeface="+mn-lt"/>
              </a:rPr>
              <a:t>. Skriv ein dialog mellom familiemedlemmane der de diskuterer om de skal kjøpe ekte tre eller plasttre til julefeiringa.  </a:t>
            </a:r>
            <a:endParaRPr lang="nb-NO" sz="2200" dirty="0">
              <a:ea typeface="+mn-lt"/>
              <a:cs typeface="+mn-lt"/>
            </a:endParaRPr>
          </a:p>
          <a:p>
            <a:pPr marL="0" indent="0">
              <a:buNone/>
            </a:pPr>
            <a:r>
              <a:rPr lang="nn-NO" sz="2000" b="1" dirty="0">
                <a:solidFill>
                  <a:srgbClr val="000000"/>
                </a:solidFill>
              </a:rPr>
              <a:t>Utfordring: </a:t>
            </a:r>
            <a:endParaRPr lang="nb-NO" sz="2000" dirty="0">
              <a:solidFill>
                <a:srgbClr val="000000"/>
              </a:solidFill>
            </a:endParaRPr>
          </a:p>
          <a:p>
            <a:pPr lvl="0"/>
            <a:r>
              <a:rPr lang="nn-NO" sz="2200" dirty="0">
                <a:ea typeface="+mn-lt"/>
                <a:cs typeface="+mn-lt"/>
              </a:rPr>
              <a:t>Ungdomen i familien er svært god til å argumentere, og set dei andre fast med argumenta sine.</a:t>
            </a:r>
            <a:endParaRPr lang="nb-NO" sz="2200" dirty="0">
              <a:ea typeface="+mn-lt"/>
              <a:cs typeface="+mn-lt"/>
            </a:endParaRPr>
          </a:p>
          <a:p>
            <a:pPr lvl="0"/>
            <a:r>
              <a:rPr lang="nn-NO" sz="2200" dirty="0">
                <a:ea typeface="+mn-lt"/>
                <a:cs typeface="+mn-lt"/>
              </a:rPr>
              <a:t>Mor blir skikkeleg sint undervegs i diskusjonen.</a:t>
            </a:r>
            <a:endParaRPr lang="nb-NO" sz="2200" dirty="0">
              <a:ea typeface="+mn-lt"/>
              <a:cs typeface="+mn-lt"/>
            </a:endParaRPr>
          </a:p>
          <a:p>
            <a:pPr lvl="0"/>
            <a:r>
              <a:rPr lang="nn-NO" sz="2200" dirty="0">
                <a:ea typeface="+mn-lt"/>
                <a:cs typeface="+mn-lt"/>
              </a:rPr>
              <a:t>Far prøver å gjere stemninga betre, og uttrykkjer at han er einig med begge partane.</a:t>
            </a:r>
            <a:endParaRPr lang="nb-NO" sz="2200" dirty="0">
              <a:ea typeface="+mn-lt"/>
              <a:cs typeface="+mn-lt"/>
            </a:endParaRPr>
          </a:p>
          <a:p>
            <a:r>
              <a:rPr lang="nn-NO" sz="2200" dirty="0">
                <a:ea typeface="+mn-lt"/>
                <a:cs typeface="+mn-lt"/>
              </a:rPr>
              <a:t>Avslutt diskusjonen med at  familiemedlemmane  reflekterer over korleis dei handterer usemje og konflikt generelt i familien. Familien skriv til slutt ei liste med fem punkt som dei skal arbeide med som familie i det daglege. </a:t>
            </a:r>
          </a:p>
          <a:p>
            <a:pPr lvl="0"/>
            <a:endParaRPr lang="nn-NO" sz="2000" dirty="0">
              <a:solidFill>
                <a:srgbClr val="000000"/>
              </a:solidFill>
              <a:latin typeface="Marion" panose="02020502060400020003" pitchFamily="18" charset="77"/>
            </a:endParaRPr>
          </a:p>
          <a:p>
            <a:endParaRPr lang="nb-NO" sz="1400" dirty="0">
              <a:solidFill>
                <a:srgbClr val="000000"/>
              </a:solidFill>
            </a:endParaRPr>
          </a:p>
        </p:txBody>
      </p:sp>
    </p:spTree>
    <p:extLst>
      <p:ext uri="{BB962C8B-B14F-4D97-AF65-F5344CB8AC3E}">
        <p14:creationId xmlns:p14="http://schemas.microsoft.com/office/powerpoint/2010/main" val="409199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bygning, murstein, boks, dør&#10;&#10;Automatisk generert beskrivelse">
            <a:extLst>
              <a:ext uri="{FF2B5EF4-FFF2-40B4-BE49-F238E27FC236}">
                <a16:creationId xmlns:a16="http://schemas.microsoft.com/office/drawing/2014/main" id="{40385A8C-105B-AE45-836D-F533C992FF10}"/>
              </a:ext>
            </a:extLst>
          </p:cNvPr>
          <p:cNvPicPr>
            <a:picLocks noChangeAspect="1"/>
          </p:cNvPicPr>
          <p:nvPr/>
        </p:nvPicPr>
        <p:blipFill rotWithShape="1">
          <a:blip r:embed="rId2"/>
          <a:srcRect t="26940" b="18376"/>
          <a:stretch/>
        </p:blipFill>
        <p:spPr>
          <a:xfrm>
            <a:off x="-1" y="10"/>
            <a:ext cx="12192001" cy="4666928"/>
          </a:xfrm>
          <a:prstGeom prst="rect">
            <a:avLst/>
          </a:prstGeom>
        </p:spPr>
      </p:pic>
      <p:pic>
        <p:nvPicPr>
          <p:cNvPr id="17" name="Picture 16">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9" name="Oval 18">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C0E5F55-1D22-4A4B-8799-8C4D82F7E709}"/>
              </a:ext>
            </a:extLst>
          </p:cNvPr>
          <p:cNvSpPr>
            <a:spLocks noGrp="1"/>
          </p:cNvSpPr>
          <p:nvPr>
            <p:ph type="title"/>
          </p:nvPr>
        </p:nvSpPr>
        <p:spPr>
          <a:xfrm>
            <a:off x="212331" y="4124148"/>
            <a:ext cx="10895935" cy="1509931"/>
          </a:xfrm>
        </p:spPr>
        <p:txBody>
          <a:bodyPr>
            <a:normAutofit/>
          </a:bodyPr>
          <a:lstStyle/>
          <a:p>
            <a:r>
              <a:rPr lang="nn-NO" sz="3400" b="1" dirty="0">
                <a:solidFill>
                  <a:srgbClr val="000000"/>
                </a:solidFill>
                <a:latin typeface="Marion"/>
              </a:rPr>
              <a:t>Elevoppdrag 5 – ei gledeleg jul!</a:t>
            </a:r>
            <a:br>
              <a:rPr lang="nb-NO" sz="3400" dirty="0">
                <a:latin typeface="Marion" panose="02020502060400020003" pitchFamily="18" charset="77"/>
              </a:rPr>
            </a:br>
            <a:endParaRPr lang="nb-NO" sz="3400" dirty="0">
              <a:solidFill>
                <a:srgbClr val="000000"/>
              </a:solidFill>
              <a:latin typeface="Marion" panose="02020502060400020003" pitchFamily="18" charset="77"/>
            </a:endParaRPr>
          </a:p>
        </p:txBody>
      </p:sp>
      <p:sp>
        <p:nvSpPr>
          <p:cNvPr id="3" name="Plassholder for innhold 2">
            <a:extLst>
              <a:ext uri="{FF2B5EF4-FFF2-40B4-BE49-F238E27FC236}">
                <a16:creationId xmlns:a16="http://schemas.microsoft.com/office/drawing/2014/main" id="{7E596C63-2669-4446-B06E-48AEB6B4D0EF}"/>
              </a:ext>
            </a:extLst>
          </p:cNvPr>
          <p:cNvSpPr>
            <a:spLocks noGrp="1"/>
          </p:cNvSpPr>
          <p:nvPr>
            <p:ph idx="1"/>
          </p:nvPr>
        </p:nvSpPr>
        <p:spPr>
          <a:xfrm>
            <a:off x="212332" y="4931093"/>
            <a:ext cx="10895935" cy="1808991"/>
          </a:xfrm>
        </p:spPr>
        <p:txBody>
          <a:bodyPr anchor="ctr">
            <a:normAutofit/>
          </a:bodyPr>
          <a:lstStyle/>
          <a:p>
            <a:pPr marL="0" indent="0">
              <a:buNone/>
            </a:pPr>
            <a:endParaRPr lang="nb-NO" sz="1400" dirty="0">
              <a:solidFill>
                <a:srgbClr val="000000"/>
              </a:solidFill>
              <a:latin typeface="Marion" panose="02020502060400020003" pitchFamily="18" charset="77"/>
            </a:endParaRPr>
          </a:p>
          <a:p>
            <a:r>
              <a:rPr lang="nn-NO" dirty="0">
                <a:ea typeface="+mn-lt"/>
                <a:cs typeface="+mn-lt"/>
              </a:rPr>
              <a:t>Vanlegvis bruker familien å feire jula i Noreg i lag med slekta si. Leit fram eit noregskart, europakart eller eit verdskart, og </a:t>
            </a:r>
            <a:r>
              <a:rPr lang="nn-NO" dirty="0" err="1">
                <a:ea typeface="+mn-lt"/>
                <a:cs typeface="+mn-lt"/>
              </a:rPr>
              <a:t>bestem</a:t>
            </a:r>
            <a:r>
              <a:rPr lang="nn-NO" dirty="0">
                <a:ea typeface="+mn-lt"/>
                <a:cs typeface="+mn-lt"/>
              </a:rPr>
              <a:t> dykk for kvar slekta til familien kjem ifrå og bur. </a:t>
            </a:r>
            <a:endParaRPr lang="nb-NO" sz="1400" dirty="0">
              <a:solidFill>
                <a:srgbClr val="000000"/>
              </a:solidFill>
            </a:endParaRPr>
          </a:p>
          <a:p>
            <a:endParaRPr lang="nb-NO" sz="1400" dirty="0">
              <a:solidFill>
                <a:srgbClr val="000000"/>
              </a:solidFill>
            </a:endParaRPr>
          </a:p>
        </p:txBody>
      </p:sp>
    </p:spTree>
    <p:extLst>
      <p:ext uri="{BB962C8B-B14F-4D97-AF65-F5344CB8AC3E}">
        <p14:creationId xmlns:p14="http://schemas.microsoft.com/office/powerpoint/2010/main" val="3214020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F356B59B-56C5-084B-84D6-E24161E8A132}"/>
              </a:ext>
            </a:extLst>
          </p:cNvPr>
          <p:cNvPicPr>
            <a:picLocks noChangeAspect="1"/>
          </p:cNvPicPr>
          <p:nvPr/>
        </p:nvPicPr>
        <p:blipFill rotWithShape="1">
          <a:blip r:embed="rId2"/>
          <a:srcRect t="30644" r="9091" b="4626"/>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79577EF-F07F-6545-8B74-420CC33A9FE0}"/>
              </a:ext>
            </a:extLst>
          </p:cNvPr>
          <p:cNvSpPr>
            <a:spLocks noGrp="1"/>
          </p:cNvSpPr>
          <p:nvPr>
            <p:ph type="title"/>
          </p:nvPr>
        </p:nvSpPr>
        <p:spPr>
          <a:xfrm>
            <a:off x="594804" y="640263"/>
            <a:ext cx="6619811" cy="1344975"/>
          </a:xfrm>
        </p:spPr>
        <p:txBody>
          <a:bodyPr>
            <a:normAutofit/>
          </a:bodyPr>
          <a:lstStyle/>
          <a:p>
            <a:r>
              <a:rPr lang="nn-NO" sz="4000" b="1" dirty="0">
                <a:latin typeface="Marion"/>
              </a:rPr>
              <a:t>Utfordring a</a:t>
            </a:r>
            <a:br>
              <a:rPr lang="nb-NO" sz="4000" dirty="0"/>
            </a:br>
            <a:endParaRPr lang="nb-NO" sz="4000" dirty="0"/>
          </a:p>
        </p:txBody>
      </p:sp>
      <p:sp>
        <p:nvSpPr>
          <p:cNvPr id="3" name="Plassholder for innhold 2">
            <a:extLst>
              <a:ext uri="{FF2B5EF4-FFF2-40B4-BE49-F238E27FC236}">
                <a16:creationId xmlns:a16="http://schemas.microsoft.com/office/drawing/2014/main" id="{7690D5C2-D3BF-1341-99CE-BE7CC29B6F22}"/>
              </a:ext>
            </a:extLst>
          </p:cNvPr>
          <p:cNvSpPr>
            <a:spLocks noGrp="1"/>
          </p:cNvSpPr>
          <p:nvPr>
            <p:ph idx="1"/>
          </p:nvPr>
        </p:nvSpPr>
        <p:spPr>
          <a:xfrm>
            <a:off x="336884" y="1312749"/>
            <a:ext cx="6620505" cy="4788013"/>
          </a:xfrm>
        </p:spPr>
        <p:txBody>
          <a:bodyPr vert="horz" lIns="91440" tIns="45720" rIns="91440" bIns="45720" rtlCol="0" anchor="t">
            <a:normAutofit fontScale="85000" lnSpcReduction="20000"/>
          </a:bodyPr>
          <a:lstStyle/>
          <a:p>
            <a:pPr>
              <a:lnSpc>
                <a:spcPct val="110000"/>
              </a:lnSpc>
            </a:pPr>
            <a:r>
              <a:rPr lang="nn-NO" sz="2400" dirty="0">
                <a:latin typeface="Marion"/>
              </a:rPr>
              <a:t>To av slektningane dykkar bur i eit europeisk land (</a:t>
            </a:r>
            <a:r>
              <a:rPr lang="nn-NO" sz="2400" dirty="0" err="1">
                <a:latin typeface="Marion"/>
              </a:rPr>
              <a:t>bestem</a:t>
            </a:r>
            <a:r>
              <a:rPr lang="nn-NO" sz="2400" dirty="0">
                <a:latin typeface="Marion"/>
              </a:rPr>
              <a:t> kvar dei kjem frå og kva dei heiter). Ein annan slektning studerer i USA. Han/ho er fødd med ryggmergsbrokk og sit i rullestol.</a:t>
            </a:r>
          </a:p>
          <a:p>
            <a:pPr>
              <a:lnSpc>
                <a:spcPct val="110000"/>
              </a:lnSpc>
            </a:pPr>
            <a:r>
              <a:rPr lang="nn-NO" sz="2400" dirty="0">
                <a:latin typeface="Marion"/>
              </a:rPr>
              <a:t>Lag ein reiseplan for slektningane dykkar, der de presenterer korleis dei kjem seg til Noreg. Slektningane dykkar har ikkje god råd, så de må prøve å finne fram til dei billegaste reisealternativa. Teikn inn reiserutene på kartet, og presenter kostnadane og reiseplanen for klassa.</a:t>
            </a:r>
          </a:p>
          <a:p>
            <a:pPr>
              <a:lnSpc>
                <a:spcPct val="110000"/>
              </a:lnSpc>
            </a:pPr>
            <a:r>
              <a:rPr lang="nn-NO" sz="2400" dirty="0">
                <a:latin typeface="Marion"/>
              </a:rPr>
              <a:t>Les </a:t>
            </a:r>
            <a:r>
              <a:rPr lang="nn-NO" sz="2400" dirty="0">
                <a:latin typeface="Marion"/>
                <a:hlinkClick r:id="rId3"/>
              </a:rPr>
              <a:t>artikkelen</a:t>
            </a:r>
            <a:r>
              <a:rPr lang="nn-NO" sz="2400" dirty="0">
                <a:latin typeface="Marion"/>
              </a:rPr>
              <a:t> som ungdomsleiaren i Noregs Handikapforbund har skrive, og finn ut kva slags utfordringar slektningen dykkar som sit i rullestol, kan møte på vegen. Skriv ein sint e-post til Bane NOR, der de argumenterer for kvifor det er så viktig å sikre alle like moglegheiter til å ta toget i Noreg.</a:t>
            </a:r>
          </a:p>
          <a:p>
            <a:endParaRPr lang="nn-NO" sz="1700" dirty="0">
              <a:latin typeface="Marion" panose="02020502060400020003" pitchFamily="18" charset="77"/>
            </a:endParaRPr>
          </a:p>
        </p:txBody>
      </p:sp>
    </p:spTree>
    <p:extLst>
      <p:ext uri="{BB962C8B-B14F-4D97-AF65-F5344CB8AC3E}">
        <p14:creationId xmlns:p14="http://schemas.microsoft.com/office/powerpoint/2010/main" val="243281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e 6" descr="Et bilde som inneholder mat&#10;&#10;Automatisk generert beskrivelse">
            <a:extLst>
              <a:ext uri="{FF2B5EF4-FFF2-40B4-BE49-F238E27FC236}">
                <a16:creationId xmlns:a16="http://schemas.microsoft.com/office/drawing/2014/main" id="{34025050-94B8-D444-A7EC-2BE62B51EC74}"/>
              </a:ext>
            </a:extLst>
          </p:cNvPr>
          <p:cNvPicPr>
            <a:picLocks noChangeAspect="1"/>
          </p:cNvPicPr>
          <p:nvPr/>
        </p:nvPicPr>
        <p:blipFill rotWithShape="1">
          <a:blip r:embed="rId2">
            <a:alphaModFix/>
          </a:blip>
          <a:srcRect t="16640" r="-1" b="11767"/>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tel 1">
            <a:extLst>
              <a:ext uri="{FF2B5EF4-FFF2-40B4-BE49-F238E27FC236}">
                <a16:creationId xmlns:a16="http://schemas.microsoft.com/office/drawing/2014/main" id="{11168E30-532C-D04A-8D77-1CD35883DAAC}"/>
              </a:ext>
            </a:extLst>
          </p:cNvPr>
          <p:cNvSpPr>
            <a:spLocks noGrp="1"/>
          </p:cNvSpPr>
          <p:nvPr>
            <p:ph type="title"/>
          </p:nvPr>
        </p:nvSpPr>
        <p:spPr>
          <a:xfrm>
            <a:off x="368367" y="423474"/>
            <a:ext cx="4803636" cy="1311664"/>
          </a:xfrm>
        </p:spPr>
        <p:txBody>
          <a:bodyPr>
            <a:normAutofit/>
          </a:bodyPr>
          <a:lstStyle/>
          <a:p>
            <a:r>
              <a:rPr lang="nn-NO" b="1" dirty="0">
                <a:solidFill>
                  <a:srgbClr val="000000"/>
                </a:solidFill>
                <a:latin typeface="Marion"/>
              </a:rPr>
              <a:t>Utfordring b</a:t>
            </a:r>
            <a:endParaRPr lang="nb-NO" dirty="0">
              <a:solidFill>
                <a:srgbClr val="000000"/>
              </a:solidFill>
              <a:latin typeface="Marion"/>
            </a:endParaRPr>
          </a:p>
        </p:txBody>
      </p:sp>
      <p:sp>
        <p:nvSpPr>
          <p:cNvPr id="3" name="Plassholder for innhold 2">
            <a:extLst>
              <a:ext uri="{FF2B5EF4-FFF2-40B4-BE49-F238E27FC236}">
                <a16:creationId xmlns:a16="http://schemas.microsoft.com/office/drawing/2014/main" id="{E4028197-DEA9-F44E-9610-A696CA72DAAD}"/>
              </a:ext>
            </a:extLst>
          </p:cNvPr>
          <p:cNvSpPr>
            <a:spLocks noGrp="1"/>
          </p:cNvSpPr>
          <p:nvPr>
            <p:ph idx="1"/>
          </p:nvPr>
        </p:nvSpPr>
        <p:spPr>
          <a:xfrm>
            <a:off x="186267" y="1500188"/>
            <a:ext cx="5909733" cy="5183717"/>
          </a:xfrm>
        </p:spPr>
        <p:txBody>
          <a:bodyPr anchor="ctr">
            <a:normAutofit fontScale="85000" lnSpcReduction="20000"/>
          </a:bodyPr>
          <a:lstStyle/>
          <a:p>
            <a:pPr>
              <a:lnSpc>
                <a:spcPct val="110000"/>
              </a:lnSpc>
            </a:pPr>
            <a:r>
              <a:rPr lang="nn-NO" sz="2200" dirty="0"/>
              <a:t>Tante Brita er sjuk og får ikkje feire jul i lag med dykk i år. </a:t>
            </a:r>
            <a:r>
              <a:rPr lang="nn-NO" sz="2200" dirty="0">
                <a:ea typeface="+mn-lt"/>
                <a:cs typeface="+mn-lt"/>
              </a:rPr>
              <a:t>De veit ho har vore mykje einsam i det siste, og har lyst å finne på noko som kan gjere kvardagen hennar litt lysare. </a:t>
            </a:r>
            <a:endParaRPr lang="nb-NO" sz="2200" dirty="0">
              <a:ea typeface="+mn-lt"/>
              <a:cs typeface="+mn-lt"/>
            </a:endParaRPr>
          </a:p>
          <a:p>
            <a:pPr lvl="0">
              <a:lnSpc>
                <a:spcPct val="110000"/>
              </a:lnSpc>
            </a:pPr>
            <a:r>
              <a:rPr lang="nn-NO" sz="2200" dirty="0">
                <a:ea typeface="+mn-lt"/>
                <a:cs typeface="+mn-lt"/>
              </a:rPr>
              <a:t>Kom med tips til minst tre ulike ting som familien kan gjere for at tante Brita skal få det hyggelegare.</a:t>
            </a:r>
            <a:endParaRPr lang="nb-NO" sz="2200" dirty="0">
              <a:ea typeface="+mn-lt"/>
              <a:cs typeface="+mn-lt"/>
            </a:endParaRPr>
          </a:p>
          <a:p>
            <a:pPr>
              <a:lnSpc>
                <a:spcPct val="110000"/>
              </a:lnSpc>
            </a:pPr>
            <a:r>
              <a:rPr lang="nn-NO" sz="2200" dirty="0">
                <a:ea typeface="+mn-lt"/>
                <a:cs typeface="+mn-lt"/>
              </a:rPr>
              <a:t>Lag ei videohelsing til tante Brita der de fortel korleis de har tenkt å halde kontakten med ho gjennom jula. Vis videohelsingane fram for resten av klassa.</a:t>
            </a:r>
            <a:endParaRPr lang="nb-NO" sz="2200" dirty="0">
              <a:ea typeface="+mn-lt"/>
              <a:cs typeface="+mn-lt"/>
            </a:endParaRPr>
          </a:p>
          <a:p>
            <a:pPr>
              <a:lnSpc>
                <a:spcPct val="110000"/>
              </a:lnSpc>
            </a:pPr>
            <a:r>
              <a:rPr lang="nn-NO" sz="2200" dirty="0">
                <a:ea typeface="+mn-lt"/>
                <a:cs typeface="+mn-lt"/>
              </a:rPr>
              <a:t>Finn eit dikt som de likar godt til oppmuntring eller til ettertanke. Leit til dømes etter dikt på </a:t>
            </a:r>
            <a:r>
              <a:rPr lang="nn-NO" sz="2200" dirty="0" err="1">
                <a:ea typeface="+mn-lt"/>
                <a:cs typeface="+mn-lt"/>
              </a:rPr>
              <a:t>Instagram</a:t>
            </a:r>
            <a:r>
              <a:rPr lang="nn-NO" sz="2200" dirty="0">
                <a:ea typeface="+mn-lt"/>
                <a:cs typeface="+mn-lt"/>
              </a:rPr>
              <a:t>-kontoen til </a:t>
            </a:r>
            <a:r>
              <a:rPr lang="nn-NO" sz="2200" dirty="0">
                <a:ea typeface="+mn-lt"/>
                <a:cs typeface="+mn-lt"/>
                <a:hlinkClick r:id="rId4"/>
              </a:rPr>
              <a:t>Ruth Lillegraven</a:t>
            </a:r>
            <a:r>
              <a:rPr lang="nn-NO" sz="2200" dirty="0">
                <a:ea typeface="+mn-lt"/>
                <a:cs typeface="+mn-lt"/>
              </a:rPr>
              <a:t>, </a:t>
            </a:r>
            <a:r>
              <a:rPr lang="nn-NO" sz="2200" dirty="0">
                <a:ea typeface="+mn-lt"/>
                <a:cs typeface="+mn-lt"/>
                <a:hlinkClick r:id="rId5"/>
              </a:rPr>
              <a:t>Øystein Hauge </a:t>
            </a:r>
            <a:r>
              <a:rPr lang="nn-NO" sz="2200" dirty="0">
                <a:ea typeface="+mn-lt"/>
                <a:cs typeface="+mn-lt"/>
              </a:rPr>
              <a:t>eller </a:t>
            </a:r>
            <a:r>
              <a:rPr lang="nn-NO" sz="2200" dirty="0">
                <a:ea typeface="+mn-lt"/>
                <a:cs typeface="+mn-lt"/>
                <a:hlinkClick r:id="rId6"/>
              </a:rPr>
              <a:t>«Ren poesi»</a:t>
            </a:r>
            <a:r>
              <a:rPr lang="nn-NO" sz="2200" dirty="0">
                <a:ea typeface="+mn-lt"/>
                <a:cs typeface="+mn-lt"/>
              </a:rPr>
              <a:t>. Lag eit julekort til tante Brita der de flettar inn diktet. Grunngje for resten av klassa kvifor de likar diktet så godt. Heng kortet opp i klasserommet og i fellesareala på skulen.</a:t>
            </a:r>
          </a:p>
          <a:p>
            <a:pPr marL="0" indent="0">
              <a:buNone/>
            </a:pPr>
            <a:r>
              <a:rPr lang="nn-NO" sz="2000" dirty="0">
                <a:ea typeface="+mn-lt"/>
                <a:cs typeface="+mn-lt"/>
              </a:rPr>
              <a:t>  </a:t>
            </a:r>
            <a:endParaRPr lang="nb-NO" dirty="0">
              <a:cs typeface="Calibri" panose="020F0502020204030204"/>
            </a:endParaRPr>
          </a:p>
          <a:p>
            <a:endParaRPr lang="nb-NO" sz="1400" dirty="0">
              <a:solidFill>
                <a:srgbClr val="000000"/>
              </a:solidFill>
            </a:endParaRPr>
          </a:p>
          <a:p>
            <a:endParaRPr lang="nb-NO" sz="1400" dirty="0">
              <a:solidFill>
                <a:srgbClr val="000000"/>
              </a:solidFill>
            </a:endParaRPr>
          </a:p>
        </p:txBody>
      </p:sp>
    </p:spTree>
    <p:extLst>
      <p:ext uri="{BB962C8B-B14F-4D97-AF65-F5344CB8AC3E}">
        <p14:creationId xmlns:p14="http://schemas.microsoft.com/office/powerpoint/2010/main" val="600279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979DAC52-0A98-264A-9EF1-C739BB319D85}"/>
              </a:ext>
            </a:extLst>
          </p:cNvPr>
          <p:cNvPicPr>
            <a:picLocks noChangeAspect="1"/>
          </p:cNvPicPr>
          <p:nvPr/>
        </p:nvPicPr>
        <p:blipFill rotWithShape="1">
          <a:blip r:embed="rId2"/>
          <a:srcRect l="695" r="4637"/>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tel 1">
            <a:extLst>
              <a:ext uri="{FF2B5EF4-FFF2-40B4-BE49-F238E27FC236}">
                <a16:creationId xmlns:a16="http://schemas.microsoft.com/office/drawing/2014/main" id="{AC7B250A-8212-564C-9729-9AC166834F38}"/>
              </a:ext>
            </a:extLst>
          </p:cNvPr>
          <p:cNvSpPr>
            <a:spLocks noGrp="1"/>
          </p:cNvSpPr>
          <p:nvPr>
            <p:ph type="title"/>
          </p:nvPr>
        </p:nvSpPr>
        <p:spPr>
          <a:xfrm>
            <a:off x="421791" y="2454946"/>
            <a:ext cx="4204137" cy="1342754"/>
          </a:xfrm>
        </p:spPr>
        <p:txBody>
          <a:bodyPr>
            <a:normAutofit fontScale="90000"/>
          </a:bodyPr>
          <a:lstStyle/>
          <a:p>
            <a:pPr algn="ctr"/>
            <a:r>
              <a:rPr lang="nn-NO" sz="4800" b="1">
                <a:latin typeface="Marion"/>
              </a:rPr>
              <a:t>Utfordring c </a:t>
            </a:r>
            <a:br>
              <a:rPr lang="nb-NO" sz="4800" dirty="0"/>
            </a:br>
            <a:endParaRPr lang="nb-NO" sz="4800"/>
          </a:p>
        </p:txBody>
      </p:sp>
      <p:cxnSp>
        <p:nvCxnSpPr>
          <p:cNvPr id="14"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C1F78C9D-0F07-E547-9BED-E67DA23ABE7F}"/>
              </a:ext>
            </a:extLst>
          </p:cNvPr>
          <p:cNvSpPr>
            <a:spLocks noGrp="1"/>
          </p:cNvSpPr>
          <p:nvPr>
            <p:ph idx="1"/>
          </p:nvPr>
        </p:nvSpPr>
        <p:spPr>
          <a:xfrm>
            <a:off x="668391" y="3473135"/>
            <a:ext cx="4593021" cy="3540964"/>
          </a:xfrm>
        </p:spPr>
        <p:txBody>
          <a:bodyPr anchor="ctr">
            <a:normAutofit fontScale="92500" lnSpcReduction="20000"/>
          </a:bodyPr>
          <a:lstStyle/>
          <a:p>
            <a:r>
              <a:rPr lang="nn-NO">
                <a:ea typeface="+mn-lt"/>
                <a:cs typeface="+mn-lt"/>
              </a:rPr>
              <a:t>Lag ein morosam jule-</a:t>
            </a:r>
            <a:r>
              <a:rPr lang="nn-NO" err="1">
                <a:ea typeface="+mn-lt"/>
                <a:cs typeface="+mn-lt"/>
              </a:rPr>
              <a:t>Kahoot</a:t>
            </a:r>
            <a:r>
              <a:rPr lang="nn-NO" dirty="0">
                <a:ea typeface="+mn-lt"/>
                <a:cs typeface="+mn-lt"/>
              </a:rPr>
              <a:t> </a:t>
            </a:r>
            <a:r>
              <a:rPr lang="nn-NO">
                <a:ea typeface="+mn-lt"/>
                <a:cs typeface="+mn-lt"/>
              </a:rPr>
              <a:t>som heile familien, uavhengig av kvar dei feirar jula i år, kan vere med på å spele klokka 12.00 på julaftan. Kva slags typar spørsmål får opp stemninga rundt om i heimane? </a:t>
            </a:r>
            <a:endParaRPr lang="nb-NO">
              <a:latin typeface="Marion" panose="02020502060400020003" pitchFamily="18" charset="77"/>
              <a:ea typeface="+mn-lt"/>
              <a:cs typeface="+mn-lt"/>
            </a:endParaRPr>
          </a:p>
          <a:p>
            <a:endParaRPr lang="nn-NO">
              <a:latin typeface="Calibri"/>
              <a:cs typeface="Calibri"/>
            </a:endParaRPr>
          </a:p>
          <a:p>
            <a:r>
              <a:rPr lang="nn-NO">
                <a:ea typeface="+mn-lt"/>
                <a:cs typeface="+mn-lt"/>
              </a:rPr>
              <a:t>Spel til slutt </a:t>
            </a:r>
            <a:r>
              <a:rPr lang="nn-NO" err="1">
                <a:ea typeface="+mn-lt"/>
                <a:cs typeface="+mn-lt"/>
              </a:rPr>
              <a:t>Kahoot</a:t>
            </a:r>
            <a:r>
              <a:rPr lang="nn-NO">
                <a:ea typeface="+mn-lt"/>
                <a:cs typeface="+mn-lt"/>
              </a:rPr>
              <a:t>-ane i samla klasse. </a:t>
            </a:r>
            <a:endParaRPr lang="nb-NO"/>
          </a:p>
          <a:p>
            <a:pPr marL="0" indent="0">
              <a:buNone/>
            </a:pPr>
            <a:endParaRPr lang="nb-NO" sz="1800"/>
          </a:p>
        </p:txBody>
      </p:sp>
    </p:spTree>
    <p:extLst>
      <p:ext uri="{BB962C8B-B14F-4D97-AF65-F5344CB8AC3E}">
        <p14:creationId xmlns:p14="http://schemas.microsoft.com/office/powerpoint/2010/main" val="188733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Bilde 6" descr="Et bilde som inneholder utendørs, kjører, lastebil, bil&#10;&#10;Automatisk generert beskrivelse">
            <a:extLst>
              <a:ext uri="{FF2B5EF4-FFF2-40B4-BE49-F238E27FC236}">
                <a16:creationId xmlns:a16="http://schemas.microsoft.com/office/drawing/2014/main" id="{6526FA2B-7733-1147-ABF3-68006F8E24E3}"/>
              </a:ext>
            </a:extLst>
          </p:cNvPr>
          <p:cNvPicPr>
            <a:picLocks noChangeAspect="1"/>
          </p:cNvPicPr>
          <p:nvPr/>
        </p:nvPicPr>
        <p:blipFill rotWithShape="1">
          <a:blip r:embed="rId2">
            <a:alphaModFix/>
          </a:blip>
          <a:srcRect l="9944" r="27820" b="-1"/>
          <a:stretch/>
        </p:blipFill>
        <p:spPr>
          <a:xfrm>
            <a:off x="5797543" y="10"/>
            <a:ext cx="6394152" cy="6857990"/>
          </a:xfrm>
          <a:prstGeom prst="rect">
            <a:avLst/>
          </a:prstGeom>
        </p:spPr>
      </p:pic>
      <p:pic>
        <p:nvPicPr>
          <p:cNvPr id="16"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tel 1">
            <a:extLst>
              <a:ext uri="{FF2B5EF4-FFF2-40B4-BE49-F238E27FC236}">
                <a16:creationId xmlns:a16="http://schemas.microsoft.com/office/drawing/2014/main" id="{9CF8E615-7E20-AD49-A7D9-3182A45CCBE7}"/>
              </a:ext>
            </a:extLst>
          </p:cNvPr>
          <p:cNvSpPr>
            <a:spLocks noGrp="1"/>
          </p:cNvSpPr>
          <p:nvPr>
            <p:ph type="title"/>
          </p:nvPr>
        </p:nvSpPr>
        <p:spPr>
          <a:xfrm>
            <a:off x="196852" y="161629"/>
            <a:ext cx="7726226" cy="1335476"/>
          </a:xfrm>
        </p:spPr>
        <p:txBody>
          <a:bodyPr>
            <a:normAutofit fontScale="90000"/>
          </a:bodyPr>
          <a:lstStyle/>
          <a:p>
            <a:br>
              <a:rPr lang="nn-NO" sz="2800" b="1">
                <a:solidFill>
                  <a:srgbClr val="000000"/>
                </a:solidFill>
                <a:latin typeface="Marion" panose="02020502060400020003" pitchFamily="18" charset="77"/>
              </a:rPr>
            </a:br>
            <a:r>
              <a:rPr lang="nn-NO" sz="4900" b="1">
                <a:solidFill>
                  <a:srgbClr val="C00000"/>
                </a:solidFill>
                <a:latin typeface="Marion" panose="02020502060400020003" pitchFamily="18" charset="77"/>
              </a:rPr>
              <a:t>Jula – ei forteljingsløype</a:t>
            </a:r>
            <a:br>
              <a:rPr lang="nb-NO" sz="2800">
                <a:solidFill>
                  <a:srgbClr val="000000"/>
                </a:solidFill>
              </a:rPr>
            </a:br>
            <a:endParaRPr lang="nb-NO" sz="2800">
              <a:solidFill>
                <a:srgbClr val="000000"/>
              </a:solidFill>
            </a:endParaRPr>
          </a:p>
        </p:txBody>
      </p:sp>
      <p:sp>
        <p:nvSpPr>
          <p:cNvPr id="3" name="Plassholder for innhold 2">
            <a:extLst>
              <a:ext uri="{FF2B5EF4-FFF2-40B4-BE49-F238E27FC236}">
                <a16:creationId xmlns:a16="http://schemas.microsoft.com/office/drawing/2014/main" id="{3E336EA0-3FB2-5C42-A587-8F1338C40DF3}"/>
              </a:ext>
            </a:extLst>
          </p:cNvPr>
          <p:cNvSpPr>
            <a:spLocks noGrp="1"/>
          </p:cNvSpPr>
          <p:nvPr>
            <p:ph idx="1"/>
          </p:nvPr>
        </p:nvSpPr>
        <p:spPr>
          <a:xfrm>
            <a:off x="484433" y="1716251"/>
            <a:ext cx="4902200" cy="4232173"/>
          </a:xfrm>
        </p:spPr>
        <p:txBody>
          <a:bodyPr anchor="ctr">
            <a:normAutofit fontScale="92500" lnSpcReduction="10000"/>
          </a:bodyPr>
          <a:lstStyle/>
          <a:p>
            <a:pPr marL="0" indent="0">
              <a:buNone/>
            </a:pPr>
            <a:r>
              <a:rPr lang="nn-NO" sz="2600" dirty="0">
                <a:ea typeface="+mn-lt"/>
                <a:cs typeface="+mn-lt"/>
              </a:rPr>
              <a:t>I løpet av dei neste vekene får de utdelt ulike oppdrag frå læraren dykkar. Utgangspunktet for arbeidet er ein fiktiv familie, og det første oppdraget dykkar er å skape denne familien. Gjennom ulike oppdrag skal familien løyse ulike oppgåver og utfordringar som dukkar opp i tida fram mot jul. Det er viktig at de dokumenterer alt arbeidet de gjer, i eit felles digitalt dokument, slik at læraren kan følgje arbeidsprosessen dykkar undervegs. </a:t>
            </a:r>
            <a:r>
              <a:rPr lang="nn-NO" sz="2600" dirty="0">
                <a:solidFill>
                  <a:srgbClr val="000000"/>
                </a:solidFill>
                <a:latin typeface="Marion"/>
              </a:rPr>
              <a:t> </a:t>
            </a:r>
            <a:endParaRPr lang="nb-NO" sz="2600" dirty="0">
              <a:solidFill>
                <a:srgbClr val="000000"/>
              </a:solidFill>
              <a:latin typeface="Marion" panose="02020502060400020003" pitchFamily="18" charset="77"/>
            </a:endParaRPr>
          </a:p>
          <a:p>
            <a:endParaRPr lang="nb-NO" sz="2000" dirty="0">
              <a:solidFill>
                <a:srgbClr val="000000"/>
              </a:solidFill>
            </a:endParaRPr>
          </a:p>
        </p:txBody>
      </p:sp>
    </p:spTree>
    <p:extLst>
      <p:ext uri="{BB962C8B-B14F-4D97-AF65-F5344CB8AC3E}">
        <p14:creationId xmlns:p14="http://schemas.microsoft.com/office/powerpoint/2010/main" val="1471037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322682B9-8368-2F45-8A5F-7B4180EA718A}"/>
              </a:ext>
            </a:extLst>
          </p:cNvPr>
          <p:cNvPicPr>
            <a:picLocks noChangeAspect="1"/>
          </p:cNvPicPr>
          <p:nvPr/>
        </p:nvPicPr>
        <p:blipFill>
          <a:blip r:embed="rId2"/>
          <a:stretch>
            <a:fillRect/>
          </a:stretch>
        </p:blipFill>
        <p:spPr>
          <a:xfrm>
            <a:off x="0" y="-660400"/>
            <a:ext cx="12192000" cy="7518400"/>
          </a:xfrm>
          <a:prstGeom prst="rect">
            <a:avLst/>
          </a:prstGeom>
        </p:spPr>
      </p:pic>
      <p:sp>
        <p:nvSpPr>
          <p:cNvPr id="2" name="Tittel 1">
            <a:extLst>
              <a:ext uri="{FF2B5EF4-FFF2-40B4-BE49-F238E27FC236}">
                <a16:creationId xmlns:a16="http://schemas.microsoft.com/office/drawing/2014/main" id="{4B7C91E2-6F84-E24C-B9F8-6F859216D68D}"/>
              </a:ext>
            </a:extLst>
          </p:cNvPr>
          <p:cNvSpPr>
            <a:spLocks noGrp="1"/>
          </p:cNvSpPr>
          <p:nvPr>
            <p:ph type="title"/>
          </p:nvPr>
        </p:nvSpPr>
        <p:spPr/>
        <p:txBody>
          <a:bodyPr/>
          <a:lstStyle/>
          <a:p>
            <a:r>
              <a:rPr lang="nn-NO" b="1">
                <a:latin typeface="Marion" panose="02020502060400020003" pitchFamily="18" charset="77"/>
              </a:rPr>
              <a:t>Eigenrefleksjon</a:t>
            </a:r>
            <a:br>
              <a:rPr lang="nb-NO">
                <a:latin typeface="Marion" panose="02020502060400020003" pitchFamily="18" charset="77"/>
              </a:rPr>
            </a:br>
            <a:endParaRPr lang="nb-NO">
              <a:latin typeface="Marion" panose="02020502060400020003" pitchFamily="18" charset="77"/>
            </a:endParaRPr>
          </a:p>
        </p:txBody>
      </p:sp>
      <p:sp>
        <p:nvSpPr>
          <p:cNvPr id="3" name="Plassholder for innhold 2">
            <a:extLst>
              <a:ext uri="{FF2B5EF4-FFF2-40B4-BE49-F238E27FC236}">
                <a16:creationId xmlns:a16="http://schemas.microsoft.com/office/drawing/2014/main" id="{8224B9A8-6B7F-A040-BCC9-73336F049FAE}"/>
              </a:ext>
            </a:extLst>
          </p:cNvPr>
          <p:cNvSpPr>
            <a:spLocks noGrp="1"/>
          </p:cNvSpPr>
          <p:nvPr>
            <p:ph idx="1"/>
          </p:nvPr>
        </p:nvSpPr>
        <p:spPr/>
        <p:txBody>
          <a:bodyPr vert="horz" lIns="91440" tIns="45720" rIns="91440" bIns="45720" rtlCol="0" anchor="t">
            <a:normAutofit/>
          </a:bodyPr>
          <a:lstStyle/>
          <a:p>
            <a:pPr marL="0" indent="0">
              <a:buNone/>
            </a:pPr>
            <a:r>
              <a:rPr lang="nn-NO" b="1" dirty="0">
                <a:latin typeface="Marion"/>
              </a:rPr>
              <a:t>Reflekter over korleis du har opplevd arbeidet med forteljingsløypa.</a:t>
            </a:r>
            <a:endParaRPr lang="nn-NO" b="1" dirty="0">
              <a:latin typeface="Marion" panose="02020502060400020003" pitchFamily="18" charset="77"/>
            </a:endParaRPr>
          </a:p>
          <a:p>
            <a:pPr marL="0" indent="0">
              <a:buNone/>
            </a:pPr>
            <a:endParaRPr lang="nb-NO" b="1" dirty="0">
              <a:cs typeface="Calibri"/>
            </a:endParaRPr>
          </a:p>
          <a:p>
            <a:pPr lvl="0"/>
            <a:r>
              <a:rPr lang="nn-NO" b="1" i="1" dirty="0">
                <a:ea typeface="+mn-lt"/>
                <a:cs typeface="+mn-lt"/>
              </a:rPr>
              <a:t>Korleis har du likt måten opplegget har vore organisert på?</a:t>
            </a:r>
            <a:endParaRPr lang="nb-NO" b="1" dirty="0">
              <a:ea typeface="+mn-lt"/>
              <a:cs typeface="+mn-lt"/>
            </a:endParaRPr>
          </a:p>
          <a:p>
            <a:pPr lvl="0"/>
            <a:r>
              <a:rPr lang="nn-NO" b="1" i="1" dirty="0">
                <a:ea typeface="+mn-lt"/>
                <a:cs typeface="+mn-lt"/>
              </a:rPr>
              <a:t>Kva slags oppdrag likte du best, og kvifor?</a:t>
            </a:r>
            <a:endParaRPr lang="nb-NO" b="1" dirty="0">
              <a:ea typeface="+mn-lt"/>
              <a:cs typeface="+mn-lt"/>
            </a:endParaRPr>
          </a:p>
          <a:p>
            <a:pPr lvl="0"/>
            <a:r>
              <a:rPr lang="nn-NO" b="1" i="1" dirty="0">
                <a:ea typeface="+mn-lt"/>
                <a:cs typeface="+mn-lt"/>
              </a:rPr>
              <a:t>Kva slags oppdrag opplevde du som spesielt utfordrande?</a:t>
            </a:r>
            <a:endParaRPr lang="nb-NO" b="1" dirty="0">
              <a:ea typeface="+mn-lt"/>
              <a:cs typeface="+mn-lt"/>
            </a:endParaRPr>
          </a:p>
          <a:p>
            <a:pPr lvl="0"/>
            <a:r>
              <a:rPr lang="nn-NO" b="1" i="1" dirty="0">
                <a:ea typeface="+mn-lt"/>
                <a:cs typeface="+mn-lt"/>
              </a:rPr>
              <a:t>Kva slags oppdrag føler du at du lærte mest av, og kvifor?</a:t>
            </a:r>
            <a:endParaRPr lang="nb-NO" b="1" dirty="0">
              <a:ea typeface="+mn-lt"/>
              <a:cs typeface="+mn-lt"/>
            </a:endParaRPr>
          </a:p>
          <a:p>
            <a:r>
              <a:rPr lang="nn-NO" b="1" i="1" dirty="0">
                <a:ea typeface="+mn-lt"/>
                <a:cs typeface="+mn-lt"/>
              </a:rPr>
              <a:t>Kan du tenkje deg å arbeide på denne måten igjen? Grunngi.</a:t>
            </a:r>
            <a:endParaRPr lang="nn-NO" b="1" dirty="0"/>
          </a:p>
          <a:p>
            <a:pPr lvl="0"/>
            <a:endParaRPr lang="nn-NO" b="1" i="1" dirty="0">
              <a:cs typeface="Calibri"/>
            </a:endParaRPr>
          </a:p>
          <a:p>
            <a:pPr marL="0" indent="0">
              <a:buNone/>
            </a:pPr>
            <a:endParaRPr lang="nb-NO" dirty="0"/>
          </a:p>
        </p:txBody>
      </p:sp>
    </p:spTree>
    <p:extLst>
      <p:ext uri="{BB962C8B-B14F-4D97-AF65-F5344CB8AC3E}">
        <p14:creationId xmlns:p14="http://schemas.microsoft.com/office/powerpoint/2010/main" val="404041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person, kvinne, holder, ser&#10;&#10;Automatisk generert beskrivelse">
            <a:extLst>
              <a:ext uri="{FF2B5EF4-FFF2-40B4-BE49-F238E27FC236}">
                <a16:creationId xmlns:a16="http://schemas.microsoft.com/office/drawing/2014/main" id="{9E7B4984-09C5-8641-B85D-98850FAE47E8}"/>
              </a:ext>
            </a:extLst>
          </p:cNvPr>
          <p:cNvPicPr>
            <a:picLocks noChangeAspect="1"/>
          </p:cNvPicPr>
          <p:nvPr/>
        </p:nvPicPr>
        <p:blipFill rotWithShape="1">
          <a:blip r:embed="rId2"/>
          <a:srcRect r="1" b="33314"/>
          <a:stretch/>
        </p:blipFill>
        <p:spPr>
          <a:xfrm>
            <a:off x="-11909" y="10"/>
            <a:ext cx="6324601" cy="6857990"/>
          </a:xfrm>
          <a:prstGeom prst="rect">
            <a:avLst/>
          </a:prstGeom>
        </p:spPr>
      </p:pic>
      <p:pic>
        <p:nvPicPr>
          <p:cNvPr id="10" name="Picture 9">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51D3AF89-4031-4649-9809-494F54B02FAB}"/>
              </a:ext>
            </a:extLst>
          </p:cNvPr>
          <p:cNvSpPr>
            <a:spLocks noGrp="1"/>
          </p:cNvSpPr>
          <p:nvPr>
            <p:ph type="title"/>
          </p:nvPr>
        </p:nvSpPr>
        <p:spPr>
          <a:xfrm>
            <a:off x="6312692" y="626533"/>
            <a:ext cx="5808133" cy="1325563"/>
          </a:xfrm>
        </p:spPr>
        <p:txBody>
          <a:bodyPr>
            <a:normAutofit fontScale="90000"/>
          </a:bodyPr>
          <a:lstStyle/>
          <a:p>
            <a:r>
              <a:rPr lang="nb-NO" sz="3600" b="1">
                <a:solidFill>
                  <a:srgbClr val="000000"/>
                </a:solidFill>
                <a:latin typeface="Marion"/>
              </a:rPr>
              <a:t>Elevoppdrag 1 –</a:t>
            </a:r>
            <a:br>
              <a:rPr lang="nb-NO" sz="3600" b="1" dirty="0">
                <a:latin typeface="Marion" panose="02020502060400020003" pitchFamily="18" charset="77"/>
              </a:rPr>
            </a:br>
            <a:r>
              <a:rPr lang="nn-NO" sz="3600" b="1">
                <a:solidFill>
                  <a:srgbClr val="000000"/>
                </a:solidFill>
                <a:latin typeface="Marion"/>
              </a:rPr>
              <a:t>skap ein familie</a:t>
            </a:r>
            <a:br>
              <a:rPr lang="nb-NO" sz="2800" dirty="0">
                <a:latin typeface="Marion" panose="02020502060400020003" pitchFamily="18" charset="77"/>
              </a:rPr>
            </a:br>
            <a:endParaRPr lang="nb-NO" sz="2800" b="1">
              <a:solidFill>
                <a:srgbClr val="000000"/>
              </a:solidFill>
              <a:latin typeface="Marion" panose="02020502060400020003" pitchFamily="18" charset="77"/>
            </a:endParaRPr>
          </a:p>
        </p:txBody>
      </p:sp>
      <p:sp>
        <p:nvSpPr>
          <p:cNvPr id="3" name="Plassholder for innhold 2">
            <a:extLst>
              <a:ext uri="{FF2B5EF4-FFF2-40B4-BE49-F238E27FC236}">
                <a16:creationId xmlns:a16="http://schemas.microsoft.com/office/drawing/2014/main" id="{4B08F7F9-AE2E-0E4D-B96E-CC5EE2AC0EC5}"/>
              </a:ext>
            </a:extLst>
          </p:cNvPr>
          <p:cNvSpPr>
            <a:spLocks noGrp="1"/>
          </p:cNvSpPr>
          <p:nvPr>
            <p:ph idx="1"/>
          </p:nvPr>
        </p:nvSpPr>
        <p:spPr>
          <a:xfrm>
            <a:off x="6340476" y="1853654"/>
            <a:ext cx="5477932" cy="4171968"/>
          </a:xfrm>
        </p:spPr>
        <p:txBody>
          <a:bodyPr anchor="b">
            <a:normAutofit/>
          </a:bodyPr>
          <a:lstStyle/>
          <a:p>
            <a:pPr marL="0" indent="0">
              <a:buNone/>
            </a:pPr>
            <a:r>
              <a:rPr lang="nn-NO" sz="2400" dirty="0">
                <a:ea typeface="+mn-lt"/>
                <a:cs typeface="+mn-lt"/>
              </a:rPr>
              <a:t>Diskuter kva slags familie de ønskjer å forme. Skriv ned kva foreldra heiter, kva borna heiter og kor gamle dei er. Døme: Marie (44) og Marthe (42), Noah (8 år), Cassandra (15 år). Før de avgjer kva familien heiter til etternamn, skal de lese </a:t>
            </a:r>
            <a:r>
              <a:rPr lang="nn-NO" sz="2400" dirty="0">
                <a:ea typeface="+mn-lt"/>
                <a:cs typeface="+mn-lt"/>
                <a:hlinkClick r:id="rId4"/>
              </a:rPr>
              <a:t>denne artikkelen </a:t>
            </a:r>
            <a:r>
              <a:rPr lang="nn-NO" sz="2400" dirty="0">
                <a:ea typeface="+mn-lt"/>
                <a:cs typeface="+mn-lt"/>
              </a:rPr>
              <a:t>frå Store norske leksikon og avgjere om familien skal ha gardsnamn, slektsnamn eller patronym som etternamn. Kva slags type etternamn har de sjølv? </a:t>
            </a:r>
            <a:endParaRPr lang="nb-NO" dirty="0"/>
          </a:p>
          <a:p>
            <a:endParaRPr lang="nb-NO" sz="1800" dirty="0">
              <a:solidFill>
                <a:srgbClr val="000000"/>
              </a:solidFill>
              <a:latin typeface="Marion" panose="02020502060400020003" pitchFamily="18" charset="77"/>
            </a:endParaRPr>
          </a:p>
        </p:txBody>
      </p:sp>
    </p:spTree>
    <p:extLst>
      <p:ext uri="{BB962C8B-B14F-4D97-AF65-F5344CB8AC3E}">
        <p14:creationId xmlns:p14="http://schemas.microsoft.com/office/powerpoint/2010/main" val="198063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gress, utendørs, barn, drage&#10;&#10;Automatisk generert beskrivelse">
            <a:extLst>
              <a:ext uri="{FF2B5EF4-FFF2-40B4-BE49-F238E27FC236}">
                <a16:creationId xmlns:a16="http://schemas.microsoft.com/office/drawing/2014/main" id="{FC45324B-93FD-2949-9B5A-811555FF2F24}"/>
              </a:ext>
            </a:extLst>
          </p:cNvPr>
          <p:cNvPicPr>
            <a:picLocks noChangeAspect="1"/>
          </p:cNvPicPr>
          <p:nvPr/>
        </p:nvPicPr>
        <p:blipFill rotWithShape="1">
          <a:blip r:embed="rId2">
            <a:alphaModFix/>
          </a:blip>
          <a:srcRect l="14384" r="23614"/>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tel 1">
            <a:extLst>
              <a:ext uri="{FF2B5EF4-FFF2-40B4-BE49-F238E27FC236}">
                <a16:creationId xmlns:a16="http://schemas.microsoft.com/office/drawing/2014/main" id="{BE37E531-0E33-E141-99F3-B91E131D257D}"/>
              </a:ext>
            </a:extLst>
          </p:cNvPr>
          <p:cNvSpPr>
            <a:spLocks noGrp="1"/>
          </p:cNvSpPr>
          <p:nvPr>
            <p:ph type="title"/>
          </p:nvPr>
        </p:nvSpPr>
        <p:spPr>
          <a:xfrm>
            <a:off x="201748" y="798445"/>
            <a:ext cx="5406886" cy="1311664"/>
          </a:xfrm>
        </p:spPr>
        <p:txBody>
          <a:bodyPr>
            <a:normAutofit fontScale="90000"/>
          </a:bodyPr>
          <a:lstStyle/>
          <a:p>
            <a:r>
              <a:rPr lang="nn-NO" sz="3100" b="1" dirty="0">
                <a:solidFill>
                  <a:srgbClr val="000000"/>
                </a:solidFill>
                <a:latin typeface="Marion"/>
              </a:rPr>
              <a:t>Kva slags personlegdom og interesser har dei enkelte familiemedlemmane? </a:t>
            </a:r>
            <a:br>
              <a:rPr lang="nn-NO" sz="3100" b="1" dirty="0">
                <a:latin typeface="Marion"/>
              </a:rPr>
            </a:br>
            <a:r>
              <a:rPr lang="nn-NO" sz="3100" b="1" dirty="0">
                <a:solidFill>
                  <a:srgbClr val="000000"/>
                </a:solidFill>
                <a:latin typeface="Marion"/>
              </a:rPr>
              <a:t>Lag ein kort presentasjon av kvar familiemedlem, der de får fram:</a:t>
            </a:r>
            <a:br>
              <a:rPr lang="nb-NO" sz="1400" dirty="0"/>
            </a:br>
            <a:endParaRPr lang="nb-NO" sz="1400">
              <a:solidFill>
                <a:srgbClr val="000000"/>
              </a:solidFill>
            </a:endParaRPr>
          </a:p>
        </p:txBody>
      </p:sp>
      <p:sp>
        <p:nvSpPr>
          <p:cNvPr id="3" name="Plassholder for innhold 2">
            <a:extLst>
              <a:ext uri="{FF2B5EF4-FFF2-40B4-BE49-F238E27FC236}">
                <a16:creationId xmlns:a16="http://schemas.microsoft.com/office/drawing/2014/main" id="{BDC3FC45-480F-A044-899F-86AB22336FE0}"/>
              </a:ext>
            </a:extLst>
          </p:cNvPr>
          <p:cNvSpPr>
            <a:spLocks noGrp="1"/>
          </p:cNvSpPr>
          <p:nvPr>
            <p:ph idx="1"/>
          </p:nvPr>
        </p:nvSpPr>
        <p:spPr>
          <a:xfrm>
            <a:off x="265248" y="2845579"/>
            <a:ext cx="4706803" cy="3788830"/>
          </a:xfrm>
        </p:spPr>
        <p:txBody>
          <a:bodyPr anchor="ctr">
            <a:normAutofit/>
          </a:bodyPr>
          <a:lstStyle/>
          <a:p>
            <a:pPr lvl="0"/>
            <a:r>
              <a:rPr lang="nn-NO" sz="2400">
                <a:ea typeface="+mn-lt"/>
                <a:cs typeface="+mn-lt"/>
              </a:rPr>
              <a:t>kva dei likar å gjere på i fritida</a:t>
            </a:r>
            <a:endParaRPr lang="nb-NO" sz="2400">
              <a:ea typeface="+mn-lt"/>
              <a:cs typeface="+mn-lt"/>
            </a:endParaRPr>
          </a:p>
          <a:p>
            <a:pPr lvl="0"/>
            <a:r>
              <a:rPr lang="nn-NO" sz="2400">
                <a:ea typeface="+mn-lt"/>
                <a:cs typeface="+mn-lt"/>
              </a:rPr>
              <a:t>kva interesser dei har</a:t>
            </a:r>
            <a:endParaRPr lang="nb-NO">
              <a:ea typeface="+mn-lt"/>
              <a:cs typeface="+mn-lt"/>
            </a:endParaRPr>
          </a:p>
          <a:p>
            <a:pPr lvl="0"/>
            <a:r>
              <a:rPr lang="nn-NO" sz="2400">
                <a:ea typeface="+mn-lt"/>
                <a:cs typeface="+mn-lt"/>
              </a:rPr>
              <a:t>kva type personlegdom dei har</a:t>
            </a:r>
            <a:endParaRPr lang="nb-NO">
              <a:ea typeface="+mn-lt"/>
              <a:cs typeface="+mn-lt"/>
            </a:endParaRPr>
          </a:p>
          <a:p>
            <a:r>
              <a:rPr lang="nn-NO" sz="2400">
                <a:ea typeface="+mn-lt"/>
                <a:cs typeface="+mn-lt"/>
              </a:rPr>
              <a:t>kva dei sterke og svake sidene deira er</a:t>
            </a:r>
            <a:endParaRPr lang="nb-NO">
              <a:ea typeface="+mn-lt"/>
              <a:cs typeface="+mn-lt"/>
            </a:endParaRPr>
          </a:p>
          <a:p>
            <a:pPr lvl="0"/>
            <a:r>
              <a:rPr lang="nn-NO" sz="2400">
                <a:ea typeface="+mn-lt"/>
                <a:cs typeface="+mn-lt"/>
              </a:rPr>
              <a:t>kva slags musikk dei likar</a:t>
            </a:r>
            <a:endParaRPr lang="nb-NO">
              <a:ea typeface="+mn-lt"/>
              <a:cs typeface="+mn-lt"/>
            </a:endParaRPr>
          </a:p>
          <a:p>
            <a:r>
              <a:rPr lang="nn-NO" sz="2400">
                <a:ea typeface="+mn-lt"/>
                <a:cs typeface="+mn-lt"/>
              </a:rPr>
              <a:t>kva typar program/seriar/filmar dei likar</a:t>
            </a:r>
            <a:endParaRPr lang="nn-NO">
              <a:ea typeface="+mn-lt"/>
              <a:cs typeface="+mn-lt"/>
            </a:endParaRPr>
          </a:p>
          <a:p>
            <a:pPr lvl="0"/>
            <a:endParaRPr lang="nn-NO" sz="2400">
              <a:solidFill>
                <a:srgbClr val="000000"/>
              </a:solidFill>
              <a:latin typeface="Marion" panose="02020502060400020003" pitchFamily="18" charset="77"/>
            </a:endParaRPr>
          </a:p>
          <a:p>
            <a:endParaRPr lang="nb-NO" sz="2000">
              <a:solidFill>
                <a:srgbClr val="000000"/>
              </a:solidFill>
              <a:latin typeface="Marion" panose="02020502060400020003" pitchFamily="18" charset="77"/>
            </a:endParaRPr>
          </a:p>
        </p:txBody>
      </p:sp>
    </p:spTree>
    <p:extLst>
      <p:ext uri="{BB962C8B-B14F-4D97-AF65-F5344CB8AC3E}">
        <p14:creationId xmlns:p14="http://schemas.microsoft.com/office/powerpoint/2010/main" val="409813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person, innendørs, seng, sitter&#10;&#10;Automatisk generert beskrivelse">
            <a:extLst>
              <a:ext uri="{FF2B5EF4-FFF2-40B4-BE49-F238E27FC236}">
                <a16:creationId xmlns:a16="http://schemas.microsoft.com/office/drawing/2014/main" id="{937F4486-806D-5947-BEBA-462ABB8146B2}"/>
              </a:ext>
            </a:extLst>
          </p:cNvPr>
          <p:cNvPicPr>
            <a:picLocks noChangeAspect="1"/>
          </p:cNvPicPr>
          <p:nvPr/>
        </p:nvPicPr>
        <p:blipFill rotWithShape="1">
          <a:blip r:embed="rId2">
            <a:alphaModFix/>
          </a:blip>
          <a:srcRect l="18508" r="19256"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tel 1">
            <a:extLst>
              <a:ext uri="{FF2B5EF4-FFF2-40B4-BE49-F238E27FC236}">
                <a16:creationId xmlns:a16="http://schemas.microsoft.com/office/drawing/2014/main" id="{CB2C23C2-35DF-014B-8825-CCDC57DE584C}"/>
              </a:ext>
            </a:extLst>
          </p:cNvPr>
          <p:cNvSpPr>
            <a:spLocks noGrp="1"/>
          </p:cNvSpPr>
          <p:nvPr>
            <p:ph type="title"/>
          </p:nvPr>
        </p:nvSpPr>
        <p:spPr>
          <a:xfrm>
            <a:off x="438417" y="442845"/>
            <a:ext cx="5354633" cy="1311664"/>
          </a:xfrm>
        </p:spPr>
        <p:txBody>
          <a:bodyPr>
            <a:normAutofit fontScale="90000"/>
          </a:bodyPr>
          <a:lstStyle/>
          <a:p>
            <a:r>
              <a:rPr lang="nn-NO" sz="5300" b="1">
                <a:solidFill>
                  <a:srgbClr val="000000"/>
                </a:solidFill>
                <a:latin typeface="Marion" panose="02020502060400020003" pitchFamily="18" charset="77"/>
              </a:rPr>
              <a:t>Visualiser</a:t>
            </a:r>
            <a:br>
              <a:rPr lang="nb-NO">
                <a:solidFill>
                  <a:srgbClr val="000000"/>
                </a:solidFill>
                <a:latin typeface="Marion" panose="02020502060400020003" pitchFamily="18" charset="77"/>
              </a:rPr>
            </a:br>
            <a:endParaRPr lang="nb-NO">
              <a:solidFill>
                <a:srgbClr val="000000"/>
              </a:solidFill>
              <a:latin typeface="Marion" panose="02020502060400020003" pitchFamily="18" charset="77"/>
            </a:endParaRPr>
          </a:p>
        </p:txBody>
      </p:sp>
      <p:sp>
        <p:nvSpPr>
          <p:cNvPr id="3" name="Plassholder for innhold 2">
            <a:extLst>
              <a:ext uri="{FF2B5EF4-FFF2-40B4-BE49-F238E27FC236}">
                <a16:creationId xmlns:a16="http://schemas.microsoft.com/office/drawing/2014/main" id="{083F39BF-F6CC-074C-8F12-82E4E30D1D7F}"/>
              </a:ext>
            </a:extLst>
          </p:cNvPr>
          <p:cNvSpPr>
            <a:spLocks noGrp="1"/>
          </p:cNvSpPr>
          <p:nvPr>
            <p:ph idx="1"/>
          </p:nvPr>
        </p:nvSpPr>
        <p:spPr>
          <a:xfrm>
            <a:off x="254001" y="1422400"/>
            <a:ext cx="5723466" cy="4638573"/>
          </a:xfrm>
        </p:spPr>
        <p:txBody>
          <a:bodyPr anchor="ctr">
            <a:normAutofit lnSpcReduction="10000"/>
          </a:bodyPr>
          <a:lstStyle/>
          <a:p>
            <a:r>
              <a:rPr lang="nn-NO" sz="2400" dirty="0">
                <a:ea typeface="+mn-lt"/>
                <a:cs typeface="+mn-lt"/>
              </a:rPr>
              <a:t>Lag familien ved å finne bilete på nettet, eller utform dykkar ein eigen familie ved å bruke eitt av desse digitale programma: </a:t>
            </a:r>
            <a:endParaRPr lang="nb-NO" sz="2400">
              <a:solidFill>
                <a:srgbClr val="000000"/>
              </a:solidFill>
              <a:latin typeface="Marion" panose="02020502060400020003" pitchFamily="18" charset="77"/>
            </a:endParaRPr>
          </a:p>
          <a:p>
            <a:pPr lvl="0"/>
            <a:r>
              <a:rPr lang="nn-NO" sz="2400" dirty="0">
                <a:ea typeface="+mn-lt"/>
                <a:cs typeface="+mn-lt"/>
                <a:hlinkClick r:id="rId4"/>
              </a:rPr>
              <a:t>https://getavataaars.com/</a:t>
            </a:r>
            <a:endParaRPr lang="nb-NO">
              <a:ea typeface="+mn-lt"/>
              <a:cs typeface="+mn-lt"/>
            </a:endParaRPr>
          </a:p>
          <a:p>
            <a:r>
              <a:rPr lang="nn-NO" sz="2400" dirty="0">
                <a:ea typeface="+mn-lt"/>
                <a:cs typeface="+mn-lt"/>
                <a:hlinkClick r:id="rId5"/>
              </a:rPr>
              <a:t>https://avachara.com/avatar/</a:t>
            </a:r>
            <a:r>
              <a:rPr lang="nn-NO" sz="2400" dirty="0">
                <a:ea typeface="+mn-lt"/>
                <a:cs typeface="+mn-lt"/>
              </a:rPr>
              <a:t>        </a:t>
            </a:r>
            <a:endParaRPr lang="nb-NO"/>
          </a:p>
          <a:p>
            <a:r>
              <a:rPr lang="nn-NO" sz="2400" dirty="0">
                <a:ea typeface="+mn-lt"/>
                <a:cs typeface="+mn-lt"/>
              </a:rPr>
              <a:t>Skriv ut og laminer bileta av familien, slik at dei ikkje vert øydelagde i løpet av arbeidsperioden. Opprett ein felles presentasjon der de limer arbeidet dykkar inn, etter kvart som de løyser dei ulike oppgåvene. Presentasjonen skal dokumentere arbeidsprosessen og bli brukt undervegs i arbeidet. </a:t>
            </a:r>
            <a:endParaRPr lang="nn-NO" sz="2400">
              <a:solidFill>
                <a:srgbClr val="000000"/>
              </a:solidFill>
              <a:latin typeface="Marion"/>
            </a:endParaRPr>
          </a:p>
          <a:p>
            <a:endParaRPr lang="nb-NO" sz="1700">
              <a:solidFill>
                <a:srgbClr val="000000"/>
              </a:solidFill>
            </a:endParaRPr>
          </a:p>
        </p:txBody>
      </p:sp>
    </p:spTree>
    <p:extLst>
      <p:ext uri="{BB962C8B-B14F-4D97-AF65-F5344CB8AC3E}">
        <p14:creationId xmlns:p14="http://schemas.microsoft.com/office/powerpoint/2010/main" val="292766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360DF5-E3B4-654E-8D20-7A67CB48CB7D}"/>
              </a:ext>
            </a:extLst>
          </p:cNvPr>
          <p:cNvSpPr>
            <a:spLocks noGrp="1"/>
          </p:cNvSpPr>
          <p:nvPr>
            <p:ph type="title"/>
          </p:nvPr>
        </p:nvSpPr>
        <p:spPr>
          <a:xfrm>
            <a:off x="481013" y="3752849"/>
            <a:ext cx="3290887" cy="2452687"/>
          </a:xfrm>
        </p:spPr>
        <p:txBody>
          <a:bodyPr anchor="ctr">
            <a:normAutofit fontScale="90000"/>
          </a:bodyPr>
          <a:lstStyle/>
          <a:p>
            <a:r>
              <a:rPr lang="nn-NO" sz="3100" b="1">
                <a:latin typeface="Marion" panose="02020502060400020003" pitchFamily="18" charset="77"/>
              </a:rPr>
              <a:t>Elevoppdrag 2</a:t>
            </a:r>
            <a:br>
              <a:rPr lang="nn-NO" sz="3100" b="1">
                <a:latin typeface="Marion" panose="02020502060400020003" pitchFamily="18" charset="77"/>
              </a:rPr>
            </a:br>
            <a:r>
              <a:rPr lang="nn-NO" sz="3100" b="1">
                <a:latin typeface="Marion" panose="02020502060400020003" pitchFamily="18" charset="77"/>
              </a:rPr>
              <a:t>By eller bygd? Kor skal familien bu?</a:t>
            </a:r>
            <a:br>
              <a:rPr lang="nb-NO" sz="3100"/>
            </a:br>
            <a:br>
              <a:rPr lang="nb-NO" sz="3100"/>
            </a:br>
            <a:endParaRPr lang="nb-NO" sz="3100"/>
          </a:p>
        </p:txBody>
      </p:sp>
      <p:pic>
        <p:nvPicPr>
          <p:cNvPr id="5" name="Bilde 4" descr="Et bilde som inneholder gress, utendørs, felt, sitter&#10;&#10;Automatisk generert beskrivelse">
            <a:extLst>
              <a:ext uri="{FF2B5EF4-FFF2-40B4-BE49-F238E27FC236}">
                <a16:creationId xmlns:a16="http://schemas.microsoft.com/office/drawing/2014/main" id="{2DB4D900-C0BA-7B4E-9D53-7A6A7DD3D413}"/>
              </a:ext>
            </a:extLst>
          </p:cNvPr>
          <p:cNvPicPr>
            <a:picLocks noChangeAspect="1"/>
          </p:cNvPicPr>
          <p:nvPr/>
        </p:nvPicPr>
        <p:blipFill rotWithShape="1">
          <a:blip r:embed="rId2"/>
          <a:srcRect t="49967" b="945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ssholder for innhold 2">
            <a:extLst>
              <a:ext uri="{FF2B5EF4-FFF2-40B4-BE49-F238E27FC236}">
                <a16:creationId xmlns:a16="http://schemas.microsoft.com/office/drawing/2014/main" id="{8B72B567-75CF-4B4C-BA23-D53326B47195}"/>
              </a:ext>
            </a:extLst>
          </p:cNvPr>
          <p:cNvSpPr>
            <a:spLocks noGrp="1"/>
          </p:cNvSpPr>
          <p:nvPr>
            <p:ph idx="1"/>
          </p:nvPr>
        </p:nvSpPr>
        <p:spPr>
          <a:xfrm>
            <a:off x="3623734" y="3752850"/>
            <a:ext cx="8085662" cy="3105140"/>
          </a:xfrm>
        </p:spPr>
        <p:txBody>
          <a:bodyPr anchor="ctr">
            <a:normAutofit fontScale="92500" lnSpcReduction="20000"/>
          </a:bodyPr>
          <a:lstStyle/>
          <a:p>
            <a:pPr marL="0" indent="0">
              <a:buNone/>
            </a:pPr>
            <a:endParaRPr lang="nb-NO" sz="1500" dirty="0">
              <a:latin typeface="Marion" panose="02020502060400020003" pitchFamily="18" charset="77"/>
            </a:endParaRPr>
          </a:p>
          <a:p>
            <a:r>
              <a:rPr lang="nn-NO" sz="2600" dirty="0" err="1">
                <a:ea typeface="+mn-lt"/>
                <a:cs typeface="+mn-lt"/>
              </a:rPr>
              <a:t>Bestem</a:t>
            </a:r>
            <a:r>
              <a:rPr lang="nn-NO" sz="2600" dirty="0">
                <a:ea typeface="+mn-lt"/>
                <a:cs typeface="+mn-lt"/>
              </a:rPr>
              <a:t> dykk for om familien skal bu i ei bygd, i ein tettstad, eller i ein by. Skriv ned  fordelane og ulempene ved å bu på desse stadane. Les teksten </a:t>
            </a:r>
            <a:r>
              <a:rPr lang="nn-NO" sz="2600" dirty="0">
                <a:ea typeface="+mn-lt"/>
                <a:cs typeface="+mn-lt"/>
                <a:hlinkClick r:id="rId3"/>
              </a:rPr>
              <a:t>«Desse kommunane er best på å prioritere barn og unge»</a:t>
            </a:r>
            <a:r>
              <a:rPr lang="nn-NO" sz="2600" dirty="0">
                <a:ea typeface="+mn-lt"/>
                <a:cs typeface="+mn-lt"/>
              </a:rPr>
              <a:t>, og diskuter om UNICEF-rangeringa av kommunane påverkar valet om kvar de vil busetje familien. </a:t>
            </a:r>
            <a:endParaRPr lang="nb-NO" sz="2600" dirty="0">
              <a:ea typeface="+mn-lt"/>
              <a:cs typeface="+mn-lt"/>
            </a:endParaRPr>
          </a:p>
          <a:p>
            <a:r>
              <a:rPr lang="nn-NO" sz="2600" dirty="0">
                <a:ea typeface="+mn-lt"/>
                <a:cs typeface="+mn-lt"/>
              </a:rPr>
              <a:t>Korleis bør infrastrukturen vere på staden? Er de opptatt av nærleik til kollektivtrafikk, flyplass eller bysenter? Finn oversikter over togrutenett- og flyplassar i Noreg, og diskuter spørsmåla med utgangspunkt i desse oversiktene. </a:t>
            </a:r>
            <a:endParaRPr lang="nb-NO" dirty="0"/>
          </a:p>
          <a:p>
            <a:endParaRPr lang="nb-NO" sz="2300" dirty="0">
              <a:latin typeface="Marion" panose="02020502060400020003" pitchFamily="18" charset="77"/>
            </a:endParaRPr>
          </a:p>
          <a:p>
            <a:endParaRPr lang="nb-NO" sz="1500" dirty="0">
              <a:latin typeface="Marion" panose="02020502060400020003" pitchFamily="18" charset="77"/>
            </a:endParaRPr>
          </a:p>
        </p:txBody>
      </p:sp>
    </p:spTree>
    <p:extLst>
      <p:ext uri="{BB962C8B-B14F-4D97-AF65-F5344CB8AC3E}">
        <p14:creationId xmlns:p14="http://schemas.microsoft.com/office/powerpoint/2010/main" val="91325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utendørs, bygning, by, høy&#10;&#10;Automatisk generert beskrivelse">
            <a:extLst>
              <a:ext uri="{FF2B5EF4-FFF2-40B4-BE49-F238E27FC236}">
                <a16:creationId xmlns:a16="http://schemas.microsoft.com/office/drawing/2014/main" id="{FD8AE021-E3E1-9C4C-949E-78A99A898255}"/>
              </a:ext>
            </a:extLst>
          </p:cNvPr>
          <p:cNvPicPr>
            <a:picLocks noChangeAspect="1"/>
          </p:cNvPicPr>
          <p:nvPr/>
        </p:nvPicPr>
        <p:blipFill rotWithShape="1">
          <a:blip r:embed="rId2"/>
          <a:srcRect l="9091" t="31818"/>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innhold 2">
            <a:extLst>
              <a:ext uri="{FF2B5EF4-FFF2-40B4-BE49-F238E27FC236}">
                <a16:creationId xmlns:a16="http://schemas.microsoft.com/office/drawing/2014/main" id="{93927E55-2547-BD48-8CA9-8061D032FBAC}"/>
              </a:ext>
            </a:extLst>
          </p:cNvPr>
          <p:cNvSpPr>
            <a:spLocks noGrp="1"/>
          </p:cNvSpPr>
          <p:nvPr>
            <p:ph idx="1"/>
          </p:nvPr>
        </p:nvSpPr>
        <p:spPr>
          <a:xfrm>
            <a:off x="7078153" y="555931"/>
            <a:ext cx="5113847" cy="4724399"/>
          </a:xfrm>
        </p:spPr>
        <p:txBody>
          <a:bodyPr anchor="t">
            <a:normAutofit/>
          </a:bodyPr>
          <a:lstStyle/>
          <a:p>
            <a:r>
              <a:rPr lang="nn-NO" sz="1900" dirty="0">
                <a:ea typeface="+mn-lt"/>
                <a:cs typeface="+mn-lt"/>
              </a:rPr>
              <a:t>Kva ønskjer de at foreldra eller forelderen skal arbeide med? Finst det moglegheiter for å arbeide innanfor denne sektoren eller i dette yrket på staden de ønskjer å bu? Søk opp aktuelle stadnamn og kommunenamn på Internett, og les dykk opp på fakta om bygda/tettstaden/byen de vil bu i. Gå deretter inn på Finn.no og søk opp hus til sals på staden. Kva er viktig for familien å tenkje på når de skal kjøpe hus? Kva kostar eit aktuelt hus på staden de vil bu? Kva har de råd til å kjøpe? Skal de bu i rekkjehus, i blokk, tomannsbustad eller i einebustad? Kor mykje pengar har de moglegheit til å bruke på eit bustadkjøp? </a:t>
            </a:r>
            <a:endParaRPr lang="nb-NO" sz="1900" dirty="0">
              <a:latin typeface="Marion"/>
              <a:ea typeface="+mn-lt"/>
              <a:cs typeface="+mn-lt"/>
            </a:endParaRPr>
          </a:p>
          <a:p>
            <a:pPr marL="0" indent="0">
              <a:buNone/>
            </a:pPr>
            <a:endParaRPr lang="nb-NO" sz="1400"/>
          </a:p>
          <a:p>
            <a:endParaRPr lang="nb-NO" sz="1400"/>
          </a:p>
        </p:txBody>
      </p:sp>
    </p:spTree>
    <p:extLst>
      <p:ext uri="{BB962C8B-B14F-4D97-AF65-F5344CB8AC3E}">
        <p14:creationId xmlns:p14="http://schemas.microsoft.com/office/powerpoint/2010/main" val="300063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arion" panose="02020502060400020003" pitchFamily="18" charset="77"/>
            </a:endParaRPr>
          </a:p>
        </p:txBody>
      </p:sp>
      <p:pic>
        <p:nvPicPr>
          <p:cNvPr id="7" name="Bilde 6" descr="Et bilde som inneholder vann, utendørs, elv, båt&#10;&#10;Automatisk generert beskrivelse">
            <a:extLst>
              <a:ext uri="{FF2B5EF4-FFF2-40B4-BE49-F238E27FC236}">
                <a16:creationId xmlns:a16="http://schemas.microsoft.com/office/drawing/2014/main" id="{7E653D60-A6CB-564B-8E5F-1EE22564AFB4}"/>
              </a:ext>
            </a:extLst>
          </p:cNvPr>
          <p:cNvPicPr>
            <a:picLocks noChangeAspect="1"/>
          </p:cNvPicPr>
          <p:nvPr/>
        </p:nvPicPr>
        <p:blipFill rotWithShape="1">
          <a:blip r:embed="rId2"/>
          <a:srcRect t="32151" r="-1" b="-1"/>
          <a:stretch/>
        </p:blipFill>
        <p:spPr>
          <a:xfrm>
            <a:off x="-1" y="10"/>
            <a:ext cx="12228129" cy="4666928"/>
          </a:xfrm>
          <a:prstGeom prst="rect">
            <a:avLst/>
          </a:prstGeom>
        </p:spPr>
      </p:pic>
      <p:grpSp>
        <p:nvGrpSpPr>
          <p:cNvPr id="14" name="Group 13">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5" name="Freeform: Shape 14">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latin typeface="Marion" panose="02020502060400020003" pitchFamily="18" charset="77"/>
              </a:endParaRPr>
            </a:p>
          </p:txBody>
        </p:sp>
        <p:sp>
          <p:nvSpPr>
            <p:cNvPr id="16" name="Freeform: Shape 15">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latin typeface="Marion" panose="02020502060400020003" pitchFamily="18" charset="77"/>
              </a:endParaRPr>
            </a:p>
          </p:txBody>
        </p:sp>
        <p:sp>
          <p:nvSpPr>
            <p:cNvPr id="17" name="Freeform: Shape 16">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Marion" panose="02020502060400020003" pitchFamily="18" charset="77"/>
              </a:endParaRPr>
            </a:p>
          </p:txBody>
        </p:sp>
        <p:sp useBgFill="1">
          <p:nvSpPr>
            <p:cNvPr id="18" name="Freeform: Shape 17">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latin typeface="Marion" panose="02020502060400020003" pitchFamily="18" charset="77"/>
              </a:endParaRPr>
            </a:p>
          </p:txBody>
        </p:sp>
      </p:grpSp>
      <p:sp>
        <p:nvSpPr>
          <p:cNvPr id="3" name="Plassholder for innhold 2">
            <a:extLst>
              <a:ext uri="{FF2B5EF4-FFF2-40B4-BE49-F238E27FC236}">
                <a16:creationId xmlns:a16="http://schemas.microsoft.com/office/drawing/2014/main" id="{292C851D-77B5-3D4B-8B2D-C476DCA48359}"/>
              </a:ext>
            </a:extLst>
          </p:cNvPr>
          <p:cNvSpPr>
            <a:spLocks noGrp="1"/>
          </p:cNvSpPr>
          <p:nvPr>
            <p:ph idx="1"/>
          </p:nvPr>
        </p:nvSpPr>
        <p:spPr>
          <a:xfrm>
            <a:off x="203200" y="4551037"/>
            <a:ext cx="11836399" cy="2609070"/>
          </a:xfrm>
        </p:spPr>
        <p:txBody>
          <a:bodyPr anchor="ctr">
            <a:normAutofit lnSpcReduction="10000"/>
          </a:bodyPr>
          <a:lstStyle/>
          <a:p>
            <a:r>
              <a:rPr lang="nn-NO">
                <a:ea typeface="+mn-lt"/>
                <a:cs typeface="+mn-lt"/>
              </a:rPr>
              <a:t>Lim inn bilete av huset de kjøper, i presentasjonen. Marker på noregskartet kvar familien bur, skriv opp kommunenamnet og fylkesnamnet, og lim det inn i presentasjonen. Søk opp bygda/tettstaden/byen på yr.no, og trykk på </a:t>
            </a:r>
            <a:r>
              <a:rPr lang="nn-NO">
                <a:ea typeface="+mn-lt"/>
                <a:cs typeface="+mn-lt"/>
                <a:hlinkClick r:id="rId3"/>
              </a:rPr>
              <a:t>historikk-fana</a:t>
            </a:r>
            <a:r>
              <a:rPr lang="nn-NO">
                <a:ea typeface="+mn-lt"/>
                <a:cs typeface="+mn-lt"/>
              </a:rPr>
              <a:t>. Finn ut korleis vêret har vore det siste året. Lim inn grafane over temperaturen og nedbøren dei siste 13 månadane i presentasjonen. Ta stilling til om det er eit kystklima eller eit innlandsklima på staden de bur, og diskuter i kva slags grad vêret kan påverke livsutfaldinga til familien. </a:t>
            </a:r>
            <a:endParaRPr lang="nb-NO">
              <a:latin typeface="Marion" panose="02020502060400020003" pitchFamily="18" charset="77"/>
            </a:endParaRPr>
          </a:p>
          <a:p>
            <a:endParaRPr lang="nb-NO">
              <a:latin typeface="Marion" panose="02020502060400020003" pitchFamily="18" charset="77"/>
            </a:endParaRPr>
          </a:p>
          <a:p>
            <a:endParaRPr lang="nb-NO" sz="2000">
              <a:latin typeface="Marion" panose="02020502060400020003" pitchFamily="18" charset="77"/>
            </a:endParaRPr>
          </a:p>
        </p:txBody>
      </p:sp>
    </p:spTree>
    <p:extLst>
      <p:ext uri="{BB962C8B-B14F-4D97-AF65-F5344CB8AC3E}">
        <p14:creationId xmlns:p14="http://schemas.microsoft.com/office/powerpoint/2010/main" val="244549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EF729F7-74D3-934A-9060-C4A8F5CC4D5E}"/>
              </a:ext>
            </a:extLst>
          </p:cNvPr>
          <p:cNvSpPr>
            <a:spLocks noGrp="1"/>
          </p:cNvSpPr>
          <p:nvPr>
            <p:ph type="title"/>
          </p:nvPr>
        </p:nvSpPr>
        <p:spPr>
          <a:xfrm>
            <a:off x="203458" y="374650"/>
            <a:ext cx="5251316" cy="1807305"/>
          </a:xfrm>
        </p:spPr>
        <p:txBody>
          <a:bodyPr>
            <a:normAutofit/>
          </a:bodyPr>
          <a:lstStyle/>
          <a:p>
            <a:r>
              <a:rPr lang="nn-NO" sz="4100" b="1" dirty="0">
                <a:latin typeface="Marion"/>
              </a:rPr>
              <a:t>Elevoppdrag 3 – familiebudsjett</a:t>
            </a:r>
            <a:br>
              <a:rPr lang="nb-NO" sz="4100" dirty="0"/>
            </a:br>
            <a:endParaRPr lang="nb-NO" sz="4100" dirty="0"/>
          </a:p>
        </p:txBody>
      </p:sp>
      <p:sp>
        <p:nvSpPr>
          <p:cNvPr id="3" name="Plassholder for innhold 2">
            <a:extLst>
              <a:ext uri="{FF2B5EF4-FFF2-40B4-BE49-F238E27FC236}">
                <a16:creationId xmlns:a16="http://schemas.microsoft.com/office/drawing/2014/main" id="{474293AC-527E-B341-9D52-845AFE0BDDA2}"/>
              </a:ext>
            </a:extLst>
          </p:cNvPr>
          <p:cNvSpPr>
            <a:spLocks noGrp="1"/>
          </p:cNvSpPr>
          <p:nvPr>
            <p:ph idx="1"/>
          </p:nvPr>
        </p:nvSpPr>
        <p:spPr>
          <a:xfrm>
            <a:off x="206506" y="1574800"/>
            <a:ext cx="5883011" cy="4918075"/>
          </a:xfrm>
        </p:spPr>
        <p:txBody>
          <a:bodyPr vert="horz" lIns="91440" tIns="45720" rIns="91440" bIns="45720" rtlCol="0" anchor="t">
            <a:normAutofit lnSpcReduction="10000"/>
          </a:bodyPr>
          <a:lstStyle/>
          <a:p>
            <a:pPr marL="0" indent="0">
              <a:buNone/>
            </a:pPr>
            <a:endParaRPr lang="nb-NO" sz="2400">
              <a:latin typeface="Marion" panose="02020502060400020003" pitchFamily="18" charset="77"/>
            </a:endParaRPr>
          </a:p>
          <a:p>
            <a:pPr marL="0" indent="0">
              <a:buNone/>
            </a:pPr>
            <a:r>
              <a:rPr lang="nn-NO" sz="2400" dirty="0">
                <a:ea typeface="+mn-lt"/>
                <a:cs typeface="+mn-lt"/>
              </a:rPr>
              <a:t>Kva slags økonomi og budsjett har familien dykkar? Undersøk kva som er vanleg inntekt i dei enkelte yrka som foreldra eller forelderen i familien har, og før ho opp i eit </a:t>
            </a:r>
            <a:r>
              <a:rPr lang="nn-NO" sz="2400" b="1" dirty="0">
                <a:ea typeface="+mn-lt"/>
                <a:cs typeface="+mn-lt"/>
              </a:rPr>
              <a:t>familiebudsjett </a:t>
            </a:r>
            <a:r>
              <a:rPr lang="nn-NO" sz="2400" dirty="0">
                <a:ea typeface="+mn-lt"/>
                <a:cs typeface="+mn-lt"/>
              </a:rPr>
              <a:t>i Excel. Familiebudsjettet skal gi ei oversikt over dei inntektene og utgiftene som familien har hatt det siste året. Inntekta til familien kan de finne ut ved å sjå på denne </a:t>
            </a:r>
            <a:r>
              <a:rPr lang="nn-NO" sz="2400" dirty="0">
                <a:ea typeface="+mn-lt"/>
                <a:cs typeface="+mn-lt"/>
                <a:hlinkClick r:id="rId2"/>
              </a:rPr>
              <a:t>lønsoversikta over yrke i Noreg.</a:t>
            </a:r>
            <a:r>
              <a:rPr lang="nn-NO" sz="2400" dirty="0">
                <a:ea typeface="+mn-lt"/>
                <a:cs typeface="+mn-lt"/>
              </a:rPr>
              <a:t> Døme på utgifter kan vere hus- og billån, forsikring, straum, mobilabonnement, strøymetenester, </a:t>
            </a:r>
            <a:r>
              <a:rPr lang="nn-NO" sz="2400">
                <a:ea typeface="+mn-lt"/>
                <a:cs typeface="+mn-lt"/>
              </a:rPr>
              <a:t>mat, klede og fritidsaktivitetar. Tips: Snakk </a:t>
            </a:r>
            <a:r>
              <a:rPr lang="nn-NO" sz="2400" dirty="0">
                <a:ea typeface="+mn-lt"/>
                <a:cs typeface="+mn-lt"/>
              </a:rPr>
              <a:t>med foreldra dykkar, og skriv ei liste over ulike typar utgifter ein familie har.  </a:t>
            </a:r>
            <a:endParaRPr lang="nb-NO" dirty="0">
              <a:ea typeface="+mn-lt"/>
              <a:cs typeface="+mn-lt"/>
            </a:endParaRPr>
          </a:p>
          <a:p>
            <a:endParaRPr lang="nb-NO" sz="1700"/>
          </a:p>
        </p:txBody>
      </p:sp>
      <p:pic>
        <p:nvPicPr>
          <p:cNvPr id="5" name="Bilde 4" descr="Et bilde som inneholder elektronikk, innendørs, sitter, bord&#10;&#10;Automatisk generert beskrivelse">
            <a:extLst>
              <a:ext uri="{FF2B5EF4-FFF2-40B4-BE49-F238E27FC236}">
                <a16:creationId xmlns:a16="http://schemas.microsoft.com/office/drawing/2014/main" id="{8023616B-3D19-554F-9A00-B9AFECE0C320}"/>
              </a:ext>
            </a:extLst>
          </p:cNvPr>
          <p:cNvPicPr>
            <a:picLocks noChangeAspect="1"/>
          </p:cNvPicPr>
          <p:nvPr/>
        </p:nvPicPr>
        <p:blipFill rotWithShape="1">
          <a:blip r:embed="rId3"/>
          <a:srcRect r="4218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7855282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3" ma:contentTypeDescription="Opprett et nytt dokument." ma:contentTypeScope="" ma:versionID="ee9d7a6d544d7efae7aa5e13aeb09341">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e0b7fb5f536661f68b532404f73634d4"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A05744-B714-47E7-9A6A-37E4AD7A540E}">
  <ds:schemaRefs>
    <ds:schemaRef ds:uri="http://schemas.microsoft.com/sharepoint/v3/contenttype/forms"/>
  </ds:schemaRefs>
</ds:datastoreItem>
</file>

<file path=customXml/itemProps2.xml><?xml version="1.0" encoding="utf-8"?>
<ds:datastoreItem xmlns:ds="http://schemas.openxmlformats.org/officeDocument/2006/customXml" ds:itemID="{3466941F-EC12-4247-93AB-AD7640A26C6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f43e69bd-7608-4935-a81f-029f86b977d7"/>
    <ds:schemaRef ds:uri="http://purl.org/dc/terms/"/>
    <ds:schemaRef ds:uri="24b454b6-9e0d-47d6-a0fd-eade54d93da9"/>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0AEF8FC-7B89-4C3E-9F48-B1673AD52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454b6-9e0d-47d6-a0fd-eade54d93da9"/>
    <ds:schemaRef ds:uri="f43e69bd-7608-4935-a81f-029f86b97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TotalTime>
  <Words>1737</Words>
  <Application>Microsoft Office PowerPoint</Application>
  <PresentationFormat>Breiskjerm</PresentationFormat>
  <Paragraphs>71</Paragraphs>
  <Slides>20</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Lysbilettitlar</vt:lpstr>
      </vt:variant>
      <vt:variant>
        <vt:i4>20</vt:i4>
      </vt:variant>
    </vt:vector>
  </HeadingPairs>
  <TitlesOfParts>
    <vt:vector size="25" baseType="lpstr">
      <vt:lpstr>Arial</vt:lpstr>
      <vt:lpstr>Calibri</vt:lpstr>
      <vt:lpstr>Calibri Light</vt:lpstr>
      <vt:lpstr>Marion</vt:lpstr>
      <vt:lpstr>Office-tema</vt:lpstr>
      <vt:lpstr>Jula – ei forteljingsløype</vt:lpstr>
      <vt:lpstr> Jula – ei forteljingsløype </vt:lpstr>
      <vt:lpstr>Elevoppdrag 1 – skap ein familie </vt:lpstr>
      <vt:lpstr>Kva slags personlegdom og interesser har dei enkelte familiemedlemmane?  Lag ein kort presentasjon av kvar familiemedlem, der de får fram: </vt:lpstr>
      <vt:lpstr>Visualiser </vt:lpstr>
      <vt:lpstr>Elevoppdrag 2 By eller bygd? Kor skal familien bu?  </vt:lpstr>
      <vt:lpstr>PowerPoint-presentasjon</vt:lpstr>
      <vt:lpstr>PowerPoint-presentasjon</vt:lpstr>
      <vt:lpstr>Elevoppdrag 3 – familiebudsjett </vt:lpstr>
      <vt:lpstr>Endra økonomiske vilkår </vt:lpstr>
      <vt:lpstr>Juleøkonomi </vt:lpstr>
      <vt:lpstr>Elevoppdrag 4 – ei berekraftig jul </vt:lpstr>
      <vt:lpstr>Oppdrag a </vt:lpstr>
      <vt:lpstr>Oppdrag b  </vt:lpstr>
      <vt:lpstr>Oppdrag c  </vt:lpstr>
      <vt:lpstr>Elevoppdrag 5 – ei gledeleg jul! </vt:lpstr>
      <vt:lpstr>Utfordring a </vt:lpstr>
      <vt:lpstr>Utfordring b</vt:lpstr>
      <vt:lpstr>Utfordring c  </vt:lpstr>
      <vt:lpstr>Eigenrefleksjon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Jula – ei forteljingsløype</dc:title>
  <dc:creator>jorid Saure</dc:creator>
  <cp:lastModifiedBy>Arild Torvund Olsen</cp:lastModifiedBy>
  <cp:revision>80</cp:revision>
  <dcterms:created xsi:type="dcterms:W3CDTF">2020-11-23T09:53:16Z</dcterms:created>
  <dcterms:modified xsi:type="dcterms:W3CDTF">2021-11-24T12:10:33Z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ies>
</file>