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x="18288000" cy="10287000"/>
  <p:notesSz cx="6858000" cy="9144000"/>
  <p:embeddedFontLst>
    <p:embeddedFont>
      <p:font typeface="League Spartan" charset="1" panose="00000800000000000000"/>
      <p:regular r:id="rId70"/>
    </p:embeddedFont>
    <p:embeddedFont>
      <p:font typeface="Livvic" charset="1" panose="00000000000000000000"/>
      <p:regular r:id="rId71"/>
    </p:embeddedFont>
    <p:embeddedFont>
      <p:font typeface="Livvic Bold" charset="1" panose="00000000000000000000"/>
      <p:regular r:id="rId72"/>
    </p:embeddedFont>
    <p:embeddedFont>
      <p:font typeface="Arimo" charset="1" panose="020B0604020202020204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6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6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74.png" Type="http://schemas.openxmlformats.org/officeDocument/2006/relationships/image"/><Relationship Id="rId6" Target="../media/image7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6.png" Type="http://schemas.openxmlformats.org/officeDocument/2006/relationships/image"/><Relationship Id="rId5" Target="../media/image77.sv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gif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../media/image89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90.png" Type="http://schemas.openxmlformats.org/officeDocument/2006/relationships/image"/><Relationship Id="rId7" Target="../media/image9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5.png" Type="http://schemas.openxmlformats.org/officeDocument/2006/relationships/image"/><Relationship Id="rId7" Target="../media/image9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97.png" Type="http://schemas.openxmlformats.org/officeDocument/2006/relationships/image"/><Relationship Id="rId3" Target="../media/image98.svg" Type="http://schemas.openxmlformats.org/officeDocument/2006/relationships/image"/><Relationship Id="rId4" Target="../media/image99.png" Type="http://schemas.openxmlformats.org/officeDocument/2006/relationships/image"/><Relationship Id="rId5" Target="../media/image100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3.png" Type="http://schemas.openxmlformats.org/officeDocument/2006/relationships/image"/><Relationship Id="rId5" Target="../media/image104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0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9.png" Type="http://schemas.openxmlformats.org/officeDocument/2006/relationships/image"/><Relationship Id="rId5" Target="../media/image110.svg" Type="http://schemas.openxmlformats.org/officeDocument/2006/relationships/image"/><Relationship Id="rId6" Target="../media/image111.png" Type="http://schemas.openxmlformats.org/officeDocument/2006/relationships/image"/><Relationship Id="rId7" Target="../media/image112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1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svg" Type="http://schemas.openxmlformats.org/officeDocument/2006/relationships/image"/><Relationship Id="rId4" Target="../media/image26.gif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svg" Type="http://schemas.openxmlformats.org/officeDocument/2006/relationships/image"/><Relationship Id="rId4" Target="../media/image26.gif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svg" Type="http://schemas.openxmlformats.org/officeDocument/2006/relationships/image"/><Relationship Id="rId4" Target="../media/image120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2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https://www.tunkatten.no/songbok/advent-og-jul/" TargetMode="External" Type="http://schemas.openxmlformats.org/officeDocument/2006/relationships/hyperlink"/><Relationship Id="rId5" Target="https://www.kirken.no/nn-NO/bispedommer/more/advent%202020/salmer%20for%20advent/tenn%20lys%20nynorsk/" TargetMode="External" Type="http://schemas.openxmlformats.org/officeDocument/2006/relationships/hyperlink"/><Relationship Id="rId6" Target="../media/image35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1.png" Type="http://schemas.openxmlformats.org/officeDocument/2006/relationships/image"/><Relationship Id="rId6" Target="https://www.tunkatten.no/songbok/advent-og-jul/" TargetMode="External" Type="http://schemas.openxmlformats.org/officeDocument/2006/relationships/hyperlink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5.png" Type="http://schemas.openxmlformats.org/officeDocument/2006/relationships/image"/><Relationship Id="rId7" Target="../media/image96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png" Type="http://schemas.openxmlformats.org/officeDocument/2006/relationships/image"/><Relationship Id="rId3" Target="../media/image127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5.png" Type="http://schemas.openxmlformats.org/officeDocument/2006/relationships/image"/><Relationship Id="rId7" Target="../media/image96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128.png" Type="http://schemas.openxmlformats.org/officeDocument/2006/relationships/image"/><Relationship Id="rId3" Target="../media/image129.svg" Type="http://schemas.openxmlformats.org/officeDocument/2006/relationships/image"/><Relationship Id="rId4" Target="../media/image130.png" Type="http://schemas.openxmlformats.org/officeDocument/2006/relationships/image"/><Relationship Id="rId5" Target="../media/image131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71.png" Type="http://schemas.openxmlformats.org/officeDocument/2006/relationships/image"/><Relationship Id="rId6" Target="../media/image72.sv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32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3.png" Type="http://schemas.openxmlformats.org/officeDocument/2006/relationships/image"/><Relationship Id="rId5" Target="../media/image134.svg" Type="http://schemas.openxmlformats.org/officeDocument/2006/relationships/image"/><Relationship Id="rId6" Target="../media/image114.png" Type="http://schemas.openxmlformats.org/officeDocument/2006/relationships/image"/><Relationship Id="rId7" Target="../media/image115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gif" Type="http://schemas.openxmlformats.org/officeDocument/2006/relationships/image"/><Relationship Id="rId3" Target="../media/image126.png" Type="http://schemas.openxmlformats.org/officeDocument/2006/relationships/image"/><Relationship Id="rId4" Target="../media/image127.svg" Type="http://schemas.openxmlformats.org/officeDocument/2006/relationships/image"/><Relationship Id="rId5" Target="../media/image135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8.png" Type="http://schemas.openxmlformats.org/officeDocument/2006/relationships/image"/><Relationship Id="rId5" Target="../media/image139.svg" Type="http://schemas.openxmlformats.org/officeDocument/2006/relationships/image"/><Relationship Id="rId6" Target="../media/image140.png" Type="http://schemas.openxmlformats.org/officeDocument/2006/relationships/image"/><Relationship Id="rId7" Target="../media/image14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26.gif" Type="http://schemas.openxmlformats.org/officeDocument/2006/relationships/image"/><Relationship Id="rId9" Target="../media/image144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145.png" Type="http://schemas.openxmlformats.org/officeDocument/2006/relationships/image"/><Relationship Id="rId3" Target="../media/image146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9.png" Type="http://schemas.openxmlformats.org/officeDocument/2006/relationships/image"/><Relationship Id="rId3" Target="../media/image150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151.png" Type="http://schemas.openxmlformats.org/officeDocument/2006/relationships/image"/><Relationship Id="rId7" Target="../media/image15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gif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3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svg" Type="http://schemas.openxmlformats.org/officeDocument/2006/relationships/image"/><Relationship Id="rId12" Target="../media/image158.png" Type="http://schemas.openxmlformats.org/officeDocument/2006/relationships/image"/><Relationship Id="rId13" Target="../media/image159.svg" Type="http://schemas.openxmlformats.org/officeDocument/2006/relationships/image"/><Relationship Id="rId14" Target="../media/image26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154.png" Type="http://schemas.openxmlformats.org/officeDocument/2006/relationships/image"/><Relationship Id="rId7" Target="../media/image155.svg" Type="http://schemas.openxmlformats.org/officeDocument/2006/relationships/image"/><Relationship Id="rId8" Target="../media/image156.png" Type="http://schemas.openxmlformats.org/officeDocument/2006/relationships/image"/><Relationship Id="rId9" Target="../media/image157.sv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0.png" Type="http://schemas.openxmlformats.org/officeDocument/2006/relationships/image"/><Relationship Id="rId3" Target="https://www.nrk.no/video/ruth-lillegraven-leser-juledikt_241832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5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1502783" y="7109343"/>
            <a:ext cx="24601514" cy="8305978"/>
          </a:xfrm>
          <a:custGeom>
            <a:avLst/>
            <a:gdLst/>
            <a:ahLst/>
            <a:cxnLst/>
            <a:rect r="r" b="b" t="t" l="l"/>
            <a:pathLst>
              <a:path h="8305978" w="24601514">
                <a:moveTo>
                  <a:pt x="0" y="0"/>
                </a:moveTo>
                <a:lnTo>
                  <a:pt x="24601515" y="0"/>
                </a:lnTo>
                <a:lnTo>
                  <a:pt x="24601515" y="8305978"/>
                </a:lnTo>
                <a:lnTo>
                  <a:pt x="0" y="830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9241" y="4234140"/>
            <a:ext cx="5393795" cy="4244446"/>
          </a:xfrm>
          <a:custGeom>
            <a:avLst/>
            <a:gdLst/>
            <a:ahLst/>
            <a:cxnLst/>
            <a:rect r="r" b="b" t="t" l="l"/>
            <a:pathLst>
              <a:path h="4244446" w="5393795">
                <a:moveTo>
                  <a:pt x="0" y="0"/>
                </a:moveTo>
                <a:lnTo>
                  <a:pt x="5393794" y="0"/>
                </a:lnTo>
                <a:lnTo>
                  <a:pt x="5393794" y="4244445"/>
                </a:lnTo>
                <a:lnTo>
                  <a:pt x="0" y="4244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30302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0" y="0"/>
                </a:moveTo>
                <a:lnTo>
                  <a:pt x="3856495" y="0"/>
                </a:lnTo>
                <a:lnTo>
                  <a:pt x="3856495" y="5641149"/>
                </a:lnTo>
                <a:lnTo>
                  <a:pt x="0" y="5641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698797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3856495" y="0"/>
                </a:moveTo>
                <a:lnTo>
                  <a:pt x="0" y="0"/>
                </a:lnTo>
                <a:lnTo>
                  <a:pt x="0" y="5641149"/>
                </a:lnTo>
                <a:lnTo>
                  <a:pt x="3856495" y="5641149"/>
                </a:lnTo>
                <a:lnTo>
                  <a:pt x="38564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44680" y="6496656"/>
            <a:ext cx="1787340" cy="1981929"/>
          </a:xfrm>
          <a:custGeom>
            <a:avLst/>
            <a:gdLst/>
            <a:ahLst/>
            <a:cxnLst/>
            <a:rect r="r" b="b" t="t" l="l"/>
            <a:pathLst>
              <a:path h="1981929" w="1787340">
                <a:moveTo>
                  <a:pt x="0" y="0"/>
                </a:moveTo>
                <a:lnTo>
                  <a:pt x="1787340" y="0"/>
                </a:lnTo>
                <a:lnTo>
                  <a:pt x="1787340" y="1981929"/>
                </a:lnTo>
                <a:lnTo>
                  <a:pt x="0" y="1981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0527" y="6356363"/>
            <a:ext cx="2428071" cy="1651088"/>
          </a:xfrm>
          <a:custGeom>
            <a:avLst/>
            <a:gdLst/>
            <a:ahLst/>
            <a:cxnLst/>
            <a:rect r="r" b="b" t="t" l="l"/>
            <a:pathLst>
              <a:path h="1651088" w="2428071">
                <a:moveTo>
                  <a:pt x="0" y="0"/>
                </a:moveTo>
                <a:lnTo>
                  <a:pt x="2428071" y="0"/>
                </a:lnTo>
                <a:lnTo>
                  <a:pt x="2428071" y="1651088"/>
                </a:lnTo>
                <a:lnTo>
                  <a:pt x="0" y="1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51846" y="6356363"/>
            <a:ext cx="1413610" cy="2046015"/>
          </a:xfrm>
          <a:custGeom>
            <a:avLst/>
            <a:gdLst/>
            <a:ahLst/>
            <a:cxnLst/>
            <a:rect r="r" b="b" t="t" l="l"/>
            <a:pathLst>
              <a:path h="2046015" w="1413610">
                <a:moveTo>
                  <a:pt x="0" y="0"/>
                </a:moveTo>
                <a:lnTo>
                  <a:pt x="1413611" y="0"/>
                </a:lnTo>
                <a:lnTo>
                  <a:pt x="1413611" y="2046015"/>
                </a:lnTo>
                <a:lnTo>
                  <a:pt x="0" y="2046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11105" y="9081813"/>
            <a:ext cx="6570067" cy="837684"/>
          </a:xfrm>
          <a:custGeom>
            <a:avLst/>
            <a:gdLst/>
            <a:ahLst/>
            <a:cxnLst/>
            <a:rect r="r" b="b" t="t" l="l"/>
            <a:pathLst>
              <a:path h="837684" w="6570067">
                <a:moveTo>
                  <a:pt x="0" y="0"/>
                </a:moveTo>
                <a:lnTo>
                  <a:pt x="6570066" y="0"/>
                </a:lnTo>
                <a:lnTo>
                  <a:pt x="6570066" y="837683"/>
                </a:lnTo>
                <a:lnTo>
                  <a:pt x="0" y="837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89525" y="798992"/>
            <a:ext cx="13441174" cy="358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39"/>
              </a:lnSpc>
            </a:pPr>
            <a:r>
              <a:rPr lang="en-US" sz="151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Julekalender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95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84849" y="1814693"/>
            <a:ext cx="8856416" cy="6257018"/>
            <a:chOff x="0" y="0"/>
            <a:chExt cx="11808554" cy="834269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9525"/>
              <a:ext cx="11808554" cy="7292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004A72"/>
                  </a:solidFill>
                  <a:latin typeface="Livvic"/>
                  <a:ea typeface="Livvic"/>
                  <a:cs typeface="Livvic"/>
                  <a:sym typeface="Livvic"/>
                </a:rPr>
                <a:t>Lag di eiga ønskeliste.</a:t>
              </a:r>
            </a:p>
            <a:p>
              <a:pPr algn="l">
                <a:lnSpc>
                  <a:spcPts val="8640"/>
                </a:lnSpc>
              </a:pPr>
            </a:p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004A72"/>
                  </a:solidFill>
                  <a:latin typeface="Livvic"/>
                  <a:ea typeface="Livvic"/>
                  <a:cs typeface="Livvic"/>
                  <a:sym typeface="Livvic"/>
                </a:rPr>
                <a:t>Heng opp lista heime, slik at andre kan sjå kva du ønsker deg.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7733091"/>
              <a:ext cx="11808554" cy="60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839600" y="0"/>
            <a:ext cx="7292299" cy="10287000"/>
            <a:chOff x="0" y="0"/>
            <a:chExt cx="1920606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2060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20605">
                  <a:moveTo>
                    <a:pt x="0" y="0"/>
                  </a:moveTo>
                  <a:lnTo>
                    <a:pt x="1920605" y="0"/>
                  </a:lnTo>
                  <a:lnTo>
                    <a:pt x="19206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12B3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20606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238615"/>
            <a:ext cx="6854577" cy="9809771"/>
          </a:xfrm>
          <a:custGeom>
            <a:avLst/>
            <a:gdLst/>
            <a:ahLst/>
            <a:cxnLst/>
            <a:rect r="r" b="b" t="t" l="l"/>
            <a:pathLst>
              <a:path h="9809771" w="6854577">
                <a:moveTo>
                  <a:pt x="0" y="0"/>
                </a:moveTo>
                <a:lnTo>
                  <a:pt x="6854577" y="0"/>
                </a:lnTo>
                <a:lnTo>
                  <a:pt x="6854577" y="9809770"/>
                </a:lnTo>
                <a:lnTo>
                  <a:pt x="0" y="9809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71624" y="2712305"/>
            <a:ext cx="8728640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735583" y="7695752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114976" y="1235459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3329236"/>
            <a:ext cx="1144324" cy="1128902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2674950" y="828275"/>
            <a:ext cx="8372784" cy="8630451"/>
          </a:xfrm>
          <a:custGeom>
            <a:avLst/>
            <a:gdLst/>
            <a:ahLst/>
            <a:cxnLst/>
            <a:rect r="r" b="b" t="t" l="l"/>
            <a:pathLst>
              <a:path h="8630451" w="8372784">
                <a:moveTo>
                  <a:pt x="0" y="0"/>
                </a:moveTo>
                <a:lnTo>
                  <a:pt x="8372784" y="0"/>
                </a:lnTo>
                <a:lnTo>
                  <a:pt x="8372784" y="8630450"/>
                </a:lnTo>
                <a:lnTo>
                  <a:pt x="0" y="8630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18" r="-554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552559" y="3271837"/>
            <a:ext cx="5241239" cy="3752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Ikkje skriv namn på arket. Ta vare på det. Vi skal bruke det i morgon.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892092"/>
            <a:ext cx="9414283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true" flipV="false" rot="0">
            <a:off x="2225548" y="7040128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7" y="0"/>
                </a:moveTo>
                <a:lnTo>
                  <a:pt x="0" y="0"/>
                </a:lnTo>
                <a:lnTo>
                  <a:pt x="0" y="1300424"/>
                </a:lnTo>
                <a:lnTo>
                  <a:pt x="889017" y="1300424"/>
                </a:lnTo>
                <a:lnTo>
                  <a:pt x="8890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319281" y="812452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5920267" y="765179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7421610" y="812452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7" y="0"/>
                </a:moveTo>
                <a:lnTo>
                  <a:pt x="0" y="0"/>
                </a:lnTo>
                <a:lnTo>
                  <a:pt x="0" y="1300425"/>
                </a:lnTo>
                <a:lnTo>
                  <a:pt x="889017" y="1300425"/>
                </a:lnTo>
                <a:lnTo>
                  <a:pt x="8890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972313" y="3393914"/>
            <a:ext cx="11532682" cy="6703372"/>
          </a:xfrm>
          <a:custGeom>
            <a:avLst/>
            <a:gdLst/>
            <a:ahLst/>
            <a:cxnLst/>
            <a:rect r="r" b="b" t="t" l="l"/>
            <a:pathLst>
              <a:path h="6703372" w="11532682">
                <a:moveTo>
                  <a:pt x="0" y="0"/>
                </a:moveTo>
                <a:lnTo>
                  <a:pt x="11532682" y="0"/>
                </a:lnTo>
                <a:lnTo>
                  <a:pt x="11532682" y="6703372"/>
                </a:lnTo>
                <a:lnTo>
                  <a:pt x="0" y="670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32502" y="1314289"/>
            <a:ext cx="8214852" cy="2079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Snøballkamp i klasserommet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735583" y="7695752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803435" y="1182819"/>
            <a:ext cx="16484565" cy="841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Finn fram arket du skreiv i går. 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Krøll arket saman til ein snøball.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Klar, ferdig, gå! Snøballkrig i 30 sekund.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Plukk opp kvar sin snøball.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Finn ut kven som har skrive snøballane.</a:t>
            </a:r>
          </a:p>
          <a:p>
            <a:pPr algn="l">
              <a:lnSpc>
                <a:spcPts val="12982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91907" y="866928"/>
            <a:ext cx="2205416" cy="8726465"/>
          </a:xfrm>
          <a:custGeom>
            <a:avLst/>
            <a:gdLst/>
            <a:ahLst/>
            <a:cxnLst/>
            <a:rect r="r" b="b" t="t" l="l"/>
            <a:pathLst>
              <a:path h="8726465" w="2205416">
                <a:moveTo>
                  <a:pt x="0" y="0"/>
                </a:moveTo>
                <a:lnTo>
                  <a:pt x="2205416" y="0"/>
                </a:lnTo>
                <a:lnTo>
                  <a:pt x="2205416" y="8726466"/>
                </a:lnTo>
                <a:lnTo>
                  <a:pt x="0" y="8726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3318640"/>
            <a:ext cx="12309464" cy="1200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b="true" sz="9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277888" y="2088123"/>
            <a:ext cx="8983452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Gjett motivet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19001" y="488891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3" y="0"/>
                </a:lnTo>
                <a:lnTo>
                  <a:pt x="10764823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77888" y="3894224"/>
            <a:ext cx="8719992" cy="518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Du får no eit ark med mange bilete.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Du skal beskrive biletet med adjektiv for læringsvennen din.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Læringsvennen skal gjette kva for eit bilete du tenker på, og peike på kva for nokre delar av biletet du beskriv.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95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578831"/>
            <a:ext cx="7042795" cy="5990006"/>
          </a:xfrm>
          <a:custGeom>
            <a:avLst/>
            <a:gdLst/>
            <a:ahLst/>
            <a:cxnLst/>
            <a:rect r="r" b="b" t="t" l="l"/>
            <a:pathLst>
              <a:path h="5990006" w="7042795">
                <a:moveTo>
                  <a:pt x="0" y="0"/>
                </a:moveTo>
                <a:lnTo>
                  <a:pt x="7042795" y="0"/>
                </a:lnTo>
                <a:lnTo>
                  <a:pt x="7042795" y="5990006"/>
                </a:lnTo>
                <a:lnTo>
                  <a:pt x="0" y="599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368007" y="2476930"/>
            <a:ext cx="8891293" cy="5767258"/>
            <a:chOff x="0" y="0"/>
            <a:chExt cx="2341740" cy="15189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1740" cy="1518949"/>
            </a:xfrm>
            <a:custGeom>
              <a:avLst/>
              <a:gdLst/>
              <a:ahLst/>
              <a:cxnLst/>
              <a:rect r="r" b="b" t="t" l="l"/>
              <a:pathLst>
                <a:path h="1518949" w="2341740">
                  <a:moveTo>
                    <a:pt x="0" y="0"/>
                  </a:moveTo>
                  <a:lnTo>
                    <a:pt x="2341740" y="0"/>
                  </a:lnTo>
                  <a:lnTo>
                    <a:pt x="2341740" y="1518949"/>
                  </a:lnTo>
                  <a:lnTo>
                    <a:pt x="0" y="15189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341740" cy="1557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539308" y="2540731"/>
            <a:ext cx="8719992" cy="7131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På biletet ser eg eit mjukt, hårete, søtt dyr med svart, brun og kvit pels.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Auga til dyret er grønbrune og store. Nasen er lysebrun, og ut av dei spisse øyra stikk det lange, kvite hår.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Under haka har dyret heilt kvit pels.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Under dyret ser vi noko raudt og søtt, som vi vanlegvis puttar i munnen.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68007" y="665484"/>
            <a:ext cx="7791424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Eksempel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27367" y="146509"/>
            <a:ext cx="6920075" cy="9833144"/>
          </a:xfrm>
          <a:custGeom>
            <a:avLst/>
            <a:gdLst/>
            <a:ahLst/>
            <a:cxnLst/>
            <a:rect r="r" b="b" t="t" l="l"/>
            <a:pathLst>
              <a:path h="9833144" w="6920075">
                <a:moveTo>
                  <a:pt x="0" y="0"/>
                </a:moveTo>
                <a:lnTo>
                  <a:pt x="6920075" y="0"/>
                </a:lnTo>
                <a:lnTo>
                  <a:pt x="6920075" y="9833143"/>
                </a:lnTo>
                <a:lnTo>
                  <a:pt x="0" y="983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51129" cy="10287000"/>
          </a:xfrm>
          <a:custGeom>
            <a:avLst/>
            <a:gdLst/>
            <a:ahLst/>
            <a:cxnLst/>
            <a:rect r="r" b="b" t="t" l="l"/>
            <a:pathLst>
              <a:path h="10287000" w="18251129">
                <a:moveTo>
                  <a:pt x="0" y="0"/>
                </a:moveTo>
                <a:lnTo>
                  <a:pt x="18251129" y="0"/>
                </a:lnTo>
                <a:lnTo>
                  <a:pt x="182511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9458" y="2574621"/>
            <a:ext cx="3809084" cy="2867202"/>
          </a:xfrm>
          <a:custGeom>
            <a:avLst/>
            <a:gdLst/>
            <a:ahLst/>
            <a:cxnLst/>
            <a:rect r="r" b="b" t="t" l="l"/>
            <a:pathLst>
              <a:path h="2867202" w="3809084">
                <a:moveTo>
                  <a:pt x="0" y="0"/>
                </a:moveTo>
                <a:lnTo>
                  <a:pt x="3809084" y="0"/>
                </a:lnTo>
                <a:lnTo>
                  <a:pt x="3809084" y="2867202"/>
                </a:lnTo>
                <a:lnTo>
                  <a:pt x="0" y="286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3876" y="0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0" y="0"/>
                </a:moveTo>
                <a:lnTo>
                  <a:pt x="5615424" y="0"/>
                </a:lnTo>
                <a:lnTo>
                  <a:pt x="5615424" y="980147"/>
                </a:lnTo>
                <a:lnTo>
                  <a:pt x="0" y="98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28700" y="485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82573" y="2135155"/>
            <a:ext cx="3922853" cy="2667540"/>
          </a:xfrm>
          <a:custGeom>
            <a:avLst/>
            <a:gdLst/>
            <a:ahLst/>
            <a:cxnLst/>
            <a:rect r="r" b="b" t="t" l="l"/>
            <a:pathLst>
              <a:path h="2667540" w="3922853">
                <a:moveTo>
                  <a:pt x="0" y="0"/>
                </a:moveTo>
                <a:lnTo>
                  <a:pt x="3922854" y="0"/>
                </a:lnTo>
                <a:lnTo>
                  <a:pt x="3922854" y="2667540"/>
                </a:lnTo>
                <a:lnTo>
                  <a:pt x="0" y="266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227484" y="104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900794"/>
            <a:ext cx="5025649" cy="2485412"/>
          </a:xfrm>
          <a:custGeom>
            <a:avLst/>
            <a:gdLst/>
            <a:ahLst/>
            <a:cxnLst/>
            <a:rect r="r" b="b" t="t" l="l"/>
            <a:pathLst>
              <a:path h="2485412" w="5025649">
                <a:moveTo>
                  <a:pt x="0" y="0"/>
                </a:moveTo>
                <a:lnTo>
                  <a:pt x="5025649" y="0"/>
                </a:lnTo>
                <a:lnTo>
                  <a:pt x="5025649" y="2485412"/>
                </a:lnTo>
                <a:lnTo>
                  <a:pt x="0" y="24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0693" y="1595389"/>
            <a:ext cx="3988842" cy="5162030"/>
          </a:xfrm>
          <a:custGeom>
            <a:avLst/>
            <a:gdLst/>
            <a:ahLst/>
            <a:cxnLst/>
            <a:rect r="r" b="b" t="t" l="l"/>
            <a:pathLst>
              <a:path h="5162030" w="3988842">
                <a:moveTo>
                  <a:pt x="0" y="0"/>
                </a:moveTo>
                <a:lnTo>
                  <a:pt x="3988842" y="0"/>
                </a:lnTo>
                <a:lnTo>
                  <a:pt x="3988842" y="5162030"/>
                </a:lnTo>
                <a:lnTo>
                  <a:pt x="0" y="516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643876" y="141593"/>
            <a:ext cx="706481" cy="69696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017907" y="7377417"/>
            <a:ext cx="14252187" cy="219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400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Snart er det jul.</a:t>
            </a:r>
          </a:p>
          <a:p>
            <a:pPr algn="ctr">
              <a:lnSpc>
                <a:spcPts val="8400"/>
              </a:lnSpc>
            </a:pPr>
            <a:r>
              <a:rPr lang="en-US" b="true" sz="8400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 tel ned dagane.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7765226" y="190147"/>
            <a:ext cx="706481" cy="69696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4648288" y="140106"/>
            <a:ext cx="706481" cy="6969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072568" y="430831"/>
            <a:ext cx="706481" cy="69696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713314" y="430831"/>
            <a:ext cx="706481" cy="6969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540502"/>
            <a:ext cx="16230600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b="true" sz="13098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7. desember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677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676" y="0"/>
            <a:ext cx="15856647" cy="10287000"/>
          </a:xfrm>
          <a:custGeom>
            <a:avLst/>
            <a:gdLst/>
            <a:ahLst/>
            <a:cxnLst/>
            <a:rect r="r" b="b" t="t" l="l"/>
            <a:pathLst>
              <a:path h="10287000" w="15856647">
                <a:moveTo>
                  <a:pt x="0" y="0"/>
                </a:moveTo>
                <a:lnTo>
                  <a:pt x="15856648" y="0"/>
                </a:lnTo>
                <a:lnTo>
                  <a:pt x="158566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84686" y="9323186"/>
            <a:ext cx="847248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94A48"/>
                </a:solidFill>
                <a:latin typeface="Livvic"/>
                <a:ea typeface="Livvic"/>
                <a:cs typeface="Livvic"/>
                <a:sym typeface="Livvic"/>
              </a:rPr>
              <a:t>«Juletroll» av Theodor Kittelsen, 1907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Andre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63577" y="5867242"/>
            <a:ext cx="5512594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36696" y="3040416"/>
            <a:ext cx="8814607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9. desember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99526" y="5268947"/>
            <a:ext cx="31125336" cy="10508554"/>
          </a:xfrm>
          <a:custGeom>
            <a:avLst/>
            <a:gdLst/>
            <a:ahLst/>
            <a:cxnLst/>
            <a:rect r="r" b="b" t="t" l="l"/>
            <a:pathLst>
              <a:path h="10508554" w="31125336">
                <a:moveTo>
                  <a:pt x="0" y="0"/>
                </a:moveTo>
                <a:lnTo>
                  <a:pt x="31125336" y="0"/>
                </a:lnTo>
                <a:lnTo>
                  <a:pt x="31125336" y="10508554"/>
                </a:lnTo>
                <a:lnTo>
                  <a:pt x="0" y="10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552575"/>
            <a:ext cx="8453110" cy="7629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Trill juleord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De skal no kaste terning og  skrive juleord. 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564208" y="1028700"/>
            <a:ext cx="6695092" cy="6695697"/>
          </a:xfrm>
          <a:custGeom>
            <a:avLst/>
            <a:gdLst/>
            <a:ahLst/>
            <a:cxnLst/>
            <a:rect r="r" b="b" t="t" l="l"/>
            <a:pathLst>
              <a:path h="6695697" w="6695092">
                <a:moveTo>
                  <a:pt x="0" y="0"/>
                </a:moveTo>
                <a:lnTo>
                  <a:pt x="6695092" y="0"/>
                </a:lnTo>
                <a:lnTo>
                  <a:pt x="6695092" y="6695697"/>
                </a:lnTo>
                <a:lnTo>
                  <a:pt x="0" y="669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044" t="-645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09550" y="8163494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04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4699590" y="4756720"/>
            <a:ext cx="30679124" cy="10357903"/>
          </a:xfrm>
          <a:custGeom>
            <a:avLst/>
            <a:gdLst/>
            <a:ahLst/>
            <a:cxnLst/>
            <a:rect r="r" b="b" t="t" l="l"/>
            <a:pathLst>
              <a:path h="10357903" w="30679124">
                <a:moveTo>
                  <a:pt x="0" y="0"/>
                </a:moveTo>
                <a:lnTo>
                  <a:pt x="30679123" y="0"/>
                </a:lnTo>
                <a:lnTo>
                  <a:pt x="30679123" y="10357903"/>
                </a:lnTo>
                <a:lnTo>
                  <a:pt x="0" y="10357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99453" y="1028700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19362" y="724437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265260" y="0"/>
            <a:ext cx="7481245" cy="10287000"/>
            <a:chOff x="0" y="0"/>
            <a:chExt cx="1970369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703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70369">
                  <a:moveTo>
                    <a:pt x="0" y="0"/>
                  </a:moveTo>
                  <a:lnTo>
                    <a:pt x="1970369" y="0"/>
                  </a:lnTo>
                  <a:lnTo>
                    <a:pt x="19703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7036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15432" y="431101"/>
            <a:ext cx="6580900" cy="9258300"/>
          </a:xfrm>
          <a:custGeom>
            <a:avLst/>
            <a:gdLst/>
            <a:ahLst/>
            <a:cxnLst/>
            <a:rect r="r" b="b" t="t" l="l"/>
            <a:pathLst>
              <a:path h="9258300" w="6580900">
                <a:moveTo>
                  <a:pt x="0" y="0"/>
                </a:moveTo>
                <a:lnTo>
                  <a:pt x="6580900" y="0"/>
                </a:lnTo>
                <a:lnTo>
                  <a:pt x="65809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393961" y="1288888"/>
            <a:ext cx="8894039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9"/>
              </a:lnSpc>
            </a:pPr>
          </a:p>
          <a:p>
            <a:pPr algn="l">
              <a:lnSpc>
                <a:spcPts val="6419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Kanskje du kan henge opp juleorda i klasserommet ?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432469" y="6057582"/>
            <a:ext cx="9001972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10. desember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7729891"/>
            <a:ext cx="18696144" cy="255710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1112887" y="431765"/>
            <a:ext cx="6392631" cy="8982738"/>
            <a:chOff x="0" y="0"/>
            <a:chExt cx="1683656" cy="236582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83656" cy="2365824"/>
            </a:xfrm>
            <a:custGeom>
              <a:avLst/>
              <a:gdLst/>
              <a:ahLst/>
              <a:cxnLst/>
              <a:rect r="r" b="b" t="t" l="l"/>
              <a:pathLst>
                <a:path h="2365824" w="1683656">
                  <a:moveTo>
                    <a:pt x="0" y="0"/>
                  </a:moveTo>
                  <a:lnTo>
                    <a:pt x="1683656" y="0"/>
                  </a:lnTo>
                  <a:lnTo>
                    <a:pt x="1683656" y="2365824"/>
                  </a:lnTo>
                  <a:lnTo>
                    <a:pt x="0" y="2365824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683656" cy="2403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463512" y="875570"/>
            <a:ext cx="5691381" cy="8095127"/>
          </a:xfrm>
          <a:custGeom>
            <a:avLst/>
            <a:gdLst/>
            <a:ahLst/>
            <a:cxnLst/>
            <a:rect r="r" b="b" t="t" l="l"/>
            <a:pathLst>
              <a:path h="8095127" w="5691381">
                <a:moveTo>
                  <a:pt x="0" y="0"/>
                </a:moveTo>
                <a:lnTo>
                  <a:pt x="5691381" y="0"/>
                </a:lnTo>
                <a:lnTo>
                  <a:pt x="5691381" y="8095127"/>
                </a:lnTo>
                <a:lnTo>
                  <a:pt x="0" y="809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162300"/>
            <a:ext cx="8894039" cy="609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Lytt godt til det læraren din les om vintersolkverv.  </a:t>
            </a:r>
          </a:p>
          <a:p>
            <a:pPr algn="l">
              <a:lnSpc>
                <a:spcPts val="600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er dine vintergleder? </a:t>
            </a:r>
          </a:p>
          <a:p>
            <a:pPr algn="l">
              <a:lnSpc>
                <a:spcPts val="600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Skriv 1–3 korte setningar om</a:t>
            </a: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kvardagsgleder for deg når det er vinter.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171575"/>
            <a:ext cx="9889004" cy="106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Vintersolkverv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44591" y="1892092"/>
            <a:ext cx="10217611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11.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88406" y="7696506"/>
            <a:ext cx="880588" cy="1288094"/>
          </a:xfrm>
          <a:custGeom>
            <a:avLst/>
            <a:gdLst/>
            <a:ahLst/>
            <a:cxnLst/>
            <a:rect r="r" b="b" t="t" l="l"/>
            <a:pathLst>
              <a:path h="1288094" w="880588">
                <a:moveTo>
                  <a:pt x="880588" y="0"/>
                </a:moveTo>
                <a:lnTo>
                  <a:pt x="0" y="0"/>
                </a:lnTo>
                <a:lnTo>
                  <a:pt x="0" y="1288093"/>
                </a:lnTo>
                <a:lnTo>
                  <a:pt x="880588" y="1288093"/>
                </a:lnTo>
                <a:lnTo>
                  <a:pt x="8805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295920" y="7066344"/>
            <a:ext cx="844743" cy="1235661"/>
          </a:xfrm>
          <a:custGeom>
            <a:avLst/>
            <a:gdLst/>
            <a:ahLst/>
            <a:cxnLst/>
            <a:rect r="r" b="b" t="t" l="l"/>
            <a:pathLst>
              <a:path h="1235661" w="844743">
                <a:moveTo>
                  <a:pt x="844743" y="0"/>
                </a:moveTo>
                <a:lnTo>
                  <a:pt x="0" y="0"/>
                </a:lnTo>
                <a:lnTo>
                  <a:pt x="0" y="1235661"/>
                </a:lnTo>
                <a:lnTo>
                  <a:pt x="844743" y="1235661"/>
                </a:lnTo>
                <a:lnTo>
                  <a:pt x="844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078305" y="7850821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8368908" y="8124522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 desember</a:t>
            </a:r>
          </a:p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Første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3289616" y="7875439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60" y="0"/>
                </a:lnTo>
                <a:lnTo>
                  <a:pt x="26181360" y="8839365"/>
                </a:lnTo>
                <a:lnTo>
                  <a:pt x="0" y="8839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8609814" y="557213"/>
            <a:ext cx="8903451" cy="8971517"/>
          </a:xfrm>
          <a:custGeom>
            <a:avLst/>
            <a:gdLst/>
            <a:ahLst/>
            <a:cxnLst/>
            <a:rect r="r" b="b" t="t" l="l"/>
            <a:pathLst>
              <a:path h="8971517" w="8903451">
                <a:moveTo>
                  <a:pt x="0" y="0"/>
                </a:moveTo>
                <a:lnTo>
                  <a:pt x="8903451" y="0"/>
                </a:lnTo>
                <a:lnTo>
                  <a:pt x="8903451" y="8971517"/>
                </a:lnTo>
                <a:lnTo>
                  <a:pt x="0" y="8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08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19175"/>
            <a:ext cx="7201656" cy="882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Julespå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Skriv eigne spådommar eller kjekke utfordringar i dei tomme rutene.</a:t>
            </a:r>
          </a:p>
          <a:p>
            <a:pPr algn="l">
              <a:lnSpc>
                <a:spcPts val="600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Klipp ut og brett spåen.</a:t>
            </a:r>
          </a:p>
          <a:p>
            <a:pPr algn="l">
              <a:lnSpc>
                <a:spcPts val="600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Spå kvarandre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3441460"/>
            <a:ext cx="12309464" cy="1200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b="true" sz="9999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636424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2"/>
                </a:lnTo>
                <a:lnTo>
                  <a:pt x="0" y="92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715908" y="3314700"/>
            <a:ext cx="593702" cy="5857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344689" y="861823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14007" y="3335950"/>
            <a:ext cx="858243" cy="8466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158331" y="2750249"/>
            <a:ext cx="572162" cy="56445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55763" y="1964100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114976" y="1028700"/>
            <a:ext cx="728950" cy="71912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00088" y="297372"/>
            <a:ext cx="1144324" cy="11289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2185798"/>
            <a:ext cx="694871" cy="68550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646727" y="737998"/>
            <a:ext cx="7307187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Stjernebilete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5492" y="1911478"/>
            <a:ext cx="12233449" cy="251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Dei fleste stjernene vi kan sjå på himmelen, er veldig gamle. Ei stjerne kan verte meir enn 10 milliardar år gammal.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203" y="5665124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2"/>
                </a:lnTo>
                <a:lnTo>
                  <a:pt x="0" y="92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908419" y="2006728"/>
            <a:ext cx="593702" cy="5857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693100" y="2306853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00088" y="3782856"/>
            <a:ext cx="572162" cy="56445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370871" y="2085155"/>
            <a:ext cx="1064826" cy="105047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79451" y="911059"/>
            <a:ext cx="728950" cy="71912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79451" y="2871304"/>
            <a:ext cx="694871" cy="68550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0" y="669594"/>
            <a:ext cx="7307187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Karlsvogna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5492" y="1911478"/>
            <a:ext cx="7859771" cy="3364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Stjernebiletet Karlsvogna blir danna av dei sju mest lyssterke stjernene i stjernebiletet Store bjørn.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402574" y="2306853"/>
            <a:ext cx="897514" cy="88541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85196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5492" y="427672"/>
            <a:ext cx="8623754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Stjernekikkert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5492" y="1911478"/>
            <a:ext cx="7859771" cy="821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34346" y="222341"/>
            <a:ext cx="7024954" cy="9842318"/>
          </a:xfrm>
          <a:custGeom>
            <a:avLst/>
            <a:gdLst/>
            <a:ahLst/>
            <a:cxnLst/>
            <a:rect r="r" b="b" t="t" l="l"/>
            <a:pathLst>
              <a:path h="9842318" w="7024954">
                <a:moveTo>
                  <a:pt x="0" y="0"/>
                </a:moveTo>
                <a:lnTo>
                  <a:pt x="7024954" y="0"/>
                </a:lnTo>
                <a:lnTo>
                  <a:pt x="7024954" y="9842318"/>
                </a:lnTo>
                <a:lnTo>
                  <a:pt x="0" y="9842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1911478"/>
            <a:ext cx="10051476" cy="622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Mål dorullen blå. Tørk. 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Ta folie rundt toppen, fest med strikk.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Legg den spegelvende malen på folien. Stikk hol ved kvar prikk.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Pynt kikkerten med stjerner.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Sjå mot lys gjennom kikkerten.</a:t>
            </a:r>
          </a:p>
          <a:p>
            <a:pPr algn="ctr">
              <a:lnSpc>
                <a:spcPts val="2239"/>
              </a:lnSpc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285198" y="1970943"/>
            <a:ext cx="9353452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13.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457230" y="1611472"/>
            <a:ext cx="7526722" cy="7646828"/>
            <a:chOff x="0" y="0"/>
            <a:chExt cx="1982347" cy="2013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2347" cy="2013980"/>
            </a:xfrm>
            <a:custGeom>
              <a:avLst/>
              <a:gdLst/>
              <a:ahLst/>
              <a:cxnLst/>
              <a:rect r="r" b="b" t="t" l="l"/>
              <a:pathLst>
                <a:path h="2013980" w="1982347">
                  <a:moveTo>
                    <a:pt x="0" y="0"/>
                  </a:moveTo>
                  <a:lnTo>
                    <a:pt x="1982347" y="0"/>
                  </a:lnTo>
                  <a:lnTo>
                    <a:pt x="1982347" y="2013980"/>
                  </a:lnTo>
                  <a:lnTo>
                    <a:pt x="0" y="2013980"/>
                  </a:lnTo>
                  <a:close/>
                </a:path>
              </a:pathLst>
            </a:custGeom>
            <a:solidFill>
              <a:srgbClr val="004A7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982347" cy="2052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780650" y="1965021"/>
            <a:ext cx="6901653" cy="7142720"/>
          </a:xfrm>
          <a:custGeom>
            <a:avLst/>
            <a:gdLst/>
            <a:ahLst/>
            <a:cxnLst/>
            <a:rect r="r" b="b" t="t" l="l"/>
            <a:pathLst>
              <a:path h="7142720" w="6901653">
                <a:moveTo>
                  <a:pt x="0" y="0"/>
                </a:moveTo>
                <a:lnTo>
                  <a:pt x="6901653" y="0"/>
                </a:lnTo>
                <a:lnTo>
                  <a:pt x="6901653" y="7142720"/>
                </a:lnTo>
                <a:lnTo>
                  <a:pt x="0" y="714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5385" y="480358"/>
            <a:ext cx="10039094" cy="1449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dag er det Lucia-dagen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På luciadagen er det mange barn som tek på seg kvite klede, har glitter i håret, og går i tog. Den som går fremst i toget, har ofte på seg ei krone med lys, og skal minne om helgenen Lucia. 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2118747" y="4225268"/>
            <a:ext cx="14398855" cy="5286235"/>
            <a:chOff x="0" y="0"/>
            <a:chExt cx="3792291" cy="13922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92291" cy="1392259"/>
            </a:xfrm>
            <a:custGeom>
              <a:avLst/>
              <a:gdLst/>
              <a:ahLst/>
              <a:cxnLst/>
              <a:rect r="r" b="b" t="t" l="l"/>
              <a:pathLst>
                <a:path h="1392259" w="3792291">
                  <a:moveTo>
                    <a:pt x="0" y="0"/>
                  </a:moveTo>
                  <a:lnTo>
                    <a:pt x="3792291" y="0"/>
                  </a:lnTo>
                  <a:lnTo>
                    <a:pt x="3792291" y="1392259"/>
                  </a:lnTo>
                  <a:lnTo>
                    <a:pt x="0" y="1392259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792291" cy="14303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447670" y="4607948"/>
            <a:ext cx="13741009" cy="4520877"/>
          </a:xfrm>
          <a:custGeom>
            <a:avLst/>
            <a:gdLst/>
            <a:ahLst/>
            <a:cxnLst/>
            <a:rect r="r" b="b" t="t" l="l"/>
            <a:pathLst>
              <a:path h="4520877" w="13741009">
                <a:moveTo>
                  <a:pt x="0" y="0"/>
                </a:moveTo>
                <a:lnTo>
                  <a:pt x="13741009" y="0"/>
                </a:lnTo>
                <a:lnTo>
                  <a:pt x="13741009" y="4520876"/>
                </a:lnTo>
                <a:lnTo>
                  <a:pt x="0" y="452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2048" r="0" b="-19189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7284" y="899206"/>
            <a:ext cx="17670716" cy="614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Les teksten om Lucia saman, og fyll inn rett ord i setningane. 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447224" y="1405876"/>
            <a:ext cx="9530661" cy="7517704"/>
            <a:chOff x="0" y="0"/>
            <a:chExt cx="2510133" cy="19799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10133" cy="1979971"/>
            </a:xfrm>
            <a:custGeom>
              <a:avLst/>
              <a:gdLst/>
              <a:ahLst/>
              <a:cxnLst/>
              <a:rect r="r" b="b" t="t" l="l"/>
              <a:pathLst>
                <a:path h="1979971" w="2510133">
                  <a:moveTo>
                    <a:pt x="0" y="0"/>
                  </a:moveTo>
                  <a:lnTo>
                    <a:pt x="2510133" y="0"/>
                  </a:lnTo>
                  <a:lnTo>
                    <a:pt x="2510133" y="1979971"/>
                  </a:lnTo>
                  <a:lnTo>
                    <a:pt x="0" y="1979971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10133" cy="20180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717898" y="1633098"/>
            <a:ext cx="9037634" cy="7063259"/>
          </a:xfrm>
          <a:custGeom>
            <a:avLst/>
            <a:gdLst/>
            <a:ahLst/>
            <a:cxnLst/>
            <a:rect r="r" b="b" t="t" l="l"/>
            <a:pathLst>
              <a:path h="7063259" w="9037634">
                <a:moveTo>
                  <a:pt x="0" y="0"/>
                </a:moveTo>
                <a:lnTo>
                  <a:pt x="9037634" y="0"/>
                </a:lnTo>
                <a:lnTo>
                  <a:pt x="9037634" y="7063259"/>
                </a:lnTo>
                <a:lnTo>
                  <a:pt x="0" y="7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3396" y="1909649"/>
            <a:ext cx="7829940" cy="1090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Gå på ordjakt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Orda kan vere skrivne både loddrett og vassrett, men ikkje på skrå.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1576" y="370198"/>
            <a:ext cx="6562749" cy="9217194"/>
          </a:xfrm>
          <a:custGeom>
            <a:avLst/>
            <a:gdLst/>
            <a:ahLst/>
            <a:cxnLst/>
            <a:rect r="r" b="b" t="t" l="l"/>
            <a:pathLst>
              <a:path h="9217194" w="6562749">
                <a:moveTo>
                  <a:pt x="0" y="0"/>
                </a:moveTo>
                <a:lnTo>
                  <a:pt x="6562749" y="0"/>
                </a:lnTo>
                <a:lnTo>
                  <a:pt x="6562749" y="9217194"/>
                </a:lnTo>
                <a:lnTo>
                  <a:pt x="0" y="9217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86948"/>
            <a:ext cx="9146507" cy="1185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Brettefigurar</a:t>
            </a:r>
          </a:p>
          <a:p>
            <a:pPr algn="l">
              <a:lnSpc>
                <a:spcPts val="6360"/>
              </a:lnSpc>
            </a:pPr>
          </a:p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Brett</a:t>
            </a: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arket, og klipp ut figuren. Pass på å ikkje klippe dei stipla linjene, der figurane heng saman.</a:t>
            </a:r>
          </a:p>
          <a:p>
            <a:pPr algn="l">
              <a:lnSpc>
                <a:spcPts val="6720"/>
              </a:lnSpc>
            </a:pPr>
          </a:p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Heng opp</a:t>
            </a: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Lucia-remser i vindauget i klasserommet.</a:t>
            </a:r>
          </a:p>
          <a:p>
            <a:pPr algn="l">
              <a:lnSpc>
                <a:spcPts val="63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63304" y="1561104"/>
            <a:ext cx="5962749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4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963304" y="5867242"/>
            <a:ext cx="5512594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457230" y="1611472"/>
            <a:ext cx="7526722" cy="7646828"/>
            <a:chOff x="0" y="0"/>
            <a:chExt cx="1982347" cy="2013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2347" cy="2013980"/>
            </a:xfrm>
            <a:custGeom>
              <a:avLst/>
              <a:gdLst/>
              <a:ahLst/>
              <a:cxnLst/>
              <a:rect r="r" b="b" t="t" l="l"/>
              <a:pathLst>
                <a:path h="2013980" w="1982347">
                  <a:moveTo>
                    <a:pt x="0" y="0"/>
                  </a:moveTo>
                  <a:lnTo>
                    <a:pt x="1982347" y="0"/>
                  </a:lnTo>
                  <a:lnTo>
                    <a:pt x="1982347" y="2013980"/>
                  </a:lnTo>
                  <a:lnTo>
                    <a:pt x="0" y="2013980"/>
                  </a:lnTo>
                  <a:close/>
                </a:path>
              </a:pathLst>
            </a:custGeom>
            <a:solidFill>
              <a:srgbClr val="004A7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982347" cy="2052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780650" y="1965021"/>
            <a:ext cx="6901653" cy="7142720"/>
          </a:xfrm>
          <a:custGeom>
            <a:avLst/>
            <a:gdLst/>
            <a:ahLst/>
            <a:cxnLst/>
            <a:rect r="r" b="b" t="t" l="l"/>
            <a:pathLst>
              <a:path h="7142720" w="6901653">
                <a:moveTo>
                  <a:pt x="0" y="0"/>
                </a:moveTo>
                <a:lnTo>
                  <a:pt x="6901653" y="0"/>
                </a:lnTo>
                <a:lnTo>
                  <a:pt x="6901653" y="7142720"/>
                </a:lnTo>
                <a:lnTo>
                  <a:pt x="0" y="714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2131645"/>
            <a:ext cx="10039094" cy="1129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Syng Lucia-songen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Nynorsk Lucia-song finn de i </a:t>
            </a:r>
            <a:r>
              <a:rPr lang="en-US" sz="5300" u="sng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  <a:hlinkClick r:id="rId6" tooltip="https://www.tunkatten.no/songbok/advent-og-jul/"/>
              </a:rPr>
              <a:t>songboka til Tunkatten</a:t>
            </a: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b="true" sz="130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14. desember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592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69767" y="109201"/>
            <a:ext cx="8948466" cy="10068598"/>
          </a:xfrm>
          <a:custGeom>
            <a:avLst/>
            <a:gdLst/>
            <a:ahLst/>
            <a:cxnLst/>
            <a:rect r="r" b="b" t="t" l="l"/>
            <a:pathLst>
              <a:path h="10068598" w="8948466">
                <a:moveTo>
                  <a:pt x="0" y="0"/>
                </a:moveTo>
                <a:lnTo>
                  <a:pt x="8948466" y="0"/>
                </a:lnTo>
                <a:lnTo>
                  <a:pt x="8948466" y="10068598"/>
                </a:lnTo>
                <a:lnTo>
                  <a:pt x="0" y="10068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66090" y="8803024"/>
            <a:ext cx="7636510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«Norsk juleskikk», 1846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Adolph Tidemand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97692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Tredje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867242"/>
            <a:ext cx="5512594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0838" y="737649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88713" y="2792418"/>
            <a:ext cx="12675229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99"/>
              </a:lnSpc>
            </a:pPr>
            <a:r>
              <a:rPr lang="en-US" sz="130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16. desember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50183"/>
            <a:ext cx="9702733" cy="1384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Juletredikt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5639"/>
              </a:lnSpc>
            </a:pPr>
            <a:r>
              <a:rPr lang="en-US" sz="46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Eit figurdikt er eit dikt som er forma som tingen eller gjenstanden diktet handlar om.</a:t>
            </a:r>
          </a:p>
          <a:p>
            <a:pPr algn="l">
              <a:lnSpc>
                <a:spcPts val="5639"/>
              </a:lnSpc>
            </a:pPr>
          </a:p>
          <a:p>
            <a:pPr algn="l">
              <a:lnSpc>
                <a:spcPts val="5639"/>
              </a:lnSpc>
            </a:pPr>
          </a:p>
          <a:p>
            <a:pPr algn="l">
              <a:lnSpc>
                <a:spcPts val="5639"/>
              </a:lnSpc>
            </a:pPr>
            <a:r>
              <a:rPr lang="en-US" sz="46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Dikta vi skal skrive no, skal vere forma som eit juletre. Dikta skal også handle om juletre.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true" flipV="false" rot="0">
            <a:off x="11545530" y="1028700"/>
            <a:ext cx="5141608" cy="7520969"/>
          </a:xfrm>
          <a:custGeom>
            <a:avLst/>
            <a:gdLst/>
            <a:ahLst/>
            <a:cxnLst/>
            <a:rect r="r" b="b" t="t" l="l"/>
            <a:pathLst>
              <a:path h="7520969" w="5141608">
                <a:moveTo>
                  <a:pt x="5141608" y="0"/>
                </a:moveTo>
                <a:lnTo>
                  <a:pt x="0" y="0"/>
                </a:lnTo>
                <a:lnTo>
                  <a:pt x="0" y="7520969"/>
                </a:lnTo>
                <a:lnTo>
                  <a:pt x="5141608" y="7520969"/>
                </a:lnTo>
                <a:lnTo>
                  <a:pt x="51416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591019" y="268592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296476" y="402481"/>
            <a:ext cx="6544876" cy="9532077"/>
            <a:chOff x="0" y="0"/>
            <a:chExt cx="1723753" cy="25105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3754" cy="2510506"/>
            </a:xfrm>
            <a:custGeom>
              <a:avLst/>
              <a:gdLst/>
              <a:ahLst/>
              <a:cxnLst/>
              <a:rect r="r" b="b" t="t" l="l"/>
              <a:pathLst>
                <a:path h="2510506" w="1723754">
                  <a:moveTo>
                    <a:pt x="0" y="0"/>
                  </a:moveTo>
                  <a:lnTo>
                    <a:pt x="1723754" y="0"/>
                  </a:lnTo>
                  <a:lnTo>
                    <a:pt x="1723754" y="2510506"/>
                  </a:lnTo>
                  <a:lnTo>
                    <a:pt x="0" y="2510506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723753" cy="2548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84414" y="752282"/>
            <a:ext cx="5969000" cy="8782436"/>
          </a:xfrm>
          <a:custGeom>
            <a:avLst/>
            <a:gdLst/>
            <a:ahLst/>
            <a:cxnLst/>
            <a:rect r="r" b="b" t="t" l="l"/>
            <a:pathLst>
              <a:path h="8782436" w="5969000">
                <a:moveTo>
                  <a:pt x="0" y="0"/>
                </a:moveTo>
                <a:lnTo>
                  <a:pt x="5969000" y="0"/>
                </a:lnTo>
                <a:lnTo>
                  <a:pt x="5969000" y="8782436"/>
                </a:lnTo>
                <a:lnTo>
                  <a:pt x="0" y="878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03" t="0" r="-160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65261" y="1362075"/>
            <a:ext cx="8894039" cy="789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Når ein skal skrive eit figurdikt med temaet juletre, kan det hjelpe å starte med å skrive ned alle orda ein kjem på som handlar om juletre.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Lag gjerne ein ordbank på tavla. Desse orda kan de bruke i dikta dykkar.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493953" y="5661586"/>
            <a:ext cx="8879005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17. desember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45268" y="1085189"/>
            <a:ext cx="11333262" cy="2038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39"/>
              </a:lnSpc>
              <a:spcBef>
                <a:spcPct val="0"/>
              </a:spcBef>
            </a:pPr>
            <a:r>
              <a:rPr lang="en-US" b="true" sz="6699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Mitt skip er lasta med ... </a:t>
            </a:r>
          </a:p>
          <a:p>
            <a:pPr algn="ctr">
              <a:lnSpc>
                <a:spcPts val="8039"/>
              </a:lnSpc>
              <a:spcBef>
                <a:spcPct val="0"/>
              </a:spcBef>
            </a:pPr>
            <a:r>
              <a:rPr lang="en-US" b="true" sz="6699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– ord som byrjar med jul!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36320" y="3173061"/>
            <a:ext cx="11430210" cy="488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  <a:spcBef>
                <a:spcPct val="0"/>
              </a:spcBef>
            </a:pP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Den første eleven seier eit ord som byrjar med jul, til dømes julekule. Neste elev gjentek: «Mitt skip er lasta med julekule og jule...». 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Kor mange ord greier dokker å hugse? Kva er spesielt med desse orda? Korleis er dei bygde opp? Korleis skriv vi slike samansette ord?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16951" y="2747789"/>
            <a:ext cx="11454098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99"/>
              </a:lnSpc>
            </a:pPr>
            <a:r>
              <a:rPr lang="en-US" sz="13099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desember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456543"/>
            <a:ext cx="8770649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18.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88406" y="7696506"/>
            <a:ext cx="880588" cy="1288094"/>
          </a:xfrm>
          <a:custGeom>
            <a:avLst/>
            <a:gdLst/>
            <a:ahLst/>
            <a:cxnLst/>
            <a:rect r="r" b="b" t="t" l="l"/>
            <a:pathLst>
              <a:path h="1288094" w="880588">
                <a:moveTo>
                  <a:pt x="880588" y="0"/>
                </a:moveTo>
                <a:lnTo>
                  <a:pt x="0" y="0"/>
                </a:lnTo>
                <a:lnTo>
                  <a:pt x="0" y="1288093"/>
                </a:lnTo>
                <a:lnTo>
                  <a:pt x="880588" y="1288093"/>
                </a:lnTo>
                <a:lnTo>
                  <a:pt x="8805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295920" y="7066344"/>
            <a:ext cx="844743" cy="1235661"/>
          </a:xfrm>
          <a:custGeom>
            <a:avLst/>
            <a:gdLst/>
            <a:ahLst/>
            <a:cxnLst/>
            <a:rect r="r" b="b" t="t" l="l"/>
            <a:pathLst>
              <a:path h="1235661" w="844743">
                <a:moveTo>
                  <a:pt x="844743" y="0"/>
                </a:moveTo>
                <a:lnTo>
                  <a:pt x="0" y="0"/>
                </a:lnTo>
                <a:lnTo>
                  <a:pt x="0" y="1235661"/>
                </a:lnTo>
                <a:lnTo>
                  <a:pt x="844743" y="1235661"/>
                </a:lnTo>
                <a:lnTo>
                  <a:pt x="844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078305" y="7850821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8368908" y="8124522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6114976" y="1779818"/>
            <a:ext cx="1144324" cy="1128902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true" flipV="false" rot="0">
            <a:off x="-602182" y="7497935"/>
            <a:ext cx="20794259" cy="10510553"/>
          </a:xfrm>
          <a:custGeom>
            <a:avLst/>
            <a:gdLst/>
            <a:ahLst/>
            <a:cxnLst/>
            <a:rect r="r" b="b" t="t" l="l"/>
            <a:pathLst>
              <a:path h="10510553" w="20794259">
                <a:moveTo>
                  <a:pt x="20794259" y="0"/>
                </a:moveTo>
                <a:lnTo>
                  <a:pt x="0" y="0"/>
                </a:lnTo>
                <a:lnTo>
                  <a:pt x="0" y="10510553"/>
                </a:lnTo>
                <a:lnTo>
                  <a:pt x="20794259" y="10510553"/>
                </a:lnTo>
                <a:lnTo>
                  <a:pt x="207942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2701" y="700639"/>
            <a:ext cx="6304059" cy="8885721"/>
          </a:xfrm>
          <a:custGeom>
            <a:avLst/>
            <a:gdLst/>
            <a:ahLst/>
            <a:cxnLst/>
            <a:rect r="r" b="b" t="t" l="l"/>
            <a:pathLst>
              <a:path h="8885721" w="6304059">
                <a:moveTo>
                  <a:pt x="0" y="0"/>
                </a:moveTo>
                <a:lnTo>
                  <a:pt x="6304059" y="0"/>
                </a:lnTo>
                <a:lnTo>
                  <a:pt x="6304059" y="8885722"/>
                </a:lnTo>
                <a:lnTo>
                  <a:pt x="0" y="888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71192" y="3819111"/>
            <a:ext cx="9983739" cy="4743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Lytt godt til det læraren din les om julebukk og juletrefest.</a:t>
            </a:r>
          </a:p>
          <a:p>
            <a:pPr algn="l">
              <a:lnSpc>
                <a:spcPts val="5199"/>
              </a:lnSpc>
            </a:pPr>
          </a:p>
          <a:p>
            <a:pPr algn="l">
              <a:lnSpc>
                <a:spcPts val="51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Snakk saman om innhaldet i teksten. Kan de kome på om vi har liknande tradisjonar i dag? Er alle i jula?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718560" y="989878"/>
            <a:ext cx="9889004" cy="2079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Festar som høyrer jula til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3318640"/>
            <a:ext cx="12309464" cy="1200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b="true" sz="9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19.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1064870" y="353663"/>
            <a:ext cx="6768023" cy="9579673"/>
            <a:chOff x="0" y="0"/>
            <a:chExt cx="1782525" cy="25230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82525" cy="2523042"/>
            </a:xfrm>
            <a:custGeom>
              <a:avLst/>
              <a:gdLst/>
              <a:ahLst/>
              <a:cxnLst/>
              <a:rect r="r" b="b" t="t" l="l"/>
              <a:pathLst>
                <a:path h="2523042" w="1782525">
                  <a:moveTo>
                    <a:pt x="0" y="0"/>
                  </a:moveTo>
                  <a:lnTo>
                    <a:pt x="1782525" y="0"/>
                  </a:lnTo>
                  <a:lnTo>
                    <a:pt x="1782525" y="2523042"/>
                  </a:lnTo>
                  <a:lnTo>
                    <a:pt x="0" y="2523042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82525" cy="2561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379375" y="718986"/>
            <a:ext cx="6139013" cy="8849028"/>
          </a:xfrm>
          <a:custGeom>
            <a:avLst/>
            <a:gdLst/>
            <a:ahLst/>
            <a:cxnLst/>
            <a:rect r="r" b="b" t="t" l="l"/>
            <a:pathLst>
              <a:path h="8849028" w="6139013">
                <a:moveTo>
                  <a:pt x="0" y="0"/>
                </a:moveTo>
                <a:lnTo>
                  <a:pt x="6139013" y="0"/>
                </a:lnTo>
                <a:lnTo>
                  <a:pt x="6139013" y="8849028"/>
                </a:lnTo>
                <a:lnTo>
                  <a:pt x="0" y="8849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958255" y="3023400"/>
            <a:ext cx="5019633" cy="4898787"/>
            <a:chOff x="0" y="0"/>
            <a:chExt cx="1322043" cy="12902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2043" cy="1290216"/>
            </a:xfrm>
            <a:custGeom>
              <a:avLst/>
              <a:gdLst/>
              <a:ahLst/>
              <a:cxnLst/>
              <a:rect r="r" b="b" t="t" l="l"/>
              <a:pathLst>
                <a:path h="1290216" w="1322043">
                  <a:moveTo>
                    <a:pt x="0" y="0"/>
                  </a:moveTo>
                  <a:lnTo>
                    <a:pt x="1322043" y="0"/>
                  </a:lnTo>
                  <a:lnTo>
                    <a:pt x="1322043" y="1290216"/>
                  </a:lnTo>
                  <a:lnTo>
                    <a:pt x="0" y="12902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22043" cy="132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879438" y="3023400"/>
            <a:ext cx="5177267" cy="4878056"/>
          </a:xfrm>
          <a:custGeom>
            <a:avLst/>
            <a:gdLst/>
            <a:ahLst/>
            <a:cxnLst/>
            <a:rect r="r" b="b" t="t" l="l"/>
            <a:pathLst>
              <a:path h="4878056" w="5177267">
                <a:moveTo>
                  <a:pt x="0" y="0"/>
                </a:moveTo>
                <a:lnTo>
                  <a:pt x="5177267" y="0"/>
                </a:lnTo>
                <a:lnTo>
                  <a:pt x="5177267" y="4878056"/>
                </a:lnTo>
                <a:lnTo>
                  <a:pt x="0" y="487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3812" y="1465469"/>
            <a:ext cx="9106041" cy="504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Julebingo</a:t>
            </a:r>
          </a:p>
          <a:p>
            <a:pPr algn="l">
              <a:lnSpc>
                <a:spcPts val="612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Fyll bingo-arket ditt med juleorda frå lista på neste side. </a:t>
            </a:r>
          </a:p>
          <a:p>
            <a:pPr algn="l">
              <a:lnSpc>
                <a:spcPts val="6000"/>
              </a:lnSpc>
            </a:pP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Spel julebingo saman.</a:t>
            </a:r>
            <a:r>
              <a:rPr lang="en-US" sz="5000" b="true">
                <a:solidFill>
                  <a:srgbClr val="E45541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409575"/>
            <a:ext cx="8894039" cy="789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juletre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engel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krubbe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graut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kyrkje</a:t>
            </a:r>
          </a:p>
          <a:p>
            <a:pPr algn="l">
              <a:lnSpc>
                <a:spcPts val="62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294640" y="409575"/>
            <a:ext cx="8894039" cy="789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song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snop 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julekule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kakemann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gjetar</a:t>
            </a:r>
          </a:p>
          <a:p>
            <a:pPr algn="l">
              <a:lnSpc>
                <a:spcPts val="629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3840981" y="409575"/>
            <a:ext cx="8894039" cy="868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stjerne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hjarte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julenisse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gåve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familie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F1B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530660" y="1951893"/>
            <a:ext cx="9694976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78449" y="1955067"/>
            <a:ext cx="7509432" cy="253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0"/>
              </a:lnSpc>
            </a:pPr>
            <a:r>
              <a:rPr lang="en-US" sz="8000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Syng ei </a:t>
            </a:r>
          </a:p>
          <a:p>
            <a:pPr algn="l">
              <a:lnSpc>
                <a:spcPts val="10000"/>
              </a:lnSpc>
            </a:pPr>
            <a:r>
              <a:rPr lang="en-US" sz="8000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juleforteljing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78449" y="4575637"/>
            <a:ext cx="6588028" cy="5184204"/>
          </a:xfrm>
          <a:custGeom>
            <a:avLst/>
            <a:gdLst/>
            <a:ahLst/>
            <a:cxnLst/>
            <a:rect r="r" b="b" t="t" l="l"/>
            <a:pathLst>
              <a:path h="5184204" w="6588028">
                <a:moveTo>
                  <a:pt x="0" y="0"/>
                </a:moveTo>
                <a:lnTo>
                  <a:pt x="6588028" y="0"/>
                </a:lnTo>
                <a:lnTo>
                  <a:pt x="6588028" y="5184204"/>
                </a:lnTo>
                <a:lnTo>
                  <a:pt x="0" y="5184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71207" y="7709931"/>
            <a:ext cx="1953191" cy="1328170"/>
          </a:xfrm>
          <a:custGeom>
            <a:avLst/>
            <a:gdLst/>
            <a:ahLst/>
            <a:cxnLst/>
            <a:rect r="r" b="b" t="t" l="l"/>
            <a:pathLst>
              <a:path h="1328170" w="1953191">
                <a:moveTo>
                  <a:pt x="0" y="0"/>
                </a:moveTo>
                <a:lnTo>
                  <a:pt x="1953191" y="0"/>
                </a:lnTo>
                <a:lnTo>
                  <a:pt x="1953191" y="1328170"/>
                </a:lnTo>
                <a:lnTo>
                  <a:pt x="0" y="13281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66344" y="644044"/>
            <a:ext cx="653629" cy="64482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891967" y="644044"/>
            <a:ext cx="653629" cy="64482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204294" y="644044"/>
            <a:ext cx="653629" cy="6448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9891750" y="1027685"/>
            <a:ext cx="653629" cy="6448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3177182" y="644044"/>
            <a:ext cx="653629" cy="6448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6307583" y="644044"/>
            <a:ext cx="653629" cy="64482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10545379" y="180168"/>
            <a:ext cx="7136138" cy="9827683"/>
            <a:chOff x="0" y="0"/>
            <a:chExt cx="1879477" cy="258836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79477" cy="2588361"/>
            </a:xfrm>
            <a:custGeom>
              <a:avLst/>
              <a:gdLst/>
              <a:ahLst/>
              <a:cxnLst/>
              <a:rect r="r" b="b" t="t" l="l"/>
              <a:pathLst>
                <a:path h="2588361" w="1879477">
                  <a:moveTo>
                    <a:pt x="0" y="0"/>
                  </a:moveTo>
                  <a:lnTo>
                    <a:pt x="1879477" y="0"/>
                  </a:lnTo>
                  <a:lnTo>
                    <a:pt x="1879477" y="2588361"/>
                  </a:lnTo>
                  <a:lnTo>
                    <a:pt x="0" y="2588361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879477" cy="26264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857022" y="396034"/>
            <a:ext cx="6512851" cy="9363807"/>
          </a:xfrm>
          <a:custGeom>
            <a:avLst/>
            <a:gdLst/>
            <a:ahLst/>
            <a:cxnLst/>
            <a:rect r="r" b="b" t="t" l="l"/>
            <a:pathLst>
              <a:path h="9363807" w="6512851">
                <a:moveTo>
                  <a:pt x="0" y="0"/>
                </a:moveTo>
                <a:lnTo>
                  <a:pt x="6512851" y="0"/>
                </a:lnTo>
                <a:lnTo>
                  <a:pt x="6512851" y="9363807"/>
                </a:lnTo>
                <a:lnTo>
                  <a:pt x="0" y="93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23839" y="2995787"/>
            <a:ext cx="8840322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21. desember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A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0455" y="238456"/>
            <a:ext cx="6539387" cy="9019844"/>
          </a:xfrm>
          <a:custGeom>
            <a:avLst/>
            <a:gdLst/>
            <a:ahLst/>
            <a:cxnLst/>
            <a:rect r="r" b="b" t="t" l="l"/>
            <a:pathLst>
              <a:path h="9019844" w="6539387">
                <a:moveTo>
                  <a:pt x="0" y="0"/>
                </a:moveTo>
                <a:lnTo>
                  <a:pt x="6539387" y="0"/>
                </a:lnTo>
                <a:lnTo>
                  <a:pt x="6539387" y="9019844"/>
                </a:lnTo>
                <a:lnTo>
                  <a:pt x="0" y="901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238456"/>
            <a:ext cx="6501804" cy="9019844"/>
          </a:xfrm>
          <a:custGeom>
            <a:avLst/>
            <a:gdLst/>
            <a:ahLst/>
            <a:cxnLst/>
            <a:rect r="r" b="b" t="t" l="l"/>
            <a:pathLst>
              <a:path h="9019844" w="6501804">
                <a:moveTo>
                  <a:pt x="0" y="0"/>
                </a:moveTo>
                <a:lnTo>
                  <a:pt x="6501804" y="0"/>
                </a:lnTo>
                <a:lnTo>
                  <a:pt x="6501804" y="9019844"/>
                </a:lnTo>
                <a:lnTo>
                  <a:pt x="0" y="9019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2301" y="9310370"/>
            <a:ext cx="466189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«Ut og finne juletre», 1909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A.B.Wilse, Nasjonalbiblioteket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893799" y="9310370"/>
            <a:ext cx="4743004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«Fiskerens juletre», 1908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A.B. Wilse, Nasjonalbiblioteket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22.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Fjerde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71824" y="614552"/>
            <a:ext cx="9088750" cy="7459778"/>
            <a:chOff x="0" y="0"/>
            <a:chExt cx="2393745" cy="19647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93745" cy="1964715"/>
            </a:xfrm>
            <a:custGeom>
              <a:avLst/>
              <a:gdLst/>
              <a:ahLst/>
              <a:cxnLst/>
              <a:rect r="r" b="b" t="t" l="l"/>
              <a:pathLst>
                <a:path h="1964715" w="2393745">
                  <a:moveTo>
                    <a:pt x="0" y="0"/>
                  </a:moveTo>
                  <a:lnTo>
                    <a:pt x="2393745" y="0"/>
                  </a:lnTo>
                  <a:lnTo>
                    <a:pt x="2393745" y="1964715"/>
                  </a:lnTo>
                  <a:lnTo>
                    <a:pt x="0" y="19647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393745" cy="20028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90890" y="882022"/>
            <a:ext cx="8453110" cy="816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Kva kan du gjere for at adventstida skal bli så fin som råd for både deg og andre? </a:t>
            </a:r>
          </a:p>
          <a:p>
            <a:pPr algn="l">
              <a:lnSpc>
                <a:spcPts val="5879"/>
              </a:lnSpc>
            </a:pPr>
          </a:p>
          <a:p>
            <a:pPr algn="l">
              <a:lnSpc>
                <a:spcPts val="5879"/>
              </a:lnSpc>
            </a:pPr>
            <a:r>
              <a:rPr lang="en-US" sz="48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Kanskje har du nokre koselege aktivitetar du ønsker å gjere i lag med nokon? Kanskje ønsker du å skrive julekort, lage julegåver, gå på besøk til nokon eller hjelpe til med noko heime?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64208" y="1028700"/>
            <a:ext cx="6695092" cy="6695697"/>
          </a:xfrm>
          <a:custGeom>
            <a:avLst/>
            <a:gdLst/>
            <a:ahLst/>
            <a:cxnLst/>
            <a:rect r="r" b="b" t="t" l="l"/>
            <a:pathLst>
              <a:path h="6695697" w="6695092">
                <a:moveTo>
                  <a:pt x="0" y="0"/>
                </a:moveTo>
                <a:lnTo>
                  <a:pt x="6695092" y="0"/>
                </a:lnTo>
                <a:lnTo>
                  <a:pt x="6695092" y="6695697"/>
                </a:lnTo>
                <a:lnTo>
                  <a:pt x="0" y="669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044" t="-645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09550" y="8163494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63577" y="5867242"/>
            <a:ext cx="5512594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0838" y="737649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35749" y="2876056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51129" cy="10287000"/>
          </a:xfrm>
          <a:custGeom>
            <a:avLst/>
            <a:gdLst/>
            <a:ahLst/>
            <a:cxnLst/>
            <a:rect r="r" b="b" t="t" l="l"/>
            <a:pathLst>
              <a:path h="10287000" w="18251129">
                <a:moveTo>
                  <a:pt x="0" y="0"/>
                </a:moveTo>
                <a:lnTo>
                  <a:pt x="18251129" y="0"/>
                </a:lnTo>
                <a:lnTo>
                  <a:pt x="182511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9458" y="2574621"/>
            <a:ext cx="3809084" cy="2867202"/>
          </a:xfrm>
          <a:custGeom>
            <a:avLst/>
            <a:gdLst/>
            <a:ahLst/>
            <a:cxnLst/>
            <a:rect r="r" b="b" t="t" l="l"/>
            <a:pathLst>
              <a:path h="2867202" w="3809084">
                <a:moveTo>
                  <a:pt x="0" y="0"/>
                </a:moveTo>
                <a:lnTo>
                  <a:pt x="3809084" y="0"/>
                </a:lnTo>
                <a:lnTo>
                  <a:pt x="3809084" y="2867202"/>
                </a:lnTo>
                <a:lnTo>
                  <a:pt x="0" y="286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3876" y="0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0" y="0"/>
                </a:moveTo>
                <a:lnTo>
                  <a:pt x="5615424" y="0"/>
                </a:lnTo>
                <a:lnTo>
                  <a:pt x="5615424" y="980147"/>
                </a:lnTo>
                <a:lnTo>
                  <a:pt x="0" y="98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28700" y="485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82573" y="2135155"/>
            <a:ext cx="3922853" cy="2667540"/>
          </a:xfrm>
          <a:custGeom>
            <a:avLst/>
            <a:gdLst/>
            <a:ahLst/>
            <a:cxnLst/>
            <a:rect r="r" b="b" t="t" l="l"/>
            <a:pathLst>
              <a:path h="2667540" w="3922853">
                <a:moveTo>
                  <a:pt x="0" y="0"/>
                </a:moveTo>
                <a:lnTo>
                  <a:pt x="3922854" y="0"/>
                </a:lnTo>
                <a:lnTo>
                  <a:pt x="3922854" y="2667540"/>
                </a:lnTo>
                <a:lnTo>
                  <a:pt x="0" y="266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227484" y="104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900794"/>
            <a:ext cx="5025649" cy="2485412"/>
          </a:xfrm>
          <a:custGeom>
            <a:avLst/>
            <a:gdLst/>
            <a:ahLst/>
            <a:cxnLst/>
            <a:rect r="r" b="b" t="t" l="l"/>
            <a:pathLst>
              <a:path h="2485412" w="5025649">
                <a:moveTo>
                  <a:pt x="0" y="0"/>
                </a:moveTo>
                <a:lnTo>
                  <a:pt x="5025649" y="0"/>
                </a:lnTo>
                <a:lnTo>
                  <a:pt x="5025649" y="2485412"/>
                </a:lnTo>
                <a:lnTo>
                  <a:pt x="0" y="24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0693" y="1595389"/>
            <a:ext cx="3988842" cy="5162030"/>
          </a:xfrm>
          <a:custGeom>
            <a:avLst/>
            <a:gdLst/>
            <a:ahLst/>
            <a:cxnLst/>
            <a:rect r="r" b="b" t="t" l="l"/>
            <a:pathLst>
              <a:path h="5162030" w="3988842">
                <a:moveTo>
                  <a:pt x="0" y="0"/>
                </a:moveTo>
                <a:lnTo>
                  <a:pt x="3988842" y="0"/>
                </a:lnTo>
                <a:lnTo>
                  <a:pt x="3988842" y="5162030"/>
                </a:lnTo>
                <a:lnTo>
                  <a:pt x="0" y="516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643876" y="141593"/>
            <a:ext cx="706481" cy="69696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7765226" y="190147"/>
            <a:ext cx="706481" cy="69696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4648288" y="140106"/>
            <a:ext cx="706481" cy="69696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072568" y="430831"/>
            <a:ext cx="706481" cy="6969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713314" y="430831"/>
            <a:ext cx="706481" cy="69696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2017907" y="7643815"/>
            <a:ext cx="14252187" cy="1766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b="true" sz="13299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23. desember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AC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4345" y="0"/>
            <a:ext cx="13103802" cy="10433902"/>
          </a:xfrm>
          <a:custGeom>
            <a:avLst/>
            <a:gdLst/>
            <a:ahLst/>
            <a:cxnLst/>
            <a:rect r="r" b="b" t="t" l="l"/>
            <a:pathLst>
              <a:path h="10433902" w="13103802">
                <a:moveTo>
                  <a:pt x="0" y="0"/>
                </a:moveTo>
                <a:lnTo>
                  <a:pt x="13103802" y="0"/>
                </a:lnTo>
                <a:lnTo>
                  <a:pt x="13103802" y="10433902"/>
                </a:lnTo>
                <a:lnTo>
                  <a:pt x="0" y="1043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34637" y="8676060"/>
            <a:ext cx="387682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D0C89C"/>
                </a:solidFill>
                <a:latin typeface="Livvic"/>
                <a:ea typeface="Livvic"/>
                <a:cs typeface="Livvic"/>
                <a:sym typeface="Livvic"/>
              </a:rPr>
              <a:t>«Glade jul», 1891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D0C89C"/>
                </a:solidFill>
                <a:latin typeface="Livvic"/>
                <a:ea typeface="Livvic"/>
                <a:cs typeface="Livvic"/>
                <a:sym typeface="Livvic"/>
              </a:rPr>
              <a:t>Viggo Johansen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1502783" y="7109343"/>
            <a:ext cx="24601514" cy="8305978"/>
          </a:xfrm>
          <a:custGeom>
            <a:avLst/>
            <a:gdLst/>
            <a:ahLst/>
            <a:cxnLst/>
            <a:rect r="r" b="b" t="t" l="l"/>
            <a:pathLst>
              <a:path h="8305978" w="24601514">
                <a:moveTo>
                  <a:pt x="0" y="0"/>
                </a:moveTo>
                <a:lnTo>
                  <a:pt x="24601515" y="0"/>
                </a:lnTo>
                <a:lnTo>
                  <a:pt x="24601515" y="8305978"/>
                </a:lnTo>
                <a:lnTo>
                  <a:pt x="0" y="830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9241" y="4234140"/>
            <a:ext cx="5393795" cy="4244446"/>
          </a:xfrm>
          <a:custGeom>
            <a:avLst/>
            <a:gdLst/>
            <a:ahLst/>
            <a:cxnLst/>
            <a:rect r="r" b="b" t="t" l="l"/>
            <a:pathLst>
              <a:path h="4244446" w="5393795">
                <a:moveTo>
                  <a:pt x="0" y="0"/>
                </a:moveTo>
                <a:lnTo>
                  <a:pt x="5393794" y="0"/>
                </a:lnTo>
                <a:lnTo>
                  <a:pt x="5393794" y="4244445"/>
                </a:lnTo>
                <a:lnTo>
                  <a:pt x="0" y="4244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30302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0" y="0"/>
                </a:moveTo>
                <a:lnTo>
                  <a:pt x="3856495" y="0"/>
                </a:lnTo>
                <a:lnTo>
                  <a:pt x="3856495" y="5641149"/>
                </a:lnTo>
                <a:lnTo>
                  <a:pt x="0" y="5641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698797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3856495" y="0"/>
                </a:moveTo>
                <a:lnTo>
                  <a:pt x="0" y="0"/>
                </a:lnTo>
                <a:lnTo>
                  <a:pt x="0" y="5641149"/>
                </a:lnTo>
                <a:lnTo>
                  <a:pt x="3856495" y="5641149"/>
                </a:lnTo>
                <a:lnTo>
                  <a:pt x="38564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44680" y="6496656"/>
            <a:ext cx="1787340" cy="1981929"/>
          </a:xfrm>
          <a:custGeom>
            <a:avLst/>
            <a:gdLst/>
            <a:ahLst/>
            <a:cxnLst/>
            <a:rect r="r" b="b" t="t" l="l"/>
            <a:pathLst>
              <a:path h="1981929" w="1787340">
                <a:moveTo>
                  <a:pt x="0" y="0"/>
                </a:moveTo>
                <a:lnTo>
                  <a:pt x="1787340" y="0"/>
                </a:lnTo>
                <a:lnTo>
                  <a:pt x="1787340" y="1981929"/>
                </a:lnTo>
                <a:lnTo>
                  <a:pt x="0" y="1981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0527" y="6356363"/>
            <a:ext cx="2428071" cy="1651088"/>
          </a:xfrm>
          <a:custGeom>
            <a:avLst/>
            <a:gdLst/>
            <a:ahLst/>
            <a:cxnLst/>
            <a:rect r="r" b="b" t="t" l="l"/>
            <a:pathLst>
              <a:path h="1651088" w="2428071">
                <a:moveTo>
                  <a:pt x="0" y="0"/>
                </a:moveTo>
                <a:lnTo>
                  <a:pt x="2428071" y="0"/>
                </a:lnTo>
                <a:lnTo>
                  <a:pt x="2428071" y="1651088"/>
                </a:lnTo>
                <a:lnTo>
                  <a:pt x="0" y="1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51846" y="6356363"/>
            <a:ext cx="1413610" cy="2046015"/>
          </a:xfrm>
          <a:custGeom>
            <a:avLst/>
            <a:gdLst/>
            <a:ahLst/>
            <a:cxnLst/>
            <a:rect r="r" b="b" t="t" l="l"/>
            <a:pathLst>
              <a:path h="2046015" w="1413610">
                <a:moveTo>
                  <a:pt x="0" y="0"/>
                </a:moveTo>
                <a:lnTo>
                  <a:pt x="1413611" y="0"/>
                </a:lnTo>
                <a:lnTo>
                  <a:pt x="1413611" y="2046015"/>
                </a:lnTo>
                <a:lnTo>
                  <a:pt x="0" y="2046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34010" y="798992"/>
            <a:ext cx="14352203" cy="3764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39"/>
              </a:lnSpc>
            </a:pPr>
            <a:r>
              <a:rPr lang="en-US" sz="15199">
                <a:solidFill>
                  <a:srgbClr val="BC2E0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24. desember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4777062" y="1028700"/>
            <a:ext cx="1152952" cy="113741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804457" y="900447"/>
            <a:ext cx="527218" cy="52011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38211" y="1621553"/>
            <a:ext cx="551999" cy="5445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91431" y="8797607"/>
            <a:ext cx="16105138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3" tooltip="https://www.nrk.no/video/ruth-lillegraven-leser-juledikt_241832"/>
              </a:rPr>
              <a:t>https://www.nrk.no/video/ruth-lillegraven-leser-juledikt_241832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509041" y="140919"/>
            <a:ext cx="6988927" cy="9926412"/>
            <a:chOff x="0" y="0"/>
            <a:chExt cx="1840705" cy="26143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40705" cy="2614364"/>
            </a:xfrm>
            <a:custGeom>
              <a:avLst/>
              <a:gdLst/>
              <a:ahLst/>
              <a:cxnLst/>
              <a:rect r="r" b="b" t="t" l="l"/>
              <a:pathLst>
                <a:path h="2614364" w="1840705">
                  <a:moveTo>
                    <a:pt x="0" y="0"/>
                  </a:moveTo>
                  <a:lnTo>
                    <a:pt x="1840705" y="0"/>
                  </a:lnTo>
                  <a:lnTo>
                    <a:pt x="1840705" y="2614364"/>
                  </a:lnTo>
                  <a:lnTo>
                    <a:pt x="0" y="2614364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840705" cy="2652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98141" y="280710"/>
            <a:ext cx="6586207" cy="9535255"/>
          </a:xfrm>
          <a:custGeom>
            <a:avLst/>
            <a:gdLst/>
            <a:ahLst/>
            <a:cxnLst/>
            <a:rect r="r" b="b" t="t" l="l"/>
            <a:pathLst>
              <a:path h="9535255" w="6586207">
                <a:moveTo>
                  <a:pt x="0" y="0"/>
                </a:moveTo>
                <a:lnTo>
                  <a:pt x="6586207" y="0"/>
                </a:lnTo>
                <a:lnTo>
                  <a:pt x="6586207" y="9535255"/>
                </a:lnTo>
                <a:lnTo>
                  <a:pt x="0" y="953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4629150"/>
            <a:ext cx="8453110" cy="462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9"/>
              </a:lnSpc>
            </a:pPr>
            <a:r>
              <a:rPr lang="en-US" sz="50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Skriv inn løfta og ønska du har for adventstida, i hjartet.</a:t>
            </a:r>
          </a:p>
          <a:p>
            <a:pPr algn="l">
              <a:lnSpc>
                <a:spcPts val="6119"/>
              </a:lnSpc>
            </a:pPr>
          </a:p>
          <a:p>
            <a:pPr algn="l">
              <a:lnSpc>
                <a:spcPts val="6119"/>
              </a:lnSpc>
            </a:pPr>
            <a:r>
              <a:rPr lang="en-US" sz="50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Klipp ut hjartet og heng det opp ein lur stad. Kanskje over senga di?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24628" y="5275824"/>
            <a:ext cx="10334672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638"/>
              </a:lnSpc>
            </a:pPr>
            <a:r>
              <a:rPr lang="en-US" sz="12198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desember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7729891"/>
            <a:ext cx="18696144" cy="255710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028700" y="781901"/>
            <a:ext cx="7762986" cy="680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ønsker eg meg til jul?</a:t>
            </a:r>
          </a:p>
          <a:p>
            <a:pPr algn="l">
              <a:lnSpc>
                <a:spcPts val="7719"/>
              </a:lnSpc>
            </a:pPr>
          </a:p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treng eg?</a:t>
            </a:r>
          </a:p>
          <a:p>
            <a:pPr algn="l">
              <a:lnSpc>
                <a:spcPts val="7719"/>
              </a:lnSpc>
            </a:pPr>
          </a:p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ønsker eg for andre?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526058" y="3161225"/>
            <a:ext cx="6754749" cy="4568666"/>
          </a:xfrm>
          <a:custGeom>
            <a:avLst/>
            <a:gdLst/>
            <a:ahLst/>
            <a:cxnLst/>
            <a:rect r="r" b="b" t="t" l="l"/>
            <a:pathLst>
              <a:path h="4568666" w="6754749">
                <a:moveTo>
                  <a:pt x="0" y="0"/>
                </a:moveTo>
                <a:lnTo>
                  <a:pt x="6754748" y="0"/>
                </a:lnTo>
                <a:lnTo>
                  <a:pt x="6754748" y="4568666"/>
                </a:lnTo>
                <a:lnTo>
                  <a:pt x="0" y="4568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DAGV1lZDWdU</dc:identifier>
  <dcterms:modified xsi:type="dcterms:W3CDTF">2011-08-01T06:04:30Z</dcterms:modified>
  <cp:revision>1</cp:revision>
  <dc:title>Julekalender 1.-4.trinn</dc:title>
</cp:coreProperties>
</file>