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</p:sldIdLst>
  <p:sldSz cx="18288000" cy="10287000"/>
  <p:notesSz cx="6858000" cy="9144000"/>
  <p:embeddedFontLst>
    <p:embeddedFont>
      <p:font typeface="League Spartan" charset="1" panose="00000800000000000000"/>
      <p:regular r:id="rId83"/>
    </p:embeddedFont>
    <p:embeddedFont>
      <p:font typeface="Livvic" charset="1" panose="00000000000000000000"/>
      <p:regular r:id="rId84"/>
    </p:embeddedFont>
    <p:embeddedFont>
      <p:font typeface="Livvic Italics" charset="1" panose="00000000000000000000"/>
      <p:regular r:id="rId85"/>
    </p:embeddedFont>
    <p:embeddedFont>
      <p:font typeface="Livvic Bold" charset="1" panose="00000000000000000000"/>
      <p:regular r:id="rId86"/>
    </p:embeddedFont>
    <p:embeddedFont>
      <p:font typeface="Arimo" charset="1" panose="020B0604020202020204"/>
      <p:regular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slides/slide70.xml" Type="http://schemas.openxmlformats.org/officeDocument/2006/relationships/slide"/><Relationship Id="rId76" Target="slides/slide71.xml" Type="http://schemas.openxmlformats.org/officeDocument/2006/relationships/slide"/><Relationship Id="rId77" Target="slides/slide72.xml" Type="http://schemas.openxmlformats.org/officeDocument/2006/relationships/slide"/><Relationship Id="rId78" Target="slides/slide73.xml" Type="http://schemas.openxmlformats.org/officeDocument/2006/relationships/slide"/><Relationship Id="rId79" Target="slides/slide74.xml" Type="http://schemas.openxmlformats.org/officeDocument/2006/relationships/slide"/><Relationship Id="rId8" Target="slides/slide3.xml" Type="http://schemas.openxmlformats.org/officeDocument/2006/relationships/slide"/><Relationship Id="rId80" Target="slides/slide75.xml" Type="http://schemas.openxmlformats.org/officeDocument/2006/relationships/slide"/><Relationship Id="rId81" Target="slides/slide76.xml" Type="http://schemas.openxmlformats.org/officeDocument/2006/relationships/slide"/><Relationship Id="rId82" Target="slides/slide77.xml" Type="http://schemas.openxmlformats.org/officeDocument/2006/relationships/slide"/><Relationship Id="rId83" Target="fonts/font83.fntdata" Type="http://schemas.openxmlformats.org/officeDocument/2006/relationships/font"/><Relationship Id="rId84" Target="fonts/font84.fntdata" Type="http://schemas.openxmlformats.org/officeDocument/2006/relationships/font"/><Relationship Id="rId85" Target="fonts/font85.fntdata" Type="http://schemas.openxmlformats.org/officeDocument/2006/relationships/font"/><Relationship Id="rId86" Target="fonts/font86.fntdata" Type="http://schemas.openxmlformats.org/officeDocument/2006/relationships/font"/><Relationship Id="rId87" Target="fonts/font87.fntdata" Type="http://schemas.openxmlformats.org/officeDocument/2006/relationships/font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6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26.gif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7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72.png" Type="http://schemas.openxmlformats.org/officeDocument/2006/relationships/image"/><Relationship Id="rId6" Target="../media/image7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png" Type="http://schemas.openxmlformats.org/officeDocument/2006/relationships/image"/><Relationship Id="rId11" Target="../media/image8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4.png" Type="http://schemas.openxmlformats.org/officeDocument/2006/relationships/image"/><Relationship Id="rId5" Target="../media/image75.sv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2.png" Type="http://schemas.openxmlformats.org/officeDocument/2006/relationships/image"/><Relationship Id="rId5" Target="../media/image83.svg" Type="http://schemas.openxmlformats.org/officeDocument/2006/relationships/image"/><Relationship Id="rId6" Target="../media/image26.gif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84.png" Type="http://schemas.openxmlformats.org/officeDocument/2006/relationships/image"/><Relationship Id="rId6" Target="https://www.mattespillboka.no/new_products/?page=5" TargetMode="External" Type="http://schemas.openxmlformats.org/officeDocument/2006/relationships/hyperlink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5.png" Type="http://schemas.openxmlformats.org/officeDocument/2006/relationships/image"/><Relationship Id="rId5" Target="../media/image86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7.png" Type="http://schemas.openxmlformats.org/officeDocument/2006/relationships/image"/><Relationship Id="rId5" Target="../media/image8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14" Target="../media/image26.gif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1.png" Type="http://schemas.openxmlformats.org/officeDocument/2006/relationships/image"/><Relationship Id="rId3" Target="../media/image92.sv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93.png" Type="http://schemas.openxmlformats.org/officeDocument/2006/relationships/image"/><Relationship Id="rId7" Target="../media/image94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6.png" Type="http://schemas.openxmlformats.org/officeDocument/2006/relationships/image"/><Relationship Id="rId3" Target="../media/image97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98.png" Type="http://schemas.openxmlformats.org/officeDocument/2006/relationships/image"/><Relationship Id="rId7" Target="../media/image99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https://www.tunkatten.no/songbok/advent-og-jul/" TargetMode="External" Type="http://schemas.openxmlformats.org/officeDocument/2006/relationships/hyperlink"/><Relationship Id="rId6" Target="https://www.kirken.no/nn-NO/bispedommer/more/advent%202020/salmer%20for%20advent/tenn%20lys%20nynorsk/" TargetMode="External" Type="http://schemas.openxmlformats.org/officeDocument/2006/relationships/hyperlink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svg" Type="http://schemas.openxmlformats.org/officeDocument/2006/relationships/image"/><Relationship Id="rId2" Target="../media/image100.png" Type="http://schemas.openxmlformats.org/officeDocument/2006/relationships/image"/><Relationship Id="rId3" Target="../media/image101.svg" Type="http://schemas.openxmlformats.org/officeDocument/2006/relationships/image"/><Relationship Id="rId4" Target="../media/image102.png" Type="http://schemas.openxmlformats.org/officeDocument/2006/relationships/image"/><Relationship Id="rId5" Target="../media/image103.svg" Type="http://schemas.openxmlformats.org/officeDocument/2006/relationships/image"/><Relationship Id="rId6" Target="../media/image104.png" Type="http://schemas.openxmlformats.org/officeDocument/2006/relationships/image"/><Relationship Id="rId7" Target="../media/image105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6.png" Type="http://schemas.openxmlformats.org/officeDocument/2006/relationships/image"/><Relationship Id="rId5" Target="../media/image107.svg" Type="http://schemas.openxmlformats.org/officeDocument/2006/relationships/image"/><Relationship Id="rId6" Target="../media/image108.png" Type="http://schemas.openxmlformats.org/officeDocument/2006/relationships/image"/><Relationship Id="rId7" Target="../media/image109.svg" Type="http://schemas.openxmlformats.org/officeDocument/2006/relationships/image"/><Relationship Id="rId8" Target="../media/image26.gif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10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26.gif" Type="http://schemas.openxmlformats.org/officeDocument/2006/relationships/image"/><Relationship Id="rId9" Target="../media/image5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1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2.png" Type="http://schemas.openxmlformats.org/officeDocument/2006/relationships/image"/><Relationship Id="rId5" Target="../media/image113.svg" Type="http://schemas.openxmlformats.org/officeDocument/2006/relationships/image"/><Relationship Id="rId6" Target="../media/image26.gif" Type="http://schemas.openxmlformats.org/officeDocument/2006/relationships/image"/><Relationship Id="rId7" Target="../media/image114.png" Type="http://schemas.openxmlformats.org/officeDocument/2006/relationships/image"/><Relationship Id="rId8" Target="../media/image115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2.png" Type="http://schemas.openxmlformats.org/officeDocument/2006/relationships/image"/><Relationship Id="rId5" Target="../media/image113.svg" Type="http://schemas.openxmlformats.org/officeDocument/2006/relationships/image"/><Relationship Id="rId6" Target="../media/image26.gif" Type="http://schemas.openxmlformats.org/officeDocument/2006/relationships/image"/><Relationship Id="rId7" Target="../media/image114.png" Type="http://schemas.openxmlformats.org/officeDocument/2006/relationships/image"/><Relationship Id="rId8" Target="../media/image115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2.png" Type="http://schemas.openxmlformats.org/officeDocument/2006/relationships/image"/><Relationship Id="rId5" Target="../media/image113.svg" Type="http://schemas.openxmlformats.org/officeDocument/2006/relationships/image"/><Relationship Id="rId6" Target="../media/image26.gif" Type="http://schemas.openxmlformats.org/officeDocument/2006/relationships/image"/><Relationship Id="rId7" Target="../media/image114.png" Type="http://schemas.openxmlformats.org/officeDocument/2006/relationships/image"/><Relationship Id="rId8" Target="../media/image115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6.png" Type="http://schemas.openxmlformats.org/officeDocument/2006/relationships/image"/><Relationship Id="rId5" Target="../media/image117.svg" Type="http://schemas.openxmlformats.org/officeDocument/2006/relationships/image"/><Relationship Id="rId6" Target="../media/image118.png" Type="http://schemas.openxmlformats.org/officeDocument/2006/relationships/image"/><Relationship Id="rId7" Target="../media/image119.svg" Type="http://schemas.openxmlformats.org/officeDocument/2006/relationships/image"/><Relationship Id="rId8" Target="../media/image26.gif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20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1.png" Type="http://schemas.openxmlformats.org/officeDocument/2006/relationships/image"/><Relationship Id="rId5" Target="../media/image122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123.png" Type="http://schemas.openxmlformats.org/officeDocument/2006/relationships/image"/><Relationship Id="rId9" Target="../media/image124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26.gif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26.gif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12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https://www.tunkatten.no/songbok/advent-og-jul/" TargetMode="External" Type="http://schemas.openxmlformats.org/officeDocument/2006/relationships/hyperlink"/><Relationship Id="rId5" Target="https://www.kirken.no/nn-NO/bispedommer/more/advent%202020/salmer%20for%20advent/tenn%20lys%20nynorsk/" TargetMode="External" Type="http://schemas.openxmlformats.org/officeDocument/2006/relationships/hyperlink"/><Relationship Id="rId6" Target="../media/image35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5.png" Type="http://schemas.openxmlformats.org/officeDocument/2006/relationships/image"/><Relationship Id="rId5" Target="../media/image86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28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29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30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31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28.png" Type="http://schemas.openxmlformats.org/officeDocument/2006/relationships/image"/><Relationship Id="rId6" Target="https://www.tunkatten.no/songbok/advent-og-jul/" TargetMode="External" Type="http://schemas.openxmlformats.org/officeDocument/2006/relationships/hyperlink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98.png" Type="http://schemas.openxmlformats.org/officeDocument/2006/relationships/image"/><Relationship Id="rId7" Target="../media/image99.sv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2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3.png" Type="http://schemas.openxmlformats.org/officeDocument/2006/relationships/image"/><Relationship Id="rId3" Target="../media/image134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98.png" Type="http://schemas.openxmlformats.org/officeDocument/2006/relationships/image"/><Relationship Id="rId7" Target="../media/image99.sv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https://www.tunkatten.no/songbok/advent-og-jul/" TargetMode="External" Type="http://schemas.openxmlformats.org/officeDocument/2006/relationships/hyperlink"/><Relationship Id="rId6" Target="https://www.kirken.no/nn-NO/bispedommer/more/advent%202020/salmer%20for%20advent/tenn%20lys%20nynorsk/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46.png" Type="http://schemas.openxmlformats.org/officeDocument/2006/relationships/image"/><Relationship Id="rId13" Target="../media/image47.svg" Type="http://schemas.openxmlformats.org/officeDocument/2006/relationships/image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svg" Type="http://schemas.openxmlformats.org/officeDocument/2006/relationships/image"/><Relationship Id="rId2" Target="../media/image135.png" Type="http://schemas.openxmlformats.org/officeDocument/2006/relationships/image"/><Relationship Id="rId3" Target="../media/image136.svg" Type="http://schemas.openxmlformats.org/officeDocument/2006/relationships/image"/><Relationship Id="rId4" Target="../media/image137.png" Type="http://schemas.openxmlformats.org/officeDocument/2006/relationships/image"/><Relationship Id="rId5" Target="../media/image138.svg" Type="http://schemas.openxmlformats.org/officeDocument/2006/relationships/image"/><Relationship Id="rId6" Target="../media/image104.png" Type="http://schemas.openxmlformats.org/officeDocument/2006/relationships/image"/><Relationship Id="rId7" Target="../media/image105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68.png" Type="http://schemas.openxmlformats.org/officeDocument/2006/relationships/image"/><Relationship Id="rId6" Target="../media/image69.sv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39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26.gif" Type="http://schemas.openxmlformats.org/officeDocument/2006/relationships/image"/><Relationship Id="rId9" Target="../media/image59.pn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0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1.png" Type="http://schemas.openxmlformats.org/officeDocument/2006/relationships/image"/><Relationship Id="rId3" Target="https://www.peppercarrot.com/nn/webcomic/ep24_The-Unity-Tree.html" TargetMode="External" Type="http://schemas.openxmlformats.org/officeDocument/2006/relationships/hyperlink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2.png" Type="http://schemas.openxmlformats.org/officeDocument/2006/relationships/image"/><Relationship Id="rId3" Target="https://nynorsksenteret.no/teikneseriar/Mal2_stort.jpg" TargetMode="External" Type="http://schemas.openxmlformats.org/officeDocument/2006/relationships/hyperlink"/><Relationship Id="rId4" Target="https://nynorsksenteret.no/teikneseriar/Mal4_stort.jpg" TargetMode="External" Type="http://schemas.openxmlformats.org/officeDocument/2006/relationships/hyperlink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2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peppercarrot.com/nn/webcomic/ep25_There-are-no-Shortcuts.html" TargetMode="External" Type="http://schemas.openxmlformats.org/officeDocument/2006/relationships/hyperlink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2.png" Type="http://schemas.openxmlformats.org/officeDocument/2006/relationships/image"/><Relationship Id="rId5" Target="../media/image83.svg" Type="http://schemas.openxmlformats.org/officeDocument/2006/relationships/image"/><Relationship Id="rId6" Target="../media/image121.png" Type="http://schemas.openxmlformats.org/officeDocument/2006/relationships/image"/><Relationship Id="rId7" Target="../media/image122.svg" Type="http://schemas.openxmlformats.org/officeDocument/2006/relationships/image"/><Relationship Id="rId8" Target="../media/image26.gif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26.gif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gif" Type="http://schemas.openxmlformats.org/officeDocument/2006/relationships/image"/><Relationship Id="rId3" Target="https://framtidajunior.no/2020/12/22/slik-lagar-du-ei-god-jul-bade-deg-og-planeten/" TargetMode="External" Type="http://schemas.openxmlformats.org/officeDocument/2006/relationships/hyperlink"/><Relationship Id="rId4" Target="https://worksheets.theteacherscorner.net/make-your-own/crossword/" TargetMode="External" Type="http://schemas.openxmlformats.org/officeDocument/2006/relationships/hyperlink"/><Relationship Id="rId5" Target="../media/image133.png" Type="http://schemas.openxmlformats.org/officeDocument/2006/relationships/image"/><Relationship Id="rId6" Target="../media/image134.sv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gif" Type="http://schemas.openxmlformats.org/officeDocument/2006/relationships/image"/><Relationship Id="rId3" Target="../media/image133.png" Type="http://schemas.openxmlformats.org/officeDocument/2006/relationships/image"/><Relationship Id="rId4" Target="../media/image134.svg" Type="http://schemas.openxmlformats.org/officeDocument/2006/relationships/image"/><Relationship Id="rId5" Target="../media/image143.pn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1.png" Type="http://schemas.openxmlformats.org/officeDocument/2006/relationships/image"/><Relationship Id="rId5" Target="../media/image122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123.png" Type="http://schemas.openxmlformats.org/officeDocument/2006/relationships/image"/><Relationship Id="rId9" Target="../media/image124.sv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44.pn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145.pn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46.png" Type="http://schemas.openxmlformats.org/officeDocument/2006/relationships/image"/><Relationship Id="rId5" Target="../media/image147.svg" Type="http://schemas.openxmlformats.org/officeDocument/2006/relationships/image"/><Relationship Id="rId6" Target="../media/image148.png" Type="http://schemas.openxmlformats.org/officeDocument/2006/relationships/image"/><Relationship Id="rId7" Target="../media/image149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gif" Type="http://schemas.openxmlformats.org/officeDocument/2006/relationships/image"/><Relationship Id="rId11" Target="https://www.nysgjerrigper.no/bladet/2019-4/dei-forste-julegavene/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0.png" Type="http://schemas.openxmlformats.org/officeDocument/2006/relationships/image"/><Relationship Id="rId7" Target="../media/image151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gif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0.png" Type="http://schemas.openxmlformats.org/officeDocument/2006/relationships/image"/><Relationship Id="rId7" Target="../media/image151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gif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0.png" Type="http://schemas.openxmlformats.org/officeDocument/2006/relationships/image"/><Relationship Id="rId7" Target="../media/image151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gif" Type="http://schemas.openxmlformats.org/officeDocument/2006/relationships/image"/><Relationship Id="rId11" Target="https://create.kahoot.it/share/dei-frste-julegavene/b37e480e-0b65-4ab9-971f-c9d1ae5695cb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0.png" Type="http://schemas.openxmlformats.org/officeDocument/2006/relationships/image"/><Relationship Id="rId7" Target="../media/image151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gif" Type="http://schemas.openxmlformats.org/officeDocument/2006/relationships/image"/><Relationship Id="rId5" Target="../media/image52.png" Type="http://schemas.openxmlformats.org/officeDocument/2006/relationships/image"/></Relationships>
</file>

<file path=ppt/slides/_rels/slide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svg" Type="http://schemas.openxmlformats.org/officeDocument/2006/relationships/image"/><Relationship Id="rId2" Target="../media/image152.png" Type="http://schemas.openxmlformats.org/officeDocument/2006/relationships/image"/><Relationship Id="rId3" Target="../media/image153.svg" Type="http://schemas.openxmlformats.org/officeDocument/2006/relationships/image"/><Relationship Id="rId4" Target="../media/image154.png" Type="http://schemas.openxmlformats.org/officeDocument/2006/relationships/image"/><Relationship Id="rId5" Target="../media/image155.svg" Type="http://schemas.openxmlformats.org/officeDocument/2006/relationships/image"/><Relationship Id="rId6" Target="../media/image104.png" Type="http://schemas.openxmlformats.org/officeDocument/2006/relationships/image"/><Relationship Id="rId7" Target="../media/image105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6.png" Type="http://schemas.openxmlformats.org/officeDocument/2006/relationships/image"/><Relationship Id="rId3" Target="../media/image157.png" Type="http://schemas.openxmlformats.org/officeDocument/2006/relationships/image"/></Relationships>
</file>

<file path=ppt/slides/_rels/slide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158.png" Type="http://schemas.openxmlformats.org/officeDocument/2006/relationships/image"/><Relationship Id="rId7" Target="../media/image159.svg" Type="http://schemas.openxmlformats.org/officeDocument/2006/relationships/image"/></Relationships>
</file>

<file path=ppt/slides/_rels/slide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https://www.tunkatten.no/songbok/advent-og-jul/" TargetMode="External" Type="http://schemas.openxmlformats.org/officeDocument/2006/relationships/hyperlink"/><Relationship Id="rId6" Target="https://www.kirken.no/nn-NO/bispedommer/more/advent%202020/salmer%20for%20advent/tenn%20lys%20nynorsk/" TargetMode="External" Type="http://schemas.openxmlformats.org/officeDocument/2006/relationships/hyperlink"/></Relationships>
</file>

<file path=ppt/slides/_rels/slide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14" Target="../media/image26.gif" Type="http://schemas.openxmlformats.org/officeDocument/2006/relationships/image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7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0.png" Type="http://schemas.openxmlformats.org/officeDocument/2006/relationships/image"/></Relationships>
</file>

<file path=ppt/slides/_rels/slide7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4.png" Type="http://schemas.openxmlformats.org/officeDocument/2006/relationships/image"/><Relationship Id="rId11" Target="../media/image105.svg" Type="http://schemas.openxmlformats.org/officeDocument/2006/relationships/image"/><Relationship Id="rId12" Target="../media/image165.png" Type="http://schemas.openxmlformats.org/officeDocument/2006/relationships/image"/><Relationship Id="rId13" Target="../media/image166.svg" Type="http://schemas.openxmlformats.org/officeDocument/2006/relationships/image"/><Relationship Id="rId14" Target="../media/image26.gif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7.png" Type="http://schemas.openxmlformats.org/officeDocument/2006/relationships/image"/><Relationship Id="rId5" Target="../media/image88.svg" Type="http://schemas.openxmlformats.org/officeDocument/2006/relationships/image"/><Relationship Id="rId6" Target="../media/image161.png" Type="http://schemas.openxmlformats.org/officeDocument/2006/relationships/image"/><Relationship Id="rId7" Target="../media/image162.svg" Type="http://schemas.openxmlformats.org/officeDocument/2006/relationships/image"/><Relationship Id="rId8" Target="../media/image163.png" Type="http://schemas.openxmlformats.org/officeDocument/2006/relationships/image"/><Relationship Id="rId9" Target="../media/image164.svg" Type="http://schemas.openxmlformats.org/officeDocument/2006/relationships/image"/></Relationships>
</file>

<file path=ppt/slides/_rels/slide7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7.png" Type="http://schemas.openxmlformats.org/officeDocument/2006/relationships/image"/><Relationship Id="rId3" Target="https://www.nrk.no/video/ruth-lillegraven-leser-juledikt_241832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26.gif" Type="http://schemas.openxmlformats.org/officeDocument/2006/relationships/image"/><Relationship Id="rId9" Target="../media/image5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1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1502783" y="7109343"/>
            <a:ext cx="24601514" cy="8305978"/>
          </a:xfrm>
          <a:custGeom>
            <a:avLst/>
            <a:gdLst/>
            <a:ahLst/>
            <a:cxnLst/>
            <a:rect r="r" b="b" t="t" l="l"/>
            <a:pathLst>
              <a:path h="8305978" w="24601514">
                <a:moveTo>
                  <a:pt x="0" y="0"/>
                </a:moveTo>
                <a:lnTo>
                  <a:pt x="24601515" y="0"/>
                </a:lnTo>
                <a:lnTo>
                  <a:pt x="24601515" y="8305978"/>
                </a:lnTo>
                <a:lnTo>
                  <a:pt x="0" y="8305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99241" y="4234140"/>
            <a:ext cx="5393795" cy="4244446"/>
          </a:xfrm>
          <a:custGeom>
            <a:avLst/>
            <a:gdLst/>
            <a:ahLst/>
            <a:cxnLst/>
            <a:rect r="r" b="b" t="t" l="l"/>
            <a:pathLst>
              <a:path h="4244446" w="5393795">
                <a:moveTo>
                  <a:pt x="0" y="0"/>
                </a:moveTo>
                <a:lnTo>
                  <a:pt x="5393794" y="0"/>
                </a:lnTo>
                <a:lnTo>
                  <a:pt x="5393794" y="4244445"/>
                </a:lnTo>
                <a:lnTo>
                  <a:pt x="0" y="4244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30302" y="2837436"/>
            <a:ext cx="3856495" cy="5641150"/>
          </a:xfrm>
          <a:custGeom>
            <a:avLst/>
            <a:gdLst/>
            <a:ahLst/>
            <a:cxnLst/>
            <a:rect r="r" b="b" t="t" l="l"/>
            <a:pathLst>
              <a:path h="5641150" w="3856495">
                <a:moveTo>
                  <a:pt x="0" y="0"/>
                </a:moveTo>
                <a:lnTo>
                  <a:pt x="3856495" y="0"/>
                </a:lnTo>
                <a:lnTo>
                  <a:pt x="3856495" y="5641149"/>
                </a:lnTo>
                <a:lnTo>
                  <a:pt x="0" y="5641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698797" y="2837436"/>
            <a:ext cx="3856495" cy="5641150"/>
          </a:xfrm>
          <a:custGeom>
            <a:avLst/>
            <a:gdLst/>
            <a:ahLst/>
            <a:cxnLst/>
            <a:rect r="r" b="b" t="t" l="l"/>
            <a:pathLst>
              <a:path h="5641150" w="3856495">
                <a:moveTo>
                  <a:pt x="3856495" y="0"/>
                </a:moveTo>
                <a:lnTo>
                  <a:pt x="0" y="0"/>
                </a:lnTo>
                <a:lnTo>
                  <a:pt x="0" y="5641149"/>
                </a:lnTo>
                <a:lnTo>
                  <a:pt x="3856495" y="5641149"/>
                </a:lnTo>
                <a:lnTo>
                  <a:pt x="38564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44680" y="6496656"/>
            <a:ext cx="1787340" cy="1981929"/>
          </a:xfrm>
          <a:custGeom>
            <a:avLst/>
            <a:gdLst/>
            <a:ahLst/>
            <a:cxnLst/>
            <a:rect r="r" b="b" t="t" l="l"/>
            <a:pathLst>
              <a:path h="1981929" w="1787340">
                <a:moveTo>
                  <a:pt x="0" y="0"/>
                </a:moveTo>
                <a:lnTo>
                  <a:pt x="1787340" y="0"/>
                </a:lnTo>
                <a:lnTo>
                  <a:pt x="1787340" y="1981929"/>
                </a:lnTo>
                <a:lnTo>
                  <a:pt x="0" y="1981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10527" y="6356363"/>
            <a:ext cx="2428071" cy="1651088"/>
          </a:xfrm>
          <a:custGeom>
            <a:avLst/>
            <a:gdLst/>
            <a:ahLst/>
            <a:cxnLst/>
            <a:rect r="r" b="b" t="t" l="l"/>
            <a:pathLst>
              <a:path h="1651088" w="2428071">
                <a:moveTo>
                  <a:pt x="0" y="0"/>
                </a:moveTo>
                <a:lnTo>
                  <a:pt x="2428071" y="0"/>
                </a:lnTo>
                <a:lnTo>
                  <a:pt x="2428071" y="1651088"/>
                </a:lnTo>
                <a:lnTo>
                  <a:pt x="0" y="1651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51846" y="6356363"/>
            <a:ext cx="1413610" cy="2046015"/>
          </a:xfrm>
          <a:custGeom>
            <a:avLst/>
            <a:gdLst/>
            <a:ahLst/>
            <a:cxnLst/>
            <a:rect r="r" b="b" t="t" l="l"/>
            <a:pathLst>
              <a:path h="2046015" w="1413610">
                <a:moveTo>
                  <a:pt x="0" y="0"/>
                </a:moveTo>
                <a:lnTo>
                  <a:pt x="1413611" y="0"/>
                </a:lnTo>
                <a:lnTo>
                  <a:pt x="1413611" y="2046015"/>
                </a:lnTo>
                <a:lnTo>
                  <a:pt x="0" y="20460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11105" y="9081813"/>
            <a:ext cx="6570067" cy="837684"/>
          </a:xfrm>
          <a:custGeom>
            <a:avLst/>
            <a:gdLst/>
            <a:ahLst/>
            <a:cxnLst/>
            <a:rect r="r" b="b" t="t" l="l"/>
            <a:pathLst>
              <a:path h="837684" w="6570067">
                <a:moveTo>
                  <a:pt x="0" y="0"/>
                </a:moveTo>
                <a:lnTo>
                  <a:pt x="6570066" y="0"/>
                </a:lnTo>
                <a:lnTo>
                  <a:pt x="6570066" y="837683"/>
                </a:lnTo>
                <a:lnTo>
                  <a:pt x="0" y="8376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289525" y="798992"/>
            <a:ext cx="13441174" cy="3587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39"/>
              </a:lnSpc>
            </a:pPr>
            <a:r>
              <a:rPr lang="en-US" sz="151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Julekalender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795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784849" y="1814693"/>
            <a:ext cx="8856416" cy="6257018"/>
            <a:chOff x="0" y="0"/>
            <a:chExt cx="11808554" cy="834269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9525"/>
              <a:ext cx="11808554" cy="7292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640"/>
                </a:lnSpc>
              </a:pPr>
              <a:r>
                <a:rPr lang="en-US" sz="7200">
                  <a:solidFill>
                    <a:srgbClr val="004A72"/>
                  </a:solidFill>
                  <a:latin typeface="Livvic"/>
                  <a:ea typeface="Livvic"/>
                  <a:cs typeface="Livvic"/>
                  <a:sym typeface="Livvic"/>
                </a:rPr>
                <a:t>Lag di eiga ønskeliste.</a:t>
              </a:r>
            </a:p>
            <a:p>
              <a:pPr algn="l">
                <a:lnSpc>
                  <a:spcPts val="8640"/>
                </a:lnSpc>
              </a:pPr>
            </a:p>
            <a:p>
              <a:pPr algn="l">
                <a:lnSpc>
                  <a:spcPts val="8640"/>
                </a:lnSpc>
              </a:pPr>
              <a:r>
                <a:rPr lang="en-US" sz="7200">
                  <a:solidFill>
                    <a:srgbClr val="004A72"/>
                  </a:solidFill>
                  <a:latin typeface="Livvic"/>
                  <a:ea typeface="Livvic"/>
                  <a:cs typeface="Livvic"/>
                  <a:sym typeface="Livvic"/>
                </a:rPr>
                <a:t>Heng opp lista heime, slik at andre kan sjå kva du ønsker deg.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7733091"/>
              <a:ext cx="11808554" cy="609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00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839600" y="0"/>
            <a:ext cx="7292299" cy="10287000"/>
            <a:chOff x="0" y="0"/>
            <a:chExt cx="1920606" cy="27093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20605" cy="2709333"/>
            </a:xfrm>
            <a:custGeom>
              <a:avLst/>
              <a:gdLst/>
              <a:ahLst/>
              <a:cxnLst/>
              <a:rect r="r" b="b" t="t" l="l"/>
              <a:pathLst>
                <a:path h="2709333" w="1920605">
                  <a:moveTo>
                    <a:pt x="0" y="0"/>
                  </a:moveTo>
                  <a:lnTo>
                    <a:pt x="1920605" y="0"/>
                  </a:lnTo>
                  <a:lnTo>
                    <a:pt x="19206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12B3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920606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238615"/>
            <a:ext cx="6854577" cy="9809771"/>
          </a:xfrm>
          <a:custGeom>
            <a:avLst/>
            <a:gdLst/>
            <a:ahLst/>
            <a:cxnLst/>
            <a:rect r="r" b="b" t="t" l="l"/>
            <a:pathLst>
              <a:path h="9809771" w="6854577">
                <a:moveTo>
                  <a:pt x="0" y="0"/>
                </a:moveTo>
                <a:lnTo>
                  <a:pt x="6854577" y="0"/>
                </a:lnTo>
                <a:lnTo>
                  <a:pt x="6854577" y="9809770"/>
                </a:lnTo>
                <a:lnTo>
                  <a:pt x="0" y="9809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901617"/>
            <a:ext cx="10165844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78"/>
              </a:lnSpc>
            </a:pPr>
            <a:r>
              <a:rPr lang="en-US" sz="118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22952" y="1528216"/>
            <a:ext cx="11554915" cy="13875990"/>
          </a:xfrm>
          <a:custGeom>
            <a:avLst/>
            <a:gdLst/>
            <a:ahLst/>
            <a:cxnLst/>
            <a:rect r="r" b="b" t="t" l="l"/>
            <a:pathLst>
              <a:path h="13875990" w="11554915">
                <a:moveTo>
                  <a:pt x="0" y="0"/>
                </a:moveTo>
                <a:lnTo>
                  <a:pt x="11554915" y="0"/>
                </a:lnTo>
                <a:lnTo>
                  <a:pt x="11554915" y="13875990"/>
                </a:lnTo>
                <a:lnTo>
                  <a:pt x="0" y="1387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3871119" y="8302005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8" y="0"/>
                </a:moveTo>
                <a:lnTo>
                  <a:pt x="0" y="0"/>
                </a:lnTo>
                <a:lnTo>
                  <a:pt x="0" y="1300425"/>
                </a:lnTo>
                <a:lnTo>
                  <a:pt x="889018" y="1300425"/>
                </a:lnTo>
                <a:lnTo>
                  <a:pt x="8890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true" flipV="false" rot="0">
            <a:off x="2225548" y="7040128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7" y="0"/>
                </a:moveTo>
                <a:lnTo>
                  <a:pt x="0" y="0"/>
                </a:lnTo>
                <a:lnTo>
                  <a:pt x="0" y="1300424"/>
                </a:lnTo>
                <a:lnTo>
                  <a:pt x="889017" y="1300424"/>
                </a:lnTo>
                <a:lnTo>
                  <a:pt x="8890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319281" y="8124522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8" y="0"/>
                </a:moveTo>
                <a:lnTo>
                  <a:pt x="0" y="0"/>
                </a:lnTo>
                <a:lnTo>
                  <a:pt x="0" y="1300425"/>
                </a:lnTo>
                <a:lnTo>
                  <a:pt x="889018" y="1300425"/>
                </a:lnTo>
                <a:lnTo>
                  <a:pt x="8890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5920267" y="7651792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8" y="0"/>
                </a:moveTo>
                <a:lnTo>
                  <a:pt x="0" y="0"/>
                </a:lnTo>
                <a:lnTo>
                  <a:pt x="0" y="1300425"/>
                </a:lnTo>
                <a:lnTo>
                  <a:pt x="889018" y="1300425"/>
                </a:lnTo>
                <a:lnTo>
                  <a:pt x="8890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7421610" y="8124522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7" y="0"/>
                </a:moveTo>
                <a:lnTo>
                  <a:pt x="0" y="0"/>
                </a:lnTo>
                <a:lnTo>
                  <a:pt x="0" y="1300425"/>
                </a:lnTo>
                <a:lnTo>
                  <a:pt x="889017" y="1300425"/>
                </a:lnTo>
                <a:lnTo>
                  <a:pt x="8890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072911"/>
            <a:ext cx="18696144" cy="121408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2972313" y="3393914"/>
            <a:ext cx="11532682" cy="6703372"/>
          </a:xfrm>
          <a:custGeom>
            <a:avLst/>
            <a:gdLst/>
            <a:ahLst/>
            <a:cxnLst/>
            <a:rect r="r" b="b" t="t" l="l"/>
            <a:pathLst>
              <a:path h="6703372" w="11532682">
                <a:moveTo>
                  <a:pt x="0" y="0"/>
                </a:moveTo>
                <a:lnTo>
                  <a:pt x="11532682" y="0"/>
                </a:lnTo>
                <a:lnTo>
                  <a:pt x="11532682" y="6703372"/>
                </a:lnTo>
                <a:lnTo>
                  <a:pt x="0" y="6703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49133" y="796765"/>
            <a:ext cx="9989734" cy="2597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Snøballkamp i klasserommet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1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735583" y="7695752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114976" y="1235459"/>
            <a:ext cx="1144324" cy="1128902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true" flipV="true" rot="5400000">
            <a:off x="4745857" y="-1532756"/>
            <a:ext cx="8989709" cy="12751611"/>
          </a:xfrm>
          <a:custGeom>
            <a:avLst/>
            <a:gdLst/>
            <a:ahLst/>
            <a:cxnLst/>
            <a:rect r="r" b="b" t="t" l="l"/>
            <a:pathLst>
              <a:path h="12751611" w="8989709">
                <a:moveTo>
                  <a:pt x="8989709" y="12751611"/>
                </a:moveTo>
                <a:lnTo>
                  <a:pt x="0" y="12751611"/>
                </a:lnTo>
                <a:lnTo>
                  <a:pt x="0" y="0"/>
                </a:lnTo>
                <a:lnTo>
                  <a:pt x="8989709" y="0"/>
                </a:lnTo>
                <a:lnTo>
                  <a:pt x="8989709" y="12751611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8700" y="3329236"/>
            <a:ext cx="1144324" cy="11289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735583" y="7695752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803435" y="1182819"/>
            <a:ext cx="16484565" cy="841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007AB4"/>
                </a:solidFill>
                <a:latin typeface="Livvic"/>
                <a:ea typeface="Livvic"/>
                <a:cs typeface="Livvic"/>
                <a:sym typeface="Livvic"/>
              </a:rPr>
              <a:t>Du skal ikkje skrive namn på arket.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007AB4"/>
                </a:solidFill>
                <a:latin typeface="Livvic"/>
                <a:ea typeface="Livvic"/>
                <a:cs typeface="Livvic"/>
                <a:sym typeface="Livvic"/>
              </a:rPr>
              <a:t>Krøll arket saman til ein snøball.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007AB4"/>
                </a:solidFill>
                <a:latin typeface="Livvic"/>
                <a:ea typeface="Livvic"/>
                <a:cs typeface="Livvic"/>
                <a:sym typeface="Livvic"/>
              </a:rPr>
              <a:t>Klar, ferdig, gå! Snøballkrig i 30 sekund.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007AB4"/>
                </a:solidFill>
                <a:latin typeface="Livvic"/>
                <a:ea typeface="Livvic"/>
                <a:cs typeface="Livvic"/>
                <a:sym typeface="Livvic"/>
              </a:rPr>
              <a:t>Plukk opp kvar sin snøball.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007AB4"/>
                </a:solidFill>
                <a:latin typeface="Livvic"/>
                <a:ea typeface="Livvic"/>
                <a:cs typeface="Livvic"/>
                <a:sym typeface="Livvic"/>
              </a:rPr>
              <a:t>Finn ut kven som har skrive snøballane.</a:t>
            </a:r>
          </a:p>
          <a:p>
            <a:pPr algn="l">
              <a:lnSpc>
                <a:spcPts val="12982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491907" y="866928"/>
            <a:ext cx="2205416" cy="8726465"/>
          </a:xfrm>
          <a:custGeom>
            <a:avLst/>
            <a:gdLst/>
            <a:ahLst/>
            <a:cxnLst/>
            <a:rect r="r" b="b" t="t" l="l"/>
            <a:pathLst>
              <a:path h="8726465" w="2205416">
                <a:moveTo>
                  <a:pt x="0" y="0"/>
                </a:moveTo>
                <a:lnTo>
                  <a:pt x="2205416" y="0"/>
                </a:lnTo>
                <a:lnTo>
                  <a:pt x="2205416" y="8726466"/>
                </a:lnTo>
                <a:lnTo>
                  <a:pt x="0" y="87264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89268" y="2306710"/>
            <a:ext cx="12309464" cy="1577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95"/>
              </a:lnSpc>
            </a:pPr>
            <a:r>
              <a:rPr lang="en-US" b="true" sz="1309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778986">
            <a:off x="-4055107" y="7054955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1"/>
                </a:lnTo>
                <a:lnTo>
                  <a:pt x="0" y="9910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047898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240102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757167" y="6499572"/>
            <a:ext cx="11290731" cy="2758728"/>
            <a:chOff x="0" y="0"/>
            <a:chExt cx="15054308" cy="367830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8959698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673733" y="709334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0"/>
                  </a:lnTo>
                  <a:lnTo>
                    <a:pt x="0" y="2968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716077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4" y="0"/>
                  </a:lnTo>
                  <a:lnTo>
                    <a:pt x="2380574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91064" cy="3240502"/>
            </a:xfrm>
            <a:custGeom>
              <a:avLst/>
              <a:gdLst/>
              <a:ahLst/>
              <a:cxnLst/>
              <a:rect r="r" b="b" t="t" l="l"/>
              <a:pathLst>
                <a:path h="3240502" w="4791064">
                  <a:moveTo>
                    <a:pt x="0" y="0"/>
                  </a:moveTo>
                  <a:lnTo>
                    <a:pt x="4791064" y="0"/>
                  </a:lnTo>
                  <a:lnTo>
                    <a:pt x="4791064" y="3240502"/>
                  </a:lnTo>
                  <a:lnTo>
                    <a:pt x="0" y="324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5385" y="470833"/>
            <a:ext cx="8856416" cy="10239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Språksnurr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9F1B30"/>
                </a:solidFill>
                <a:latin typeface="Livvic"/>
                <a:ea typeface="Livvic"/>
                <a:cs typeface="Livvic"/>
                <a:sym typeface="Livvic"/>
              </a:rPr>
              <a:t>Vi skal no gjere ei oppgåve i gruppe.</a:t>
            </a:r>
          </a:p>
          <a:p>
            <a:pPr algn="l">
              <a:lnSpc>
                <a:spcPts val="7560"/>
              </a:lnSpc>
            </a:pPr>
          </a:p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9F1B30"/>
                </a:solidFill>
                <a:latin typeface="Livvic"/>
                <a:ea typeface="Livvic"/>
                <a:cs typeface="Livvic"/>
                <a:sym typeface="Livvic"/>
              </a:rPr>
              <a:t>De treng blyant og binders eller ein terning. 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922952" y="1528216"/>
            <a:ext cx="11554915" cy="13875990"/>
          </a:xfrm>
          <a:custGeom>
            <a:avLst/>
            <a:gdLst/>
            <a:ahLst/>
            <a:cxnLst/>
            <a:rect r="r" b="b" t="t" l="l"/>
            <a:pathLst>
              <a:path h="13875990" w="11554915">
                <a:moveTo>
                  <a:pt x="0" y="0"/>
                </a:moveTo>
                <a:lnTo>
                  <a:pt x="11554915" y="0"/>
                </a:lnTo>
                <a:lnTo>
                  <a:pt x="11554915" y="13875990"/>
                </a:lnTo>
                <a:lnTo>
                  <a:pt x="0" y="1387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795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0524174" y="204965"/>
            <a:ext cx="6960196" cy="9788291"/>
            <a:chOff x="0" y="0"/>
            <a:chExt cx="1833138" cy="257798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33138" cy="2577986"/>
            </a:xfrm>
            <a:custGeom>
              <a:avLst/>
              <a:gdLst/>
              <a:ahLst/>
              <a:cxnLst/>
              <a:rect r="r" b="b" t="t" l="l"/>
              <a:pathLst>
                <a:path h="2577986" w="1833138">
                  <a:moveTo>
                    <a:pt x="0" y="0"/>
                  </a:moveTo>
                  <a:lnTo>
                    <a:pt x="1833138" y="0"/>
                  </a:lnTo>
                  <a:lnTo>
                    <a:pt x="1833138" y="2577986"/>
                  </a:lnTo>
                  <a:lnTo>
                    <a:pt x="0" y="2577986"/>
                  </a:lnTo>
                  <a:close/>
                </a:path>
              </a:pathLst>
            </a:custGeom>
            <a:solidFill>
              <a:srgbClr val="45652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833138" cy="26160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794976" y="470833"/>
            <a:ext cx="6464324" cy="9301185"/>
          </a:xfrm>
          <a:custGeom>
            <a:avLst/>
            <a:gdLst/>
            <a:ahLst/>
            <a:cxnLst/>
            <a:rect r="r" b="b" t="t" l="l"/>
            <a:pathLst>
              <a:path h="9301185" w="6464324">
                <a:moveTo>
                  <a:pt x="0" y="0"/>
                </a:moveTo>
                <a:lnTo>
                  <a:pt x="6464324" y="0"/>
                </a:lnTo>
                <a:lnTo>
                  <a:pt x="6464324" y="9301185"/>
                </a:lnTo>
                <a:lnTo>
                  <a:pt x="0" y="9301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5385" y="470833"/>
            <a:ext cx="8856416" cy="1004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Språksnurr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Lag ein spinnar av blyant og binders eller trill ein terning.</a:t>
            </a:r>
          </a:p>
          <a:p>
            <a:pPr algn="l">
              <a:lnSpc>
                <a:spcPts val="7200"/>
              </a:lnSpc>
            </a:pPr>
          </a:p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Gjer oppgåvene.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6527241" y="8848821"/>
            <a:ext cx="3367051" cy="818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4"/>
              </a:lnSpc>
            </a:pPr>
            <a:r>
              <a:rPr lang="en-US" sz="2737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Bilete av spinnar finn du</a:t>
            </a:r>
            <a:r>
              <a:rPr lang="en-US" b="true" sz="2737" u="sng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  <a:hlinkClick r:id="rId6" tooltip="https://www.mattespillboka.no/new_products/?page=5"/>
              </a:rPr>
              <a:t> her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1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910009" y="1970943"/>
            <a:ext cx="8728640" cy="140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105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20198" y="-2089275"/>
            <a:ext cx="11450857" cy="10742986"/>
          </a:xfrm>
          <a:custGeom>
            <a:avLst/>
            <a:gdLst/>
            <a:ahLst/>
            <a:cxnLst/>
            <a:rect r="r" b="b" t="t" l="l"/>
            <a:pathLst>
              <a:path h="10742986" w="11450857">
                <a:moveTo>
                  <a:pt x="0" y="0"/>
                </a:moveTo>
                <a:lnTo>
                  <a:pt x="11450858" y="0"/>
                </a:lnTo>
                <a:lnTo>
                  <a:pt x="11450858" y="10742986"/>
                </a:lnTo>
                <a:lnTo>
                  <a:pt x="0" y="1074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2995" y="1943192"/>
            <a:ext cx="6724502" cy="6861737"/>
          </a:xfrm>
          <a:custGeom>
            <a:avLst/>
            <a:gdLst/>
            <a:ahLst/>
            <a:cxnLst/>
            <a:rect r="r" b="b" t="t" l="l"/>
            <a:pathLst>
              <a:path h="6861737" w="6724502">
                <a:moveTo>
                  <a:pt x="0" y="0"/>
                </a:moveTo>
                <a:lnTo>
                  <a:pt x="6724502" y="0"/>
                </a:lnTo>
                <a:lnTo>
                  <a:pt x="6724502" y="6861737"/>
                </a:lnTo>
                <a:lnTo>
                  <a:pt x="0" y="6861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3341072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1272601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559494" y="2215840"/>
            <a:ext cx="9889004" cy="140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105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Gjett motivet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19001" y="488891"/>
            <a:ext cx="10764823" cy="8470977"/>
          </a:xfrm>
          <a:custGeom>
            <a:avLst/>
            <a:gdLst/>
            <a:ahLst/>
            <a:cxnLst/>
            <a:rect r="r" b="b" t="t" l="l"/>
            <a:pathLst>
              <a:path h="8470977" w="10764823">
                <a:moveTo>
                  <a:pt x="0" y="0"/>
                </a:moveTo>
                <a:lnTo>
                  <a:pt x="10764823" y="0"/>
                </a:lnTo>
                <a:lnTo>
                  <a:pt x="10764823" y="8470977"/>
                </a:lnTo>
                <a:lnTo>
                  <a:pt x="0" y="847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277888" y="3894224"/>
            <a:ext cx="8719992" cy="5182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Du får no eit ark med mange bilete. </a:t>
            </a:r>
          </a:p>
          <a:p>
            <a:pPr algn="l">
              <a:lnSpc>
                <a:spcPts val="5188"/>
              </a:lnSpc>
            </a:pPr>
          </a:p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Du skal beskrive biletet med adjektiv for læringsvennen din. </a:t>
            </a:r>
          </a:p>
          <a:p>
            <a:pPr algn="l">
              <a:lnSpc>
                <a:spcPts val="5188"/>
              </a:lnSpc>
            </a:pPr>
          </a:p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Læringsvennen skal gjette kva for eit bilete du tenker på, og peike på kva for nokre delar av biletet du beskriv.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51129" cy="10287000"/>
          </a:xfrm>
          <a:custGeom>
            <a:avLst/>
            <a:gdLst/>
            <a:ahLst/>
            <a:cxnLst/>
            <a:rect r="r" b="b" t="t" l="l"/>
            <a:pathLst>
              <a:path h="10287000" w="18251129">
                <a:moveTo>
                  <a:pt x="0" y="0"/>
                </a:moveTo>
                <a:lnTo>
                  <a:pt x="18251129" y="0"/>
                </a:lnTo>
                <a:lnTo>
                  <a:pt x="182511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39458" y="2574621"/>
            <a:ext cx="3809084" cy="2867202"/>
          </a:xfrm>
          <a:custGeom>
            <a:avLst/>
            <a:gdLst/>
            <a:ahLst/>
            <a:cxnLst/>
            <a:rect r="r" b="b" t="t" l="l"/>
            <a:pathLst>
              <a:path h="2867202" w="3809084">
                <a:moveTo>
                  <a:pt x="0" y="0"/>
                </a:moveTo>
                <a:lnTo>
                  <a:pt x="3809084" y="0"/>
                </a:lnTo>
                <a:lnTo>
                  <a:pt x="3809084" y="2867202"/>
                </a:lnTo>
                <a:lnTo>
                  <a:pt x="0" y="286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43876" y="0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0" y="0"/>
                </a:moveTo>
                <a:lnTo>
                  <a:pt x="5615424" y="0"/>
                </a:lnTo>
                <a:lnTo>
                  <a:pt x="5615424" y="980147"/>
                </a:lnTo>
                <a:lnTo>
                  <a:pt x="0" y="980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28700" y="48553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5615424" y="0"/>
                </a:moveTo>
                <a:lnTo>
                  <a:pt x="0" y="0"/>
                </a:lnTo>
                <a:lnTo>
                  <a:pt x="0" y="980147"/>
                </a:lnTo>
                <a:lnTo>
                  <a:pt x="5615424" y="980147"/>
                </a:lnTo>
                <a:lnTo>
                  <a:pt x="5615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82573" y="2135155"/>
            <a:ext cx="3922853" cy="2667540"/>
          </a:xfrm>
          <a:custGeom>
            <a:avLst/>
            <a:gdLst/>
            <a:ahLst/>
            <a:cxnLst/>
            <a:rect r="r" b="b" t="t" l="l"/>
            <a:pathLst>
              <a:path h="2667540" w="3922853">
                <a:moveTo>
                  <a:pt x="0" y="0"/>
                </a:moveTo>
                <a:lnTo>
                  <a:pt x="3922854" y="0"/>
                </a:lnTo>
                <a:lnTo>
                  <a:pt x="3922854" y="2667540"/>
                </a:lnTo>
                <a:lnTo>
                  <a:pt x="0" y="266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6227484" y="10453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5615424" y="0"/>
                </a:moveTo>
                <a:lnTo>
                  <a:pt x="0" y="0"/>
                </a:lnTo>
                <a:lnTo>
                  <a:pt x="0" y="980147"/>
                </a:lnTo>
                <a:lnTo>
                  <a:pt x="5615424" y="980147"/>
                </a:lnTo>
                <a:lnTo>
                  <a:pt x="5615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3900794"/>
            <a:ext cx="5025649" cy="2485412"/>
          </a:xfrm>
          <a:custGeom>
            <a:avLst/>
            <a:gdLst/>
            <a:ahLst/>
            <a:cxnLst/>
            <a:rect r="r" b="b" t="t" l="l"/>
            <a:pathLst>
              <a:path h="2485412" w="5025649">
                <a:moveTo>
                  <a:pt x="0" y="0"/>
                </a:moveTo>
                <a:lnTo>
                  <a:pt x="5025649" y="0"/>
                </a:lnTo>
                <a:lnTo>
                  <a:pt x="5025649" y="2485412"/>
                </a:lnTo>
                <a:lnTo>
                  <a:pt x="0" y="2485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0693" y="1595389"/>
            <a:ext cx="3988842" cy="5162030"/>
          </a:xfrm>
          <a:custGeom>
            <a:avLst/>
            <a:gdLst/>
            <a:ahLst/>
            <a:cxnLst/>
            <a:rect r="r" b="b" t="t" l="l"/>
            <a:pathLst>
              <a:path h="5162030" w="3988842">
                <a:moveTo>
                  <a:pt x="0" y="0"/>
                </a:moveTo>
                <a:lnTo>
                  <a:pt x="3988842" y="0"/>
                </a:lnTo>
                <a:lnTo>
                  <a:pt x="3988842" y="5162030"/>
                </a:lnTo>
                <a:lnTo>
                  <a:pt x="0" y="5162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1643876" y="141593"/>
            <a:ext cx="706481" cy="69696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2017907" y="7377417"/>
            <a:ext cx="14252187" cy="2194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400" b="true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Snart er det jul.</a:t>
            </a:r>
          </a:p>
          <a:p>
            <a:pPr algn="ctr">
              <a:lnSpc>
                <a:spcPts val="8400"/>
              </a:lnSpc>
            </a:pPr>
            <a:r>
              <a:rPr lang="en-US" b="true" sz="8400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 tel ned dagane.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7765226" y="190147"/>
            <a:ext cx="706481" cy="69696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4648288" y="140106"/>
            <a:ext cx="706481" cy="69696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2072568" y="430831"/>
            <a:ext cx="706481" cy="69696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5713314" y="430831"/>
            <a:ext cx="706481" cy="6969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795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578831"/>
            <a:ext cx="7042795" cy="5990006"/>
          </a:xfrm>
          <a:custGeom>
            <a:avLst/>
            <a:gdLst/>
            <a:ahLst/>
            <a:cxnLst/>
            <a:rect r="r" b="b" t="t" l="l"/>
            <a:pathLst>
              <a:path h="5990006" w="7042795">
                <a:moveTo>
                  <a:pt x="0" y="0"/>
                </a:moveTo>
                <a:lnTo>
                  <a:pt x="7042795" y="0"/>
                </a:lnTo>
                <a:lnTo>
                  <a:pt x="7042795" y="5990006"/>
                </a:lnTo>
                <a:lnTo>
                  <a:pt x="0" y="5990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368007" y="2476930"/>
            <a:ext cx="8891293" cy="5767258"/>
            <a:chOff x="0" y="0"/>
            <a:chExt cx="2341740" cy="151894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41740" cy="1518949"/>
            </a:xfrm>
            <a:custGeom>
              <a:avLst/>
              <a:gdLst/>
              <a:ahLst/>
              <a:cxnLst/>
              <a:rect r="r" b="b" t="t" l="l"/>
              <a:pathLst>
                <a:path h="1518949" w="2341740">
                  <a:moveTo>
                    <a:pt x="0" y="0"/>
                  </a:moveTo>
                  <a:lnTo>
                    <a:pt x="2341740" y="0"/>
                  </a:lnTo>
                  <a:lnTo>
                    <a:pt x="2341740" y="1518949"/>
                  </a:lnTo>
                  <a:lnTo>
                    <a:pt x="0" y="15189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341740" cy="15570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539308" y="2540731"/>
            <a:ext cx="8719992" cy="7131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På biletet ser eg eit mjukt, hårete, søtt dyr med svart, brun og kvit pels. </a:t>
            </a:r>
          </a:p>
          <a:p>
            <a:pPr algn="l">
              <a:lnSpc>
                <a:spcPts val="5188"/>
              </a:lnSpc>
            </a:pPr>
          </a:p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Auga til dyret er grønbrune og store. Nasen er lysebrun, og ut av dei spisse øyra stikk det lange, kvite hår. </a:t>
            </a:r>
          </a:p>
          <a:p>
            <a:pPr algn="l">
              <a:lnSpc>
                <a:spcPts val="5188"/>
              </a:lnSpc>
            </a:pPr>
          </a:p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Under haka har dyret heilt kvit pels. </a:t>
            </a:r>
          </a:p>
          <a:p>
            <a:pPr algn="l">
              <a:lnSpc>
                <a:spcPts val="5188"/>
              </a:lnSpc>
            </a:pPr>
          </a:p>
          <a:p>
            <a:pPr algn="l">
              <a:lnSpc>
                <a:spcPts val="5188"/>
              </a:lnSpc>
            </a:pPr>
            <a:r>
              <a:rPr lang="en-US" sz="3991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Under dyret ser vi noko raudt og søtt, som vi vanlegvis puttar i munnen.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9585" y="720756"/>
            <a:ext cx="7791424" cy="140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105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Eksempel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27367" y="146509"/>
            <a:ext cx="6920075" cy="9833144"/>
          </a:xfrm>
          <a:custGeom>
            <a:avLst/>
            <a:gdLst/>
            <a:ahLst/>
            <a:cxnLst/>
            <a:rect r="r" b="b" t="t" l="l"/>
            <a:pathLst>
              <a:path h="9833144" w="6920075">
                <a:moveTo>
                  <a:pt x="0" y="0"/>
                </a:moveTo>
                <a:lnTo>
                  <a:pt x="6920075" y="0"/>
                </a:lnTo>
                <a:lnTo>
                  <a:pt x="6920075" y="9833143"/>
                </a:lnTo>
                <a:lnTo>
                  <a:pt x="0" y="9833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19175"/>
            <a:ext cx="16230600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b="true" sz="13098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7. desember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677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5676" y="0"/>
            <a:ext cx="15856647" cy="10287000"/>
          </a:xfrm>
          <a:custGeom>
            <a:avLst/>
            <a:gdLst/>
            <a:ahLst/>
            <a:cxnLst/>
            <a:rect r="r" b="b" t="t" l="l"/>
            <a:pathLst>
              <a:path h="10287000" w="15856647">
                <a:moveTo>
                  <a:pt x="0" y="0"/>
                </a:moveTo>
                <a:lnTo>
                  <a:pt x="15856648" y="0"/>
                </a:lnTo>
                <a:lnTo>
                  <a:pt x="158566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84686" y="9323186"/>
            <a:ext cx="8472488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594A48"/>
                </a:solidFill>
                <a:latin typeface="Livvic"/>
                <a:ea typeface="Livvic"/>
                <a:cs typeface="Livvic"/>
                <a:sym typeface="Livvic"/>
              </a:rPr>
              <a:t>«Juletroll» av Theodor Kittelsen, 1907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75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19175"/>
            <a:ext cx="16230600" cy="276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30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8. desember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Andre søndag i advent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8299" y="1812557"/>
            <a:ext cx="8447261" cy="8109370"/>
          </a:xfrm>
          <a:custGeom>
            <a:avLst/>
            <a:gdLst/>
            <a:ahLst/>
            <a:cxnLst/>
            <a:rect r="r" b="b" t="t" l="l"/>
            <a:pathLst>
              <a:path h="8109370" w="8447261">
                <a:moveTo>
                  <a:pt x="0" y="0"/>
                </a:moveTo>
                <a:lnTo>
                  <a:pt x="8447261" y="0"/>
                </a:lnTo>
                <a:lnTo>
                  <a:pt x="8447261" y="8109370"/>
                </a:lnTo>
                <a:lnTo>
                  <a:pt x="0" y="8109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73837" y="1656354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63577" y="1561104"/>
            <a:ext cx="5962204" cy="351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Musikk til «Tenn lys!»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5" tooltip="https://www.tunkatten.no/songbok/advent-og-jul/"/>
              </a:rPr>
              <a:t>her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217552" y="5473873"/>
            <a:ext cx="7091362" cy="194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19"/>
              </a:lnSpc>
              <a:spcBef>
                <a:spcPct val="0"/>
              </a:spcBef>
            </a:pP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Tekst til</a:t>
            </a: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 «Tenn lys!» </a:t>
            </a:r>
          </a:p>
          <a:p>
            <a:pPr algn="ctr">
              <a:lnSpc>
                <a:spcPts val="7719"/>
              </a:lnSpc>
              <a:spcBef>
                <a:spcPct val="0"/>
              </a:spcBef>
            </a:pP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6432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6" tooltip="https://www.kirken.no/nn-NO/bispedommer/more/advent%202020/salmer%20for%20advent/tenn%20lys%20nynorsk/"/>
              </a:rPr>
              <a:t>her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699838" y="310153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072911"/>
            <a:ext cx="18696144" cy="121408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8878612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01576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60133" y="7819787"/>
            <a:ext cx="1389856" cy="945102"/>
          </a:xfrm>
          <a:custGeom>
            <a:avLst/>
            <a:gdLst/>
            <a:ahLst/>
            <a:cxnLst/>
            <a:rect r="r" b="b" t="t" l="l"/>
            <a:pathLst>
              <a:path h="945102" w="1389856">
                <a:moveTo>
                  <a:pt x="0" y="0"/>
                </a:moveTo>
                <a:lnTo>
                  <a:pt x="1389857" y="0"/>
                </a:lnTo>
                <a:lnTo>
                  <a:pt x="1389857" y="945103"/>
                </a:lnTo>
                <a:lnTo>
                  <a:pt x="0" y="94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7103" y="7927862"/>
            <a:ext cx="1230924" cy="837028"/>
          </a:xfrm>
          <a:custGeom>
            <a:avLst/>
            <a:gdLst/>
            <a:ahLst/>
            <a:cxnLst/>
            <a:rect r="r" b="b" t="t" l="l"/>
            <a:pathLst>
              <a:path h="837028" w="1230924">
                <a:moveTo>
                  <a:pt x="0" y="0"/>
                </a:moveTo>
                <a:lnTo>
                  <a:pt x="1230924" y="0"/>
                </a:lnTo>
                <a:lnTo>
                  <a:pt x="1230924" y="837028"/>
                </a:lnTo>
                <a:lnTo>
                  <a:pt x="0" y="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67179" y="8346376"/>
            <a:ext cx="1469486" cy="1499475"/>
          </a:xfrm>
          <a:custGeom>
            <a:avLst/>
            <a:gdLst/>
            <a:ahLst/>
            <a:cxnLst/>
            <a:rect r="r" b="b" t="t" l="l"/>
            <a:pathLst>
              <a:path h="1499475" w="1469486">
                <a:moveTo>
                  <a:pt x="0" y="0"/>
                </a:moveTo>
                <a:lnTo>
                  <a:pt x="1469485" y="0"/>
                </a:lnTo>
                <a:lnTo>
                  <a:pt x="1469485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44391" y="8346376"/>
            <a:ext cx="1439496" cy="1499475"/>
          </a:xfrm>
          <a:custGeom>
            <a:avLst/>
            <a:gdLst/>
            <a:ahLst/>
            <a:cxnLst/>
            <a:rect r="r" b="b" t="t" l="l"/>
            <a:pathLst>
              <a:path h="1499475" w="1439496">
                <a:moveTo>
                  <a:pt x="0" y="0"/>
                </a:moveTo>
                <a:lnTo>
                  <a:pt x="1439497" y="0"/>
                </a:lnTo>
                <a:lnTo>
                  <a:pt x="1439497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581355" y="2747789"/>
            <a:ext cx="11125290" cy="174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99"/>
              </a:lnSpc>
            </a:pPr>
            <a:r>
              <a:rPr lang="en-US" sz="130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9. desember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99526" y="5268947"/>
            <a:ext cx="31125336" cy="10508554"/>
          </a:xfrm>
          <a:custGeom>
            <a:avLst/>
            <a:gdLst/>
            <a:ahLst/>
            <a:cxnLst/>
            <a:rect r="r" b="b" t="t" l="l"/>
            <a:pathLst>
              <a:path h="10508554" w="31125336">
                <a:moveTo>
                  <a:pt x="0" y="0"/>
                </a:moveTo>
                <a:lnTo>
                  <a:pt x="31125336" y="0"/>
                </a:lnTo>
                <a:lnTo>
                  <a:pt x="31125336" y="10508554"/>
                </a:lnTo>
                <a:lnTo>
                  <a:pt x="0" y="10508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28700"/>
            <a:ext cx="8453110" cy="1144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Trill ei juleforteljing</a:t>
            </a: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  <a:r>
              <a:rPr lang="en-US" sz="52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De skal no kaste terning og  skrive tøysete juleforteljingar. </a:t>
            </a: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  <a:r>
              <a:rPr lang="en-US" sz="52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Terningen styrer kven det handlar om, kva tid og kvar det føregår, og kva som hender.</a:t>
            </a: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564208" y="1028700"/>
            <a:ext cx="6695092" cy="6695697"/>
          </a:xfrm>
          <a:custGeom>
            <a:avLst/>
            <a:gdLst/>
            <a:ahLst/>
            <a:cxnLst/>
            <a:rect r="r" b="b" t="t" l="l"/>
            <a:pathLst>
              <a:path h="6695697" w="6695092">
                <a:moveTo>
                  <a:pt x="0" y="0"/>
                </a:moveTo>
                <a:lnTo>
                  <a:pt x="6695092" y="0"/>
                </a:lnTo>
                <a:lnTo>
                  <a:pt x="6695092" y="6695697"/>
                </a:lnTo>
                <a:lnTo>
                  <a:pt x="0" y="6695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0044" t="-645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09550" y="8163494"/>
            <a:ext cx="11266939" cy="1229121"/>
          </a:xfrm>
          <a:custGeom>
            <a:avLst/>
            <a:gdLst/>
            <a:ahLst/>
            <a:cxnLst/>
            <a:rect r="r" b="b" t="t" l="l"/>
            <a:pathLst>
              <a:path h="1229121" w="11266939">
                <a:moveTo>
                  <a:pt x="0" y="0"/>
                </a:moveTo>
                <a:lnTo>
                  <a:pt x="11266939" y="0"/>
                </a:lnTo>
                <a:lnTo>
                  <a:pt x="11266939" y="1229121"/>
                </a:lnTo>
                <a:lnTo>
                  <a:pt x="0" y="122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104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4699590" y="4756720"/>
            <a:ext cx="30679124" cy="10357903"/>
          </a:xfrm>
          <a:custGeom>
            <a:avLst/>
            <a:gdLst/>
            <a:ahLst/>
            <a:cxnLst/>
            <a:rect r="r" b="b" t="t" l="l"/>
            <a:pathLst>
              <a:path h="10357903" w="30679124">
                <a:moveTo>
                  <a:pt x="0" y="0"/>
                </a:moveTo>
                <a:lnTo>
                  <a:pt x="30679123" y="0"/>
                </a:lnTo>
                <a:lnTo>
                  <a:pt x="30679123" y="10357903"/>
                </a:lnTo>
                <a:lnTo>
                  <a:pt x="0" y="10357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99453" y="1028700"/>
            <a:ext cx="1144324" cy="112890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419362" y="724437"/>
            <a:ext cx="1144324" cy="1128902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265260" y="0"/>
            <a:ext cx="7481245" cy="10287000"/>
            <a:chOff x="0" y="0"/>
            <a:chExt cx="1970369" cy="2709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7036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970369">
                  <a:moveTo>
                    <a:pt x="0" y="0"/>
                  </a:moveTo>
                  <a:lnTo>
                    <a:pt x="1970369" y="0"/>
                  </a:lnTo>
                  <a:lnTo>
                    <a:pt x="19703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7AB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97036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631197" y="351329"/>
            <a:ext cx="6692515" cy="9584343"/>
          </a:xfrm>
          <a:custGeom>
            <a:avLst/>
            <a:gdLst/>
            <a:ahLst/>
            <a:cxnLst/>
            <a:rect r="r" b="b" t="t" l="l"/>
            <a:pathLst>
              <a:path h="9584343" w="6692515">
                <a:moveTo>
                  <a:pt x="0" y="0"/>
                </a:moveTo>
                <a:lnTo>
                  <a:pt x="6692515" y="0"/>
                </a:lnTo>
                <a:lnTo>
                  <a:pt x="6692515" y="9584342"/>
                </a:lnTo>
                <a:lnTo>
                  <a:pt x="0" y="9584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1593151"/>
            <a:ext cx="8894039" cy="809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9"/>
              </a:lnSpc>
            </a:pPr>
            <a:r>
              <a:rPr lang="en-US" sz="534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Når du har trilla juleforteljinga di og fylt ut arket, skriv du forteljinga i skriveboka di eller på eit ark.</a:t>
            </a:r>
            <a:r>
              <a:rPr lang="en-US" sz="534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</a:p>
          <a:p>
            <a:pPr algn="l">
              <a:lnSpc>
                <a:spcPts val="6419"/>
              </a:lnSpc>
            </a:pPr>
          </a:p>
          <a:p>
            <a:pPr algn="l">
              <a:lnSpc>
                <a:spcPts val="6419"/>
              </a:lnSpc>
            </a:pPr>
            <a:r>
              <a:rPr lang="en-US" sz="534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Kanskje du kan henge opp forteljinga i klasserommet eller pakke henne fint inn og gje forteljinga i julegåve til nokon du er glad i?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113001"/>
            <a:ext cx="18696144" cy="1173999"/>
          </a:xfrm>
          <a:prstGeom prst="rect">
            <a:avLst/>
          </a:prstGeom>
          <a:solidFill>
            <a:srgbClr val="A06E62">
              <a:alpha val="52941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604798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0" y="0"/>
                </a:lnTo>
                <a:lnTo>
                  <a:pt x="5840470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9278586"/>
            <a:ext cx="5807620" cy="2016828"/>
          </a:xfrm>
          <a:custGeom>
            <a:avLst/>
            <a:gdLst/>
            <a:ahLst/>
            <a:cxnLst/>
            <a:rect r="r" b="b" t="t" l="l"/>
            <a:pathLst>
              <a:path h="2016828" w="5807620">
                <a:moveTo>
                  <a:pt x="0" y="0"/>
                </a:moveTo>
                <a:lnTo>
                  <a:pt x="5807620" y="0"/>
                </a:lnTo>
                <a:lnTo>
                  <a:pt x="5807620" y="2016828"/>
                </a:lnTo>
                <a:lnTo>
                  <a:pt x="0" y="2016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2933" y="1758725"/>
            <a:ext cx="6031695" cy="7805723"/>
          </a:xfrm>
          <a:custGeom>
            <a:avLst/>
            <a:gdLst/>
            <a:ahLst/>
            <a:cxnLst/>
            <a:rect r="r" b="b" t="t" l="l"/>
            <a:pathLst>
              <a:path h="7805723" w="6031695">
                <a:moveTo>
                  <a:pt x="0" y="0"/>
                </a:moveTo>
                <a:lnTo>
                  <a:pt x="6031695" y="0"/>
                </a:lnTo>
                <a:lnTo>
                  <a:pt x="6031695" y="7805723"/>
                </a:lnTo>
                <a:lnTo>
                  <a:pt x="0" y="780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085141" y="4464927"/>
            <a:ext cx="1144324" cy="112890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4540735" y="5797996"/>
            <a:ext cx="1144324" cy="112890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380709" y="7572057"/>
            <a:ext cx="1144324" cy="1128902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5112897" y="7787901"/>
            <a:ext cx="1432386" cy="2200593"/>
          </a:xfrm>
          <a:custGeom>
            <a:avLst/>
            <a:gdLst/>
            <a:ahLst/>
            <a:cxnLst/>
            <a:rect r="r" b="b" t="t" l="l"/>
            <a:pathLst>
              <a:path h="2200593" w="1432386">
                <a:moveTo>
                  <a:pt x="0" y="0"/>
                </a:moveTo>
                <a:lnTo>
                  <a:pt x="1432386" y="0"/>
                </a:lnTo>
                <a:lnTo>
                  <a:pt x="1432386" y="2200593"/>
                </a:lnTo>
                <a:lnTo>
                  <a:pt x="0" y="2200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15188" y="8237509"/>
            <a:ext cx="1537683" cy="1750985"/>
          </a:xfrm>
          <a:custGeom>
            <a:avLst/>
            <a:gdLst/>
            <a:ahLst/>
            <a:cxnLst/>
            <a:rect r="r" b="b" t="t" l="l"/>
            <a:pathLst>
              <a:path h="1750985" w="1537683">
                <a:moveTo>
                  <a:pt x="0" y="0"/>
                </a:moveTo>
                <a:lnTo>
                  <a:pt x="1537683" y="0"/>
                </a:lnTo>
                <a:lnTo>
                  <a:pt x="1537683" y="1750985"/>
                </a:lnTo>
                <a:lnTo>
                  <a:pt x="0" y="1750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69126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933455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924628" y="5275824"/>
            <a:ext cx="10849298" cy="186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638"/>
              </a:lnSpc>
            </a:pPr>
            <a:r>
              <a:rPr lang="en-US" sz="12198" b="true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10. desember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75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19175"/>
            <a:ext cx="16230600" cy="305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30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1. desember</a:t>
            </a:r>
          </a:p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Første søndag i advent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7729891"/>
            <a:ext cx="18696144" cy="255710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315432" y="3364242"/>
            <a:ext cx="10797455" cy="5467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3"/>
              </a:lnSpc>
            </a:pPr>
            <a:r>
              <a:rPr lang="en-US" sz="720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I dag skal vi lage julekort med bøyingar av julete verb.</a:t>
            </a:r>
          </a:p>
          <a:p>
            <a:pPr algn="l">
              <a:lnSpc>
                <a:spcPts val="8643"/>
              </a:lnSpc>
            </a:pPr>
          </a:p>
          <a:p>
            <a:pPr algn="l">
              <a:lnSpc>
                <a:spcPts val="8643"/>
              </a:lnSpc>
            </a:pPr>
            <a:r>
              <a:rPr lang="en-US" sz="7202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lage – lagar – laga – laga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112887" y="431765"/>
            <a:ext cx="6392631" cy="8982738"/>
            <a:chOff x="0" y="0"/>
            <a:chExt cx="1683656" cy="236582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83656" cy="2365824"/>
            </a:xfrm>
            <a:custGeom>
              <a:avLst/>
              <a:gdLst/>
              <a:ahLst/>
              <a:cxnLst/>
              <a:rect r="r" b="b" t="t" l="l"/>
              <a:pathLst>
                <a:path h="2365824" w="1683656">
                  <a:moveTo>
                    <a:pt x="0" y="0"/>
                  </a:moveTo>
                  <a:lnTo>
                    <a:pt x="1683656" y="0"/>
                  </a:lnTo>
                  <a:lnTo>
                    <a:pt x="1683656" y="2365824"/>
                  </a:lnTo>
                  <a:lnTo>
                    <a:pt x="0" y="2365824"/>
                  </a:lnTo>
                  <a:close/>
                </a:path>
              </a:pathLst>
            </a:custGeom>
            <a:solidFill>
              <a:srgbClr val="9F1B3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683656" cy="24039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1514310" y="922024"/>
            <a:ext cx="5589785" cy="8002219"/>
          </a:xfrm>
          <a:custGeom>
            <a:avLst/>
            <a:gdLst/>
            <a:ahLst/>
            <a:cxnLst/>
            <a:rect r="r" b="b" t="t" l="l"/>
            <a:pathLst>
              <a:path h="8002219" w="5589785">
                <a:moveTo>
                  <a:pt x="0" y="0"/>
                </a:moveTo>
                <a:lnTo>
                  <a:pt x="5589785" y="0"/>
                </a:lnTo>
                <a:lnTo>
                  <a:pt x="5589785" y="8002219"/>
                </a:lnTo>
                <a:lnTo>
                  <a:pt x="0" y="8002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6020390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38013" y="8487910"/>
            <a:ext cx="11266939" cy="1229121"/>
          </a:xfrm>
          <a:custGeom>
            <a:avLst/>
            <a:gdLst/>
            <a:ahLst/>
            <a:cxnLst/>
            <a:rect r="r" b="b" t="t" l="l"/>
            <a:pathLst>
              <a:path h="1229121" w="11266939">
                <a:moveTo>
                  <a:pt x="0" y="0"/>
                </a:moveTo>
                <a:lnTo>
                  <a:pt x="11266939" y="0"/>
                </a:lnTo>
                <a:lnTo>
                  <a:pt x="11266939" y="1229121"/>
                </a:lnTo>
                <a:lnTo>
                  <a:pt x="0" y="1229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3392255" y="796406"/>
            <a:ext cx="1767847" cy="6995079"/>
          </a:xfrm>
          <a:custGeom>
            <a:avLst/>
            <a:gdLst/>
            <a:ahLst/>
            <a:cxnLst/>
            <a:rect r="r" b="b" t="t" l="l"/>
            <a:pathLst>
              <a:path h="6995079" w="1767847">
                <a:moveTo>
                  <a:pt x="0" y="0"/>
                </a:moveTo>
                <a:lnTo>
                  <a:pt x="1767848" y="0"/>
                </a:lnTo>
                <a:lnTo>
                  <a:pt x="1767848" y="6995080"/>
                </a:lnTo>
                <a:lnTo>
                  <a:pt x="0" y="6995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316923"/>
            <a:ext cx="9410485" cy="791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Lag ei liste over julete verb </a:t>
            </a:r>
          </a:p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– ting vi gjer før jul og i jula.</a:t>
            </a:r>
          </a:p>
          <a:p>
            <a:pPr algn="l">
              <a:lnSpc>
                <a:spcPts val="7800"/>
              </a:lnSpc>
            </a:pPr>
          </a:p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Eksempel: </a:t>
            </a:r>
          </a:p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pakke, vaske, handle, bake, pynte, gle, synge, ete, kose</a:t>
            </a:r>
            <a:r>
              <a:rPr lang="en-US" sz="60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</a:p>
          <a:p>
            <a:pPr algn="l">
              <a:lnSpc>
                <a:spcPts val="7800"/>
              </a:lnSpc>
            </a:pPr>
          </a:p>
          <a:p>
            <a:pPr algn="l">
              <a:lnSpc>
                <a:spcPts val="7800"/>
              </a:lnSpc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6020390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38013" y="8487910"/>
            <a:ext cx="11266939" cy="1229121"/>
          </a:xfrm>
          <a:custGeom>
            <a:avLst/>
            <a:gdLst/>
            <a:ahLst/>
            <a:cxnLst/>
            <a:rect r="r" b="b" t="t" l="l"/>
            <a:pathLst>
              <a:path h="1229121" w="11266939">
                <a:moveTo>
                  <a:pt x="0" y="0"/>
                </a:moveTo>
                <a:lnTo>
                  <a:pt x="11266939" y="0"/>
                </a:lnTo>
                <a:lnTo>
                  <a:pt x="11266939" y="1229121"/>
                </a:lnTo>
                <a:lnTo>
                  <a:pt x="0" y="1229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3392255" y="796406"/>
            <a:ext cx="1879227" cy="7435791"/>
          </a:xfrm>
          <a:custGeom>
            <a:avLst/>
            <a:gdLst/>
            <a:ahLst/>
            <a:cxnLst/>
            <a:rect r="r" b="b" t="t" l="l"/>
            <a:pathLst>
              <a:path h="7435791" w="1879227">
                <a:moveTo>
                  <a:pt x="0" y="0"/>
                </a:moveTo>
                <a:lnTo>
                  <a:pt x="1879228" y="0"/>
                </a:lnTo>
                <a:lnTo>
                  <a:pt x="1879228" y="7435792"/>
                </a:lnTo>
                <a:lnTo>
                  <a:pt x="0" y="7435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307523"/>
            <a:ext cx="10944330" cy="593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Vel tre verb som du skriv setningar med. Bøy verba først. </a:t>
            </a:r>
          </a:p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Ei setning skal vere i presens.</a:t>
            </a:r>
          </a:p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Ei setning skal vere i preteritum.</a:t>
            </a:r>
          </a:p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Ei setning skal vere i perfektum. </a:t>
            </a:r>
          </a:p>
          <a:p>
            <a:pPr algn="l">
              <a:lnSpc>
                <a:spcPts val="7800"/>
              </a:lnSpc>
            </a:pP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958730" y="7002237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60" y="0"/>
                </a:lnTo>
                <a:lnTo>
                  <a:pt x="26181360" y="8839365"/>
                </a:lnTo>
                <a:lnTo>
                  <a:pt x="0" y="8839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38013" y="8844945"/>
            <a:ext cx="11266939" cy="1229121"/>
          </a:xfrm>
          <a:custGeom>
            <a:avLst/>
            <a:gdLst/>
            <a:ahLst/>
            <a:cxnLst/>
            <a:rect r="r" b="b" t="t" l="l"/>
            <a:pathLst>
              <a:path h="1229121" w="11266939">
                <a:moveTo>
                  <a:pt x="0" y="0"/>
                </a:moveTo>
                <a:lnTo>
                  <a:pt x="11266939" y="0"/>
                </a:lnTo>
                <a:lnTo>
                  <a:pt x="11266939" y="1229121"/>
                </a:lnTo>
                <a:lnTo>
                  <a:pt x="0" y="1229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3392255" y="1409154"/>
            <a:ext cx="1879227" cy="7435791"/>
          </a:xfrm>
          <a:custGeom>
            <a:avLst/>
            <a:gdLst/>
            <a:ahLst/>
            <a:cxnLst/>
            <a:rect r="r" b="b" t="t" l="l"/>
            <a:pathLst>
              <a:path h="7435791" w="1879227">
                <a:moveTo>
                  <a:pt x="0" y="0"/>
                </a:moveTo>
                <a:lnTo>
                  <a:pt x="1879228" y="0"/>
                </a:lnTo>
                <a:lnTo>
                  <a:pt x="1879228" y="7435791"/>
                </a:lnTo>
                <a:lnTo>
                  <a:pt x="0" y="7435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26227" y="-314419"/>
            <a:ext cx="13259052" cy="890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0"/>
              </a:lnSpc>
            </a:pPr>
          </a:p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Vel eitt eller to verb som du vil illustrere. Bøy verbet/verba</a:t>
            </a:r>
          </a:p>
          <a:p>
            <a:pPr algn="l">
              <a:lnSpc>
                <a:spcPts val="7800"/>
              </a:lnSpc>
            </a:pPr>
          </a:p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Lag eit julekort eller ein gåvelapp. </a:t>
            </a:r>
          </a:p>
          <a:p>
            <a:pPr algn="l">
              <a:lnSpc>
                <a:spcPts val="7800"/>
              </a:lnSpc>
            </a:pPr>
            <a:r>
              <a:rPr lang="en-US" sz="6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Skriv heile bøyinga av verbet, og illustrer verbet.</a:t>
            </a:r>
          </a:p>
          <a:p>
            <a:pPr algn="l">
              <a:lnSpc>
                <a:spcPts val="7800"/>
              </a:lnSpc>
            </a:pP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1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69499" y="1946766"/>
            <a:ext cx="10217611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78"/>
              </a:lnSpc>
            </a:pPr>
            <a:r>
              <a:rPr lang="en-US" sz="118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11.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22952" y="1528216"/>
            <a:ext cx="11554915" cy="13875990"/>
          </a:xfrm>
          <a:custGeom>
            <a:avLst/>
            <a:gdLst/>
            <a:ahLst/>
            <a:cxnLst/>
            <a:rect r="r" b="b" t="t" l="l"/>
            <a:pathLst>
              <a:path h="13875990" w="11554915">
                <a:moveTo>
                  <a:pt x="0" y="0"/>
                </a:moveTo>
                <a:lnTo>
                  <a:pt x="11554915" y="0"/>
                </a:lnTo>
                <a:lnTo>
                  <a:pt x="11554915" y="13875990"/>
                </a:lnTo>
                <a:lnTo>
                  <a:pt x="0" y="1387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88406" y="7696506"/>
            <a:ext cx="880588" cy="1288094"/>
          </a:xfrm>
          <a:custGeom>
            <a:avLst/>
            <a:gdLst/>
            <a:ahLst/>
            <a:cxnLst/>
            <a:rect r="r" b="b" t="t" l="l"/>
            <a:pathLst>
              <a:path h="1288094" w="880588">
                <a:moveTo>
                  <a:pt x="880588" y="0"/>
                </a:moveTo>
                <a:lnTo>
                  <a:pt x="0" y="0"/>
                </a:lnTo>
                <a:lnTo>
                  <a:pt x="0" y="1288093"/>
                </a:lnTo>
                <a:lnTo>
                  <a:pt x="880588" y="1288093"/>
                </a:lnTo>
                <a:lnTo>
                  <a:pt x="88058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2295920" y="7066344"/>
            <a:ext cx="844743" cy="1235661"/>
          </a:xfrm>
          <a:custGeom>
            <a:avLst/>
            <a:gdLst/>
            <a:ahLst/>
            <a:cxnLst/>
            <a:rect r="r" b="b" t="t" l="l"/>
            <a:pathLst>
              <a:path h="1235661" w="844743">
                <a:moveTo>
                  <a:pt x="844743" y="0"/>
                </a:moveTo>
                <a:lnTo>
                  <a:pt x="0" y="0"/>
                </a:lnTo>
                <a:lnTo>
                  <a:pt x="0" y="1235661"/>
                </a:lnTo>
                <a:lnTo>
                  <a:pt x="844743" y="1235661"/>
                </a:lnTo>
                <a:lnTo>
                  <a:pt x="844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3871119" y="8302005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8" y="0"/>
                </a:moveTo>
                <a:lnTo>
                  <a:pt x="0" y="0"/>
                </a:lnTo>
                <a:lnTo>
                  <a:pt x="0" y="1300425"/>
                </a:lnTo>
                <a:lnTo>
                  <a:pt x="889018" y="1300425"/>
                </a:lnTo>
                <a:lnTo>
                  <a:pt x="8890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6078305" y="7850821"/>
            <a:ext cx="775092" cy="1133778"/>
          </a:xfrm>
          <a:custGeom>
            <a:avLst/>
            <a:gdLst/>
            <a:ahLst/>
            <a:cxnLst/>
            <a:rect r="r" b="b" t="t" l="l"/>
            <a:pathLst>
              <a:path h="1133778" w="775092">
                <a:moveTo>
                  <a:pt x="775092" y="0"/>
                </a:moveTo>
                <a:lnTo>
                  <a:pt x="0" y="0"/>
                </a:lnTo>
                <a:lnTo>
                  <a:pt x="0" y="1133778"/>
                </a:lnTo>
                <a:lnTo>
                  <a:pt x="775092" y="1133778"/>
                </a:lnTo>
                <a:lnTo>
                  <a:pt x="7750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8368908" y="8124522"/>
            <a:ext cx="775092" cy="1133778"/>
          </a:xfrm>
          <a:custGeom>
            <a:avLst/>
            <a:gdLst/>
            <a:ahLst/>
            <a:cxnLst/>
            <a:rect r="r" b="b" t="t" l="l"/>
            <a:pathLst>
              <a:path h="1133778" w="775092">
                <a:moveTo>
                  <a:pt x="775092" y="0"/>
                </a:moveTo>
                <a:lnTo>
                  <a:pt x="0" y="0"/>
                </a:lnTo>
                <a:lnTo>
                  <a:pt x="0" y="1133778"/>
                </a:lnTo>
                <a:lnTo>
                  <a:pt x="775092" y="1133778"/>
                </a:lnTo>
                <a:lnTo>
                  <a:pt x="7750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704268" y="7038136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60" y="0"/>
                </a:lnTo>
                <a:lnTo>
                  <a:pt x="26181360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8609814" y="557213"/>
            <a:ext cx="8903451" cy="8971517"/>
          </a:xfrm>
          <a:custGeom>
            <a:avLst/>
            <a:gdLst/>
            <a:ahLst/>
            <a:cxnLst/>
            <a:rect r="r" b="b" t="t" l="l"/>
            <a:pathLst>
              <a:path h="8971517" w="8903451">
                <a:moveTo>
                  <a:pt x="0" y="0"/>
                </a:moveTo>
                <a:lnTo>
                  <a:pt x="8903451" y="0"/>
                </a:lnTo>
                <a:lnTo>
                  <a:pt x="8903451" y="8971517"/>
                </a:lnTo>
                <a:lnTo>
                  <a:pt x="0" y="8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086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557212"/>
            <a:ext cx="7201656" cy="9906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66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Julespå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Skriv eigne spådommar eller kjekke utfordringar i dei tomme rutene.</a:t>
            </a:r>
          </a:p>
          <a:p>
            <a:pPr algn="l">
              <a:lnSpc>
                <a:spcPts val="6599"/>
              </a:lnSpc>
            </a:pPr>
          </a:p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Klipp ut og brett spåen.</a:t>
            </a:r>
          </a:p>
          <a:p>
            <a:pPr algn="l">
              <a:lnSpc>
                <a:spcPts val="6599"/>
              </a:lnSpc>
            </a:pPr>
          </a:p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Spå kvarandre.</a:t>
            </a:r>
          </a:p>
          <a:p>
            <a:pPr algn="l">
              <a:lnSpc>
                <a:spcPts val="5999"/>
              </a:lnSpc>
            </a:pPr>
          </a:p>
          <a:p>
            <a:pPr algn="l">
              <a:lnSpc>
                <a:spcPts val="5999"/>
              </a:lnSpc>
            </a:pPr>
            <a:r>
              <a:rPr lang="en-US" sz="4999" b="true">
                <a:solidFill>
                  <a:srgbClr val="E4554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89268" y="2306710"/>
            <a:ext cx="12309464" cy="1577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95"/>
              </a:lnSpc>
            </a:pPr>
            <a:r>
              <a:rPr lang="en-US" b="true" sz="1309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12.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778986">
            <a:off x="-4055107" y="7054955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1"/>
                </a:lnTo>
                <a:lnTo>
                  <a:pt x="0" y="9910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047898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240102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757167" y="6499572"/>
            <a:ext cx="11290731" cy="2758728"/>
            <a:chOff x="0" y="0"/>
            <a:chExt cx="15054308" cy="367830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8959698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673733" y="709334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0"/>
                  </a:lnTo>
                  <a:lnTo>
                    <a:pt x="0" y="2968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716077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4" y="0"/>
                  </a:lnTo>
                  <a:lnTo>
                    <a:pt x="2380574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91064" cy="3240502"/>
            </a:xfrm>
            <a:custGeom>
              <a:avLst/>
              <a:gdLst/>
              <a:ahLst/>
              <a:cxnLst/>
              <a:rect r="r" b="b" t="t" l="l"/>
              <a:pathLst>
                <a:path h="3240502" w="4791064">
                  <a:moveTo>
                    <a:pt x="0" y="0"/>
                  </a:moveTo>
                  <a:lnTo>
                    <a:pt x="4791064" y="0"/>
                  </a:lnTo>
                  <a:lnTo>
                    <a:pt x="4791064" y="3240502"/>
                  </a:lnTo>
                  <a:lnTo>
                    <a:pt x="0" y="324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636424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2"/>
                </a:lnTo>
                <a:lnTo>
                  <a:pt x="0" y="924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715908" y="3314700"/>
            <a:ext cx="593702" cy="5857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344689" y="861823"/>
            <a:ext cx="1144324" cy="112890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014007" y="3335950"/>
            <a:ext cx="858243" cy="84667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158331" y="2750249"/>
            <a:ext cx="572162" cy="56445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155763" y="1964100"/>
            <a:ext cx="1144324" cy="112890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114976" y="1028700"/>
            <a:ext cx="728950" cy="71912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300088" y="297372"/>
            <a:ext cx="1144324" cy="112890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687138" y="2185798"/>
            <a:ext cx="694871" cy="685506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646727" y="737998"/>
            <a:ext cx="7307187" cy="1078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71041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Stjernebilete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5492" y="1911478"/>
            <a:ext cx="12233449" cy="2516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Dei fleste stjernene vi kan sjå på himmelen, er veldig gamle. Ei stjerne kan verte meir enn 10 milliardar år gammal.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6203" y="5665124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2"/>
                </a:lnTo>
                <a:lnTo>
                  <a:pt x="0" y="924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908419" y="2006728"/>
            <a:ext cx="593702" cy="5857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693100" y="2306853"/>
            <a:ext cx="1144324" cy="112890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300088" y="3782856"/>
            <a:ext cx="572162" cy="56445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370871" y="2085155"/>
            <a:ext cx="1064826" cy="105047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479451" y="911059"/>
            <a:ext cx="728950" cy="71912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479451" y="2871304"/>
            <a:ext cx="694871" cy="68550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0" y="669594"/>
            <a:ext cx="7307187" cy="1078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71041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Karlsvogna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5492" y="1911478"/>
            <a:ext cx="7859771" cy="3364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Stjernebiletet Karlsvogna blir danna av dei sju mest lyssterke stjernene i stjernebiletet Store bjørn.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402574" y="2306853"/>
            <a:ext cx="897514" cy="88541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85196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05492" y="427672"/>
            <a:ext cx="8623754" cy="1078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71041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Stjernekikkert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05492" y="1911478"/>
            <a:ext cx="7859771" cy="821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34346" y="222341"/>
            <a:ext cx="7024954" cy="9842318"/>
          </a:xfrm>
          <a:custGeom>
            <a:avLst/>
            <a:gdLst/>
            <a:ahLst/>
            <a:cxnLst/>
            <a:rect r="r" b="b" t="t" l="l"/>
            <a:pathLst>
              <a:path h="9842318" w="7024954">
                <a:moveTo>
                  <a:pt x="0" y="0"/>
                </a:moveTo>
                <a:lnTo>
                  <a:pt x="7024954" y="0"/>
                </a:lnTo>
                <a:lnTo>
                  <a:pt x="7024954" y="9842318"/>
                </a:lnTo>
                <a:lnTo>
                  <a:pt x="0" y="9842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1911478"/>
            <a:ext cx="10051476" cy="6224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36318" indent="-518159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Mål dorullen blå. Tørk. </a:t>
            </a:r>
          </a:p>
          <a:p>
            <a:pPr algn="l" marL="1036318" indent="-518159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Ta folie rundt toppen, fest med strikk.</a:t>
            </a:r>
          </a:p>
          <a:p>
            <a:pPr algn="l" marL="1036318" indent="-518159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Legg den spegelvende malen på folien. Stikk hol ved kvar prikk.</a:t>
            </a:r>
          </a:p>
          <a:p>
            <a:pPr algn="l" marL="1036318" indent="-518159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Pynt kikkerten med stjerner.</a:t>
            </a:r>
          </a:p>
          <a:p>
            <a:pPr algn="l" marL="1036318" indent="-518159" lvl="1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Sjå mot lys gjennom kikkerten.</a:t>
            </a:r>
          </a:p>
          <a:p>
            <a:pPr algn="ctr">
              <a:lnSpc>
                <a:spcPts val="223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8299" y="1812557"/>
            <a:ext cx="8447261" cy="8109370"/>
          </a:xfrm>
          <a:custGeom>
            <a:avLst/>
            <a:gdLst/>
            <a:ahLst/>
            <a:cxnLst/>
            <a:rect r="r" b="b" t="t" l="l"/>
            <a:pathLst>
              <a:path h="8109370" w="8447261">
                <a:moveTo>
                  <a:pt x="0" y="0"/>
                </a:moveTo>
                <a:lnTo>
                  <a:pt x="8447261" y="0"/>
                </a:lnTo>
                <a:lnTo>
                  <a:pt x="8447261" y="8109370"/>
                </a:lnTo>
                <a:lnTo>
                  <a:pt x="0" y="8109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63577" y="1561104"/>
            <a:ext cx="5962204" cy="351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Musikk til «Tenn lys!»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4" tooltip="https://www.tunkatten.no/songbok/advent-og-jul/"/>
              </a:rPr>
              <a:t>her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217552" y="5473873"/>
            <a:ext cx="7091362" cy="194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19"/>
              </a:lnSpc>
              <a:spcBef>
                <a:spcPct val="0"/>
              </a:spcBef>
            </a:pP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Tekst til</a:t>
            </a: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 «Tenn lys!» </a:t>
            </a:r>
          </a:p>
          <a:p>
            <a:pPr algn="ctr">
              <a:lnSpc>
                <a:spcPts val="7719"/>
              </a:lnSpc>
              <a:spcBef>
                <a:spcPct val="0"/>
              </a:spcBef>
            </a:pP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6432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5" tooltip="https://www.kirken.no/nn-NO/bispedommer/more/advent%202020/salmer%20for%20advent/tenn%20lys%20nynorsk/"/>
              </a:rPr>
              <a:t>her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699838" y="310153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285198" y="1970943"/>
            <a:ext cx="9353452" cy="140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10599" b="true">
                <a:solidFill>
                  <a:srgbClr val="E4554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13.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20198" y="-2089275"/>
            <a:ext cx="11450857" cy="10742986"/>
          </a:xfrm>
          <a:custGeom>
            <a:avLst/>
            <a:gdLst/>
            <a:ahLst/>
            <a:cxnLst/>
            <a:rect r="r" b="b" t="t" l="l"/>
            <a:pathLst>
              <a:path h="10742986" w="11450857">
                <a:moveTo>
                  <a:pt x="0" y="0"/>
                </a:moveTo>
                <a:lnTo>
                  <a:pt x="11450858" y="0"/>
                </a:lnTo>
                <a:lnTo>
                  <a:pt x="11450858" y="10742986"/>
                </a:lnTo>
                <a:lnTo>
                  <a:pt x="0" y="1074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2995" y="1943192"/>
            <a:ext cx="6724502" cy="6861737"/>
          </a:xfrm>
          <a:custGeom>
            <a:avLst/>
            <a:gdLst/>
            <a:ahLst/>
            <a:cxnLst/>
            <a:rect r="r" b="b" t="t" l="l"/>
            <a:pathLst>
              <a:path h="6861737" w="6724502">
                <a:moveTo>
                  <a:pt x="0" y="0"/>
                </a:moveTo>
                <a:lnTo>
                  <a:pt x="6724502" y="0"/>
                </a:lnTo>
                <a:lnTo>
                  <a:pt x="6724502" y="6861737"/>
                </a:lnTo>
                <a:lnTo>
                  <a:pt x="0" y="6861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3341072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1272601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0457230" y="1611472"/>
            <a:ext cx="7526722" cy="7646828"/>
            <a:chOff x="0" y="0"/>
            <a:chExt cx="1982347" cy="20139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82347" cy="2013980"/>
            </a:xfrm>
            <a:custGeom>
              <a:avLst/>
              <a:gdLst/>
              <a:ahLst/>
              <a:cxnLst/>
              <a:rect r="r" b="b" t="t" l="l"/>
              <a:pathLst>
                <a:path h="2013980" w="1982347">
                  <a:moveTo>
                    <a:pt x="0" y="0"/>
                  </a:moveTo>
                  <a:lnTo>
                    <a:pt x="1982347" y="0"/>
                  </a:lnTo>
                  <a:lnTo>
                    <a:pt x="1982347" y="2013980"/>
                  </a:lnTo>
                  <a:lnTo>
                    <a:pt x="0" y="2013980"/>
                  </a:lnTo>
                  <a:close/>
                </a:path>
              </a:pathLst>
            </a:custGeom>
            <a:solidFill>
              <a:srgbClr val="004A7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982347" cy="20520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780650" y="1965021"/>
            <a:ext cx="6901653" cy="7142720"/>
          </a:xfrm>
          <a:custGeom>
            <a:avLst/>
            <a:gdLst/>
            <a:ahLst/>
            <a:cxnLst/>
            <a:rect r="r" b="b" t="t" l="l"/>
            <a:pathLst>
              <a:path h="7142720" w="6901653">
                <a:moveTo>
                  <a:pt x="0" y="0"/>
                </a:moveTo>
                <a:lnTo>
                  <a:pt x="6901653" y="0"/>
                </a:lnTo>
                <a:lnTo>
                  <a:pt x="6901653" y="7142720"/>
                </a:lnTo>
                <a:lnTo>
                  <a:pt x="0" y="7142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5385" y="480358"/>
            <a:ext cx="10039094" cy="1449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0"/>
              </a:lnSpc>
            </a:pPr>
            <a:r>
              <a:rPr lang="en-US" sz="5900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dag er det Lucia-dagen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6360"/>
              </a:lnSpc>
            </a:pPr>
            <a:r>
              <a:rPr lang="en-US" sz="53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På luciadagen er det mange barn som tek på seg kvite klede, har glitter i håret, og går i tog. Den som går fremst i toget, har ofte på seg ei krone med lys, og skal minne om helgenen Lucia. </a:t>
            </a:r>
          </a:p>
          <a:p>
            <a:pPr algn="l">
              <a:lnSpc>
                <a:spcPts val="4320"/>
              </a:lnSpc>
            </a:pP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  <a:r>
              <a:rPr lang="en-US" sz="7200" b="true">
                <a:solidFill>
                  <a:srgbClr val="E4554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2118747" y="4225268"/>
            <a:ext cx="14398855" cy="5286235"/>
            <a:chOff x="0" y="0"/>
            <a:chExt cx="3792291" cy="13922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92291" cy="1392259"/>
            </a:xfrm>
            <a:custGeom>
              <a:avLst/>
              <a:gdLst/>
              <a:ahLst/>
              <a:cxnLst/>
              <a:rect r="r" b="b" t="t" l="l"/>
              <a:pathLst>
                <a:path h="1392259" w="3792291">
                  <a:moveTo>
                    <a:pt x="0" y="0"/>
                  </a:moveTo>
                  <a:lnTo>
                    <a:pt x="3792291" y="0"/>
                  </a:lnTo>
                  <a:lnTo>
                    <a:pt x="3792291" y="1392259"/>
                  </a:lnTo>
                  <a:lnTo>
                    <a:pt x="0" y="1392259"/>
                  </a:lnTo>
                  <a:close/>
                </a:path>
              </a:pathLst>
            </a:custGeom>
            <a:solidFill>
              <a:srgbClr val="007AB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792291" cy="14303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447670" y="4607948"/>
            <a:ext cx="13741009" cy="4520877"/>
          </a:xfrm>
          <a:custGeom>
            <a:avLst/>
            <a:gdLst/>
            <a:ahLst/>
            <a:cxnLst/>
            <a:rect r="r" b="b" t="t" l="l"/>
            <a:pathLst>
              <a:path h="4520877" w="13741009">
                <a:moveTo>
                  <a:pt x="0" y="0"/>
                </a:moveTo>
                <a:lnTo>
                  <a:pt x="13741009" y="0"/>
                </a:lnTo>
                <a:lnTo>
                  <a:pt x="13741009" y="4520876"/>
                </a:lnTo>
                <a:lnTo>
                  <a:pt x="0" y="452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42048" r="0" b="-19189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17284" y="899206"/>
            <a:ext cx="17670716" cy="614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Les teksten om Lucia saman, og fyll inn rett ord i setningane. </a:t>
            </a:r>
          </a:p>
          <a:p>
            <a:pPr algn="l">
              <a:lnSpc>
                <a:spcPts val="756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8447224" y="1405876"/>
            <a:ext cx="9530661" cy="7517704"/>
            <a:chOff x="0" y="0"/>
            <a:chExt cx="2510133" cy="19799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10133" cy="1979971"/>
            </a:xfrm>
            <a:custGeom>
              <a:avLst/>
              <a:gdLst/>
              <a:ahLst/>
              <a:cxnLst/>
              <a:rect r="r" b="b" t="t" l="l"/>
              <a:pathLst>
                <a:path h="1979971" w="2510133">
                  <a:moveTo>
                    <a:pt x="0" y="0"/>
                  </a:moveTo>
                  <a:lnTo>
                    <a:pt x="2510133" y="0"/>
                  </a:lnTo>
                  <a:lnTo>
                    <a:pt x="2510133" y="1979971"/>
                  </a:lnTo>
                  <a:lnTo>
                    <a:pt x="0" y="1979971"/>
                  </a:lnTo>
                  <a:close/>
                </a:path>
              </a:pathLst>
            </a:custGeom>
            <a:solidFill>
              <a:srgbClr val="007AB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510133" cy="20180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717898" y="1633098"/>
            <a:ext cx="9037634" cy="7063259"/>
          </a:xfrm>
          <a:custGeom>
            <a:avLst/>
            <a:gdLst/>
            <a:ahLst/>
            <a:cxnLst/>
            <a:rect r="r" b="b" t="t" l="l"/>
            <a:pathLst>
              <a:path h="7063259" w="9037634">
                <a:moveTo>
                  <a:pt x="0" y="0"/>
                </a:moveTo>
                <a:lnTo>
                  <a:pt x="9037634" y="0"/>
                </a:lnTo>
                <a:lnTo>
                  <a:pt x="9037634" y="7063259"/>
                </a:lnTo>
                <a:lnTo>
                  <a:pt x="0" y="7063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3396" y="1909649"/>
            <a:ext cx="7829940" cy="1090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Gå på ordjakt</a:t>
            </a:r>
          </a:p>
          <a:p>
            <a:pPr algn="l">
              <a:lnSpc>
                <a:spcPts val="7560"/>
              </a:lnSpc>
            </a:pPr>
          </a:p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Orda kan vere skrivne både loddrett og vassrett, men ikkje på skrå.</a:t>
            </a:r>
          </a:p>
          <a:p>
            <a:pPr algn="l">
              <a:lnSpc>
                <a:spcPts val="7560"/>
              </a:lnSpc>
            </a:pPr>
          </a:p>
          <a:p>
            <a:pPr algn="l">
              <a:lnSpc>
                <a:spcPts val="756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71576" y="370198"/>
            <a:ext cx="6562749" cy="9217194"/>
          </a:xfrm>
          <a:custGeom>
            <a:avLst/>
            <a:gdLst/>
            <a:ahLst/>
            <a:cxnLst/>
            <a:rect r="r" b="b" t="t" l="l"/>
            <a:pathLst>
              <a:path h="9217194" w="6562749">
                <a:moveTo>
                  <a:pt x="0" y="0"/>
                </a:moveTo>
                <a:lnTo>
                  <a:pt x="6562749" y="0"/>
                </a:lnTo>
                <a:lnTo>
                  <a:pt x="6562749" y="9217194"/>
                </a:lnTo>
                <a:lnTo>
                  <a:pt x="0" y="9217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686948"/>
            <a:ext cx="9146507" cy="1185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80"/>
              </a:lnSpc>
            </a:pPr>
            <a:r>
              <a:rPr lang="en-US" sz="6900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Brettefigurar</a:t>
            </a:r>
          </a:p>
          <a:p>
            <a:pPr algn="l">
              <a:lnSpc>
                <a:spcPts val="6360"/>
              </a:lnSpc>
            </a:pPr>
          </a:p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Brett</a:t>
            </a:r>
            <a:r>
              <a:rPr lang="en-US" sz="56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 arket, og klipp ut figuren. Pass på å ikkje klippe dei stipla linjene, der figurane heng saman.</a:t>
            </a:r>
          </a:p>
          <a:p>
            <a:pPr algn="l">
              <a:lnSpc>
                <a:spcPts val="6720"/>
              </a:lnSpc>
            </a:pPr>
          </a:p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Heng opp</a:t>
            </a:r>
            <a:r>
              <a:rPr lang="en-US" sz="56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 Lucia-remser i vindauget i klasserommet.</a:t>
            </a:r>
          </a:p>
          <a:p>
            <a:pPr algn="l">
              <a:lnSpc>
                <a:spcPts val="636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0457230" y="1611472"/>
            <a:ext cx="7526722" cy="7646828"/>
            <a:chOff x="0" y="0"/>
            <a:chExt cx="1982347" cy="20139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82347" cy="2013980"/>
            </a:xfrm>
            <a:custGeom>
              <a:avLst/>
              <a:gdLst/>
              <a:ahLst/>
              <a:cxnLst/>
              <a:rect r="r" b="b" t="t" l="l"/>
              <a:pathLst>
                <a:path h="2013980" w="1982347">
                  <a:moveTo>
                    <a:pt x="0" y="0"/>
                  </a:moveTo>
                  <a:lnTo>
                    <a:pt x="1982347" y="0"/>
                  </a:lnTo>
                  <a:lnTo>
                    <a:pt x="1982347" y="2013980"/>
                  </a:lnTo>
                  <a:lnTo>
                    <a:pt x="0" y="2013980"/>
                  </a:lnTo>
                  <a:close/>
                </a:path>
              </a:pathLst>
            </a:custGeom>
            <a:solidFill>
              <a:srgbClr val="004A7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982347" cy="20520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780650" y="1965021"/>
            <a:ext cx="6901653" cy="7142720"/>
          </a:xfrm>
          <a:custGeom>
            <a:avLst/>
            <a:gdLst/>
            <a:ahLst/>
            <a:cxnLst/>
            <a:rect r="r" b="b" t="t" l="l"/>
            <a:pathLst>
              <a:path h="7142720" w="6901653">
                <a:moveTo>
                  <a:pt x="0" y="0"/>
                </a:moveTo>
                <a:lnTo>
                  <a:pt x="6901653" y="0"/>
                </a:lnTo>
                <a:lnTo>
                  <a:pt x="6901653" y="7142720"/>
                </a:lnTo>
                <a:lnTo>
                  <a:pt x="0" y="7142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2131645"/>
            <a:ext cx="10039094" cy="11296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0"/>
              </a:lnSpc>
            </a:pPr>
            <a:r>
              <a:rPr lang="en-US" sz="5900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Syng Lucia-songen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6360"/>
              </a:lnSpc>
            </a:pPr>
            <a:r>
              <a:rPr lang="en-US" sz="53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Nynorsk Lucia-song finn de i </a:t>
            </a:r>
            <a:r>
              <a:rPr lang="en-US" sz="5300" u="sng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  <a:hlinkClick r:id="rId6" tooltip="https://www.tunkatten.no/songbok/advent-og-jul/"/>
              </a:rPr>
              <a:t>songboka til Tunkatten</a:t>
            </a:r>
            <a:r>
              <a:rPr lang="en-US" sz="53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.</a:t>
            </a:r>
          </a:p>
          <a:p>
            <a:pPr algn="l">
              <a:lnSpc>
                <a:spcPts val="4320"/>
              </a:lnSpc>
            </a:pP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  <a:r>
              <a:rPr lang="en-US" sz="7200" b="true">
                <a:solidFill>
                  <a:srgbClr val="E4554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  <a:p>
            <a:pPr algn="l">
              <a:lnSpc>
                <a:spcPts val="8640"/>
              </a:lnSpc>
            </a:pP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19175"/>
            <a:ext cx="16230600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b="true" sz="1309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14. desember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5928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69767" y="109201"/>
            <a:ext cx="8948466" cy="10068598"/>
          </a:xfrm>
          <a:custGeom>
            <a:avLst/>
            <a:gdLst/>
            <a:ahLst/>
            <a:cxnLst/>
            <a:rect r="r" b="b" t="t" l="l"/>
            <a:pathLst>
              <a:path h="10068598" w="8948466">
                <a:moveTo>
                  <a:pt x="0" y="0"/>
                </a:moveTo>
                <a:lnTo>
                  <a:pt x="8948466" y="0"/>
                </a:lnTo>
                <a:lnTo>
                  <a:pt x="8948466" y="10068598"/>
                </a:lnTo>
                <a:lnTo>
                  <a:pt x="0" y="10068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66090" y="8803024"/>
            <a:ext cx="7636510" cy="128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«Norsk juleskikk», 1846</a:t>
            </a: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Adolph Tidemand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75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97692"/>
            <a:ext cx="16230600" cy="276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30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15. desember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Tredje søndag i advent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8299" y="1812557"/>
            <a:ext cx="8447261" cy="8109370"/>
          </a:xfrm>
          <a:custGeom>
            <a:avLst/>
            <a:gdLst/>
            <a:ahLst/>
            <a:cxnLst/>
            <a:rect r="r" b="b" t="t" l="l"/>
            <a:pathLst>
              <a:path h="8109370" w="8447261">
                <a:moveTo>
                  <a:pt x="0" y="0"/>
                </a:moveTo>
                <a:lnTo>
                  <a:pt x="8447261" y="0"/>
                </a:lnTo>
                <a:lnTo>
                  <a:pt x="8447261" y="8109370"/>
                </a:lnTo>
                <a:lnTo>
                  <a:pt x="0" y="8109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73837" y="1656354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63577" y="1561104"/>
            <a:ext cx="5962204" cy="351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Musikk til «Tenn lys!»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5" tooltip="https://www.tunkatten.no/songbok/advent-og-jul/"/>
              </a:rPr>
              <a:t>her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217552" y="5473873"/>
            <a:ext cx="7091362" cy="194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19"/>
              </a:lnSpc>
              <a:spcBef>
                <a:spcPct val="0"/>
              </a:spcBef>
            </a:pP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Tekst til</a:t>
            </a: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 «Tenn lys!» </a:t>
            </a:r>
          </a:p>
          <a:p>
            <a:pPr algn="ctr">
              <a:lnSpc>
                <a:spcPts val="7719"/>
              </a:lnSpc>
              <a:spcBef>
                <a:spcPct val="0"/>
              </a:spcBef>
            </a:pP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6432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6" tooltip="https://www.kirken.no/nn-NO/bispedommer/more/advent%202020/salmer%20for%20advent/tenn%20lys%20nynorsk/"/>
              </a:rPr>
              <a:t>her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699838" y="310153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890838" y="737649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072911"/>
            <a:ext cx="18696144" cy="121408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8878612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01576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60133" y="7819787"/>
            <a:ext cx="1389856" cy="945102"/>
          </a:xfrm>
          <a:custGeom>
            <a:avLst/>
            <a:gdLst/>
            <a:ahLst/>
            <a:cxnLst/>
            <a:rect r="r" b="b" t="t" l="l"/>
            <a:pathLst>
              <a:path h="945102" w="1389856">
                <a:moveTo>
                  <a:pt x="0" y="0"/>
                </a:moveTo>
                <a:lnTo>
                  <a:pt x="1389857" y="0"/>
                </a:lnTo>
                <a:lnTo>
                  <a:pt x="1389857" y="945103"/>
                </a:lnTo>
                <a:lnTo>
                  <a:pt x="0" y="94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7103" y="7927862"/>
            <a:ext cx="1230924" cy="837028"/>
          </a:xfrm>
          <a:custGeom>
            <a:avLst/>
            <a:gdLst/>
            <a:ahLst/>
            <a:cxnLst/>
            <a:rect r="r" b="b" t="t" l="l"/>
            <a:pathLst>
              <a:path h="837028" w="1230924">
                <a:moveTo>
                  <a:pt x="0" y="0"/>
                </a:moveTo>
                <a:lnTo>
                  <a:pt x="1230924" y="0"/>
                </a:lnTo>
                <a:lnTo>
                  <a:pt x="1230924" y="837028"/>
                </a:lnTo>
                <a:lnTo>
                  <a:pt x="0" y="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67179" y="8346376"/>
            <a:ext cx="1469486" cy="1499475"/>
          </a:xfrm>
          <a:custGeom>
            <a:avLst/>
            <a:gdLst/>
            <a:ahLst/>
            <a:cxnLst/>
            <a:rect r="r" b="b" t="t" l="l"/>
            <a:pathLst>
              <a:path h="1499475" w="1469486">
                <a:moveTo>
                  <a:pt x="0" y="0"/>
                </a:moveTo>
                <a:lnTo>
                  <a:pt x="1469485" y="0"/>
                </a:lnTo>
                <a:lnTo>
                  <a:pt x="1469485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44391" y="8346376"/>
            <a:ext cx="1439496" cy="1499475"/>
          </a:xfrm>
          <a:custGeom>
            <a:avLst/>
            <a:gdLst/>
            <a:ahLst/>
            <a:cxnLst/>
            <a:rect r="r" b="b" t="t" l="l"/>
            <a:pathLst>
              <a:path h="1499475" w="1439496">
                <a:moveTo>
                  <a:pt x="0" y="0"/>
                </a:moveTo>
                <a:lnTo>
                  <a:pt x="1439497" y="0"/>
                </a:lnTo>
                <a:lnTo>
                  <a:pt x="1439497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416951" y="2747789"/>
            <a:ext cx="11454098" cy="174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99"/>
              </a:lnSpc>
            </a:pPr>
            <a:r>
              <a:rPr lang="en-US" sz="13099" b="true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2. desember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072911"/>
            <a:ext cx="18696144" cy="121408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8878612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01576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60133" y="7819787"/>
            <a:ext cx="1389856" cy="945102"/>
          </a:xfrm>
          <a:custGeom>
            <a:avLst/>
            <a:gdLst/>
            <a:ahLst/>
            <a:cxnLst/>
            <a:rect r="r" b="b" t="t" l="l"/>
            <a:pathLst>
              <a:path h="945102" w="1389856">
                <a:moveTo>
                  <a:pt x="0" y="0"/>
                </a:moveTo>
                <a:lnTo>
                  <a:pt x="1389857" y="0"/>
                </a:lnTo>
                <a:lnTo>
                  <a:pt x="1389857" y="945103"/>
                </a:lnTo>
                <a:lnTo>
                  <a:pt x="0" y="94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7103" y="7927862"/>
            <a:ext cx="1230924" cy="837028"/>
          </a:xfrm>
          <a:custGeom>
            <a:avLst/>
            <a:gdLst/>
            <a:ahLst/>
            <a:cxnLst/>
            <a:rect r="r" b="b" t="t" l="l"/>
            <a:pathLst>
              <a:path h="837028" w="1230924">
                <a:moveTo>
                  <a:pt x="0" y="0"/>
                </a:moveTo>
                <a:lnTo>
                  <a:pt x="1230924" y="0"/>
                </a:lnTo>
                <a:lnTo>
                  <a:pt x="1230924" y="837028"/>
                </a:lnTo>
                <a:lnTo>
                  <a:pt x="0" y="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67179" y="8346376"/>
            <a:ext cx="1469486" cy="1499475"/>
          </a:xfrm>
          <a:custGeom>
            <a:avLst/>
            <a:gdLst/>
            <a:ahLst/>
            <a:cxnLst/>
            <a:rect r="r" b="b" t="t" l="l"/>
            <a:pathLst>
              <a:path h="1499475" w="1469486">
                <a:moveTo>
                  <a:pt x="0" y="0"/>
                </a:moveTo>
                <a:lnTo>
                  <a:pt x="1469485" y="0"/>
                </a:lnTo>
                <a:lnTo>
                  <a:pt x="1469485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44391" y="8346376"/>
            <a:ext cx="1439496" cy="1499475"/>
          </a:xfrm>
          <a:custGeom>
            <a:avLst/>
            <a:gdLst/>
            <a:ahLst/>
            <a:cxnLst/>
            <a:rect r="r" b="b" t="t" l="l"/>
            <a:pathLst>
              <a:path h="1499475" w="1439496">
                <a:moveTo>
                  <a:pt x="0" y="0"/>
                </a:moveTo>
                <a:lnTo>
                  <a:pt x="1439497" y="0"/>
                </a:lnTo>
                <a:lnTo>
                  <a:pt x="1439497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488713" y="2792418"/>
            <a:ext cx="12675229" cy="174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99"/>
              </a:lnSpc>
            </a:pPr>
            <a:r>
              <a:rPr lang="en-US" sz="130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16. desember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6020390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50183"/>
            <a:ext cx="9702733" cy="13849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Juletredikt</a:t>
            </a: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5639"/>
              </a:lnSpc>
            </a:pPr>
            <a:r>
              <a:rPr lang="en-US" sz="46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Eit figurdikt er eit dikt som er forma som tingen eller gjenstanden diktet handlar om.</a:t>
            </a:r>
          </a:p>
          <a:p>
            <a:pPr algn="l">
              <a:lnSpc>
                <a:spcPts val="5639"/>
              </a:lnSpc>
            </a:pPr>
          </a:p>
          <a:p>
            <a:pPr algn="l">
              <a:lnSpc>
                <a:spcPts val="5639"/>
              </a:lnSpc>
            </a:pPr>
          </a:p>
          <a:p>
            <a:pPr algn="l">
              <a:lnSpc>
                <a:spcPts val="5639"/>
              </a:lnSpc>
            </a:pPr>
            <a:r>
              <a:rPr lang="en-US" sz="46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Dikta vi skal skrive no, skal vere forma som eit juletre. Dikta skal også handle om juletre.</a:t>
            </a: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635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  <a:p>
            <a:pPr algn="l">
              <a:lnSpc>
                <a:spcPts val="4919"/>
              </a:lnSpc>
            </a:pP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true" flipV="false" rot="0">
            <a:off x="11545530" y="1028700"/>
            <a:ext cx="5141608" cy="7520969"/>
          </a:xfrm>
          <a:custGeom>
            <a:avLst/>
            <a:gdLst/>
            <a:ahLst/>
            <a:cxnLst/>
            <a:rect r="r" b="b" t="t" l="l"/>
            <a:pathLst>
              <a:path h="7520969" w="5141608">
                <a:moveTo>
                  <a:pt x="5141608" y="0"/>
                </a:moveTo>
                <a:lnTo>
                  <a:pt x="0" y="0"/>
                </a:lnTo>
                <a:lnTo>
                  <a:pt x="0" y="7520969"/>
                </a:lnTo>
                <a:lnTo>
                  <a:pt x="5141608" y="7520969"/>
                </a:lnTo>
                <a:lnTo>
                  <a:pt x="51416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6020390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591019" y="268592"/>
            <a:ext cx="1144324" cy="112890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296476" y="402481"/>
            <a:ext cx="6544876" cy="9532077"/>
            <a:chOff x="0" y="0"/>
            <a:chExt cx="1723753" cy="251050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3754" cy="2510506"/>
            </a:xfrm>
            <a:custGeom>
              <a:avLst/>
              <a:gdLst/>
              <a:ahLst/>
              <a:cxnLst/>
              <a:rect r="r" b="b" t="t" l="l"/>
              <a:pathLst>
                <a:path h="2510506" w="1723754">
                  <a:moveTo>
                    <a:pt x="0" y="0"/>
                  </a:moveTo>
                  <a:lnTo>
                    <a:pt x="1723754" y="0"/>
                  </a:lnTo>
                  <a:lnTo>
                    <a:pt x="1723754" y="2510506"/>
                  </a:lnTo>
                  <a:lnTo>
                    <a:pt x="0" y="2510506"/>
                  </a:lnTo>
                  <a:close/>
                </a:path>
              </a:pathLst>
            </a:custGeom>
            <a:solidFill>
              <a:srgbClr val="9F1B3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723753" cy="2548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584414" y="752282"/>
            <a:ext cx="5969000" cy="8782436"/>
          </a:xfrm>
          <a:custGeom>
            <a:avLst/>
            <a:gdLst/>
            <a:ahLst/>
            <a:cxnLst/>
            <a:rect r="r" b="b" t="t" l="l"/>
            <a:pathLst>
              <a:path h="8782436" w="5969000">
                <a:moveTo>
                  <a:pt x="0" y="0"/>
                </a:moveTo>
                <a:lnTo>
                  <a:pt x="5969000" y="0"/>
                </a:lnTo>
                <a:lnTo>
                  <a:pt x="5969000" y="8782436"/>
                </a:lnTo>
                <a:lnTo>
                  <a:pt x="0" y="8782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03" t="0" r="-160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365261" y="1362075"/>
            <a:ext cx="8894039" cy="789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Når ein skal skrive eit figurdikt med temaet juletre, kan det hjelpe å starte med å skrive ned alle orda ein kjem på som handlar om juletre.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524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Lag gjerne ein ordbank på tavla. Desse orda kan de bruke i dikta dykkar.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113001"/>
            <a:ext cx="18696144" cy="1173999"/>
          </a:xfrm>
          <a:prstGeom prst="rect">
            <a:avLst/>
          </a:prstGeom>
          <a:solidFill>
            <a:srgbClr val="A06E62">
              <a:alpha val="52941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604798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0" y="0"/>
                </a:lnTo>
                <a:lnTo>
                  <a:pt x="5840470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9278586"/>
            <a:ext cx="5807620" cy="2016828"/>
          </a:xfrm>
          <a:custGeom>
            <a:avLst/>
            <a:gdLst/>
            <a:ahLst/>
            <a:cxnLst/>
            <a:rect r="r" b="b" t="t" l="l"/>
            <a:pathLst>
              <a:path h="2016828" w="5807620">
                <a:moveTo>
                  <a:pt x="0" y="0"/>
                </a:moveTo>
                <a:lnTo>
                  <a:pt x="5807620" y="0"/>
                </a:lnTo>
                <a:lnTo>
                  <a:pt x="5807620" y="2016828"/>
                </a:lnTo>
                <a:lnTo>
                  <a:pt x="0" y="2016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2933" y="1758725"/>
            <a:ext cx="6031695" cy="7805723"/>
          </a:xfrm>
          <a:custGeom>
            <a:avLst/>
            <a:gdLst/>
            <a:ahLst/>
            <a:cxnLst/>
            <a:rect r="r" b="b" t="t" l="l"/>
            <a:pathLst>
              <a:path h="7805723" w="6031695">
                <a:moveTo>
                  <a:pt x="0" y="0"/>
                </a:moveTo>
                <a:lnTo>
                  <a:pt x="6031695" y="0"/>
                </a:lnTo>
                <a:lnTo>
                  <a:pt x="6031695" y="7805723"/>
                </a:lnTo>
                <a:lnTo>
                  <a:pt x="0" y="780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085141" y="4464927"/>
            <a:ext cx="1144324" cy="112890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4540735" y="5797996"/>
            <a:ext cx="1144324" cy="112890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380709" y="7572057"/>
            <a:ext cx="1144324" cy="1128902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5112897" y="7787901"/>
            <a:ext cx="1432386" cy="2200593"/>
          </a:xfrm>
          <a:custGeom>
            <a:avLst/>
            <a:gdLst/>
            <a:ahLst/>
            <a:cxnLst/>
            <a:rect r="r" b="b" t="t" l="l"/>
            <a:pathLst>
              <a:path h="2200593" w="1432386">
                <a:moveTo>
                  <a:pt x="0" y="0"/>
                </a:moveTo>
                <a:lnTo>
                  <a:pt x="1432386" y="0"/>
                </a:lnTo>
                <a:lnTo>
                  <a:pt x="1432386" y="2200593"/>
                </a:lnTo>
                <a:lnTo>
                  <a:pt x="0" y="2200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15188" y="8237509"/>
            <a:ext cx="1537683" cy="1750985"/>
          </a:xfrm>
          <a:custGeom>
            <a:avLst/>
            <a:gdLst/>
            <a:ahLst/>
            <a:cxnLst/>
            <a:rect r="r" b="b" t="t" l="l"/>
            <a:pathLst>
              <a:path h="1750985" w="1537683">
                <a:moveTo>
                  <a:pt x="0" y="0"/>
                </a:moveTo>
                <a:lnTo>
                  <a:pt x="1537683" y="0"/>
                </a:lnTo>
                <a:lnTo>
                  <a:pt x="1537683" y="1750985"/>
                </a:lnTo>
                <a:lnTo>
                  <a:pt x="0" y="1750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69126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933455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269126" y="5275824"/>
            <a:ext cx="10990174" cy="186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638"/>
              </a:lnSpc>
            </a:pPr>
            <a:r>
              <a:rPr lang="en-US" sz="12198" b="true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17. desember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5C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06950" y="2615084"/>
            <a:ext cx="10260428" cy="6258861"/>
          </a:xfrm>
          <a:custGeom>
            <a:avLst/>
            <a:gdLst/>
            <a:ahLst/>
            <a:cxnLst/>
            <a:rect r="r" b="b" t="t" l="l"/>
            <a:pathLst>
              <a:path h="6258861" w="10260428">
                <a:moveTo>
                  <a:pt x="0" y="0"/>
                </a:moveTo>
                <a:lnTo>
                  <a:pt x="10260429" y="0"/>
                </a:lnTo>
                <a:lnTo>
                  <a:pt x="10260429" y="6258861"/>
                </a:lnTo>
                <a:lnTo>
                  <a:pt x="0" y="6258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4890" y="793410"/>
            <a:ext cx="17558805" cy="328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3"/>
              </a:lnSpc>
            </a:pPr>
            <a:r>
              <a:rPr lang="en-US" sz="7202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Teikneserien Pepar og Gulrot</a:t>
            </a:r>
          </a:p>
          <a:p>
            <a:pPr algn="l">
              <a:lnSpc>
                <a:spcPts val="8643"/>
              </a:lnSpc>
            </a:pPr>
          </a:p>
          <a:p>
            <a:pPr algn="l">
              <a:lnSpc>
                <a:spcPts val="8643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671184" y="1291176"/>
            <a:ext cx="6948172" cy="840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99"/>
              </a:lnSpc>
            </a:pPr>
          </a:p>
          <a:p>
            <a:pPr algn="just">
              <a:lnSpc>
                <a:spcPts val="4799"/>
              </a:lnSpc>
            </a:pPr>
          </a:p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Vi skal no lese teikneserien</a:t>
            </a:r>
            <a:r>
              <a:rPr lang="en-US" sz="3999" i="true">
                <a:solidFill>
                  <a:srgbClr val="FFFFFF"/>
                </a:solidFill>
                <a:latin typeface="Livvic Italics"/>
                <a:ea typeface="Livvic Italics"/>
                <a:cs typeface="Livvic Italics"/>
                <a:sym typeface="Livvic Italics"/>
              </a:rPr>
              <a:t> </a:t>
            </a: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«Samhaldstreet» av David Revoy.</a:t>
            </a: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trur de eit samhaldstre er?</a:t>
            </a: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Les den første snakkebobla. </a:t>
            </a:r>
          </a:p>
          <a:p>
            <a:pPr algn="l">
              <a:lnSpc>
                <a:spcPts val="4799"/>
              </a:lnSpc>
            </a:pPr>
          </a:p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trur du dei tenkjer om samhaldstre i dette huset?</a:t>
            </a:r>
          </a:p>
          <a:p>
            <a:pPr algn="just">
              <a:lnSpc>
                <a:spcPts val="4799"/>
              </a:lnSpc>
            </a:pP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16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50482" y="5444307"/>
            <a:ext cx="11301259" cy="4237972"/>
          </a:xfrm>
          <a:custGeom>
            <a:avLst/>
            <a:gdLst/>
            <a:ahLst/>
            <a:cxnLst/>
            <a:rect r="r" b="b" t="t" l="l"/>
            <a:pathLst>
              <a:path h="4237972" w="11301259">
                <a:moveTo>
                  <a:pt x="0" y="0"/>
                </a:moveTo>
                <a:lnTo>
                  <a:pt x="11301259" y="0"/>
                </a:lnTo>
                <a:lnTo>
                  <a:pt x="11301259" y="4237972"/>
                </a:lnTo>
                <a:lnTo>
                  <a:pt x="0" y="42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4890" y="347116"/>
            <a:ext cx="17558805" cy="328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3"/>
              </a:lnSpc>
            </a:pPr>
            <a:r>
              <a:rPr lang="en-US" sz="7202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Teikneserien Pepar og Gulrot</a:t>
            </a:r>
          </a:p>
          <a:p>
            <a:pPr algn="l">
              <a:lnSpc>
                <a:spcPts val="8643"/>
              </a:lnSpc>
            </a:pPr>
          </a:p>
          <a:p>
            <a:pPr algn="l">
              <a:lnSpc>
                <a:spcPts val="8643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749285" y="1698626"/>
            <a:ext cx="16510015" cy="480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Les teikneserien </a:t>
            </a:r>
            <a:r>
              <a:rPr lang="en-US" sz="3999" u="sng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  <a:hlinkClick r:id="rId3" tooltip="https://www.peppercarrot.com/nn/webcomic/ep24_The-Unity-Tree.html"/>
              </a:rPr>
              <a:t>«Samhaldstreet»</a:t>
            </a: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 saman.</a:t>
            </a:r>
          </a:p>
          <a:p>
            <a:pPr algn="just">
              <a:lnSpc>
                <a:spcPts val="4799"/>
              </a:lnSpc>
            </a:pPr>
          </a:p>
          <a:p>
            <a:pPr algn="just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Medan de les, skal de tenkje over: </a:t>
            </a:r>
          </a:p>
          <a:p>
            <a:pPr algn="just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karaktertrekk trur de dei vaksne heksene har?</a:t>
            </a:r>
          </a:p>
          <a:p>
            <a:pPr algn="just" marL="863599" indent="-431800" lvl="1">
              <a:lnSpc>
                <a:spcPts val="4799"/>
              </a:lnSpc>
              <a:buFont typeface="Arial"/>
              <a:buChar char="•"/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karaktertrekk trur de Pepar har?</a:t>
            </a:r>
          </a:p>
          <a:p>
            <a:pPr algn="just">
              <a:lnSpc>
                <a:spcPts val="4799"/>
              </a:lnSpc>
            </a:pPr>
          </a:p>
          <a:p>
            <a:pPr algn="just">
              <a:lnSpc>
                <a:spcPts val="4799"/>
              </a:lnSpc>
            </a:pPr>
          </a:p>
          <a:p>
            <a:pPr algn="just">
              <a:lnSpc>
                <a:spcPts val="479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749285" y="4138939"/>
            <a:ext cx="5285728" cy="600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99"/>
              </a:lnSpc>
            </a:pPr>
          </a:p>
          <a:p>
            <a:pPr algn="just">
              <a:lnSpc>
                <a:spcPts val="4799"/>
              </a:lnSpc>
            </a:pPr>
          </a:p>
          <a:p>
            <a:pPr algn="just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Kvifor trur de Pepar vil lage eit samhaldstre?</a:t>
            </a:r>
          </a:p>
          <a:p>
            <a:pPr algn="just">
              <a:lnSpc>
                <a:spcPts val="4799"/>
              </a:lnSpc>
            </a:pPr>
          </a:p>
          <a:p>
            <a:pPr algn="just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Kvifor trur de dei andre heksene meiner at eit samhaldstre er tull og tøys?</a:t>
            </a:r>
          </a:p>
          <a:p>
            <a:pPr algn="just">
              <a:lnSpc>
                <a:spcPts val="4799"/>
              </a:lnSpc>
            </a:pPr>
          </a:p>
        </p:txBody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65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03959" y="2526566"/>
            <a:ext cx="8552816" cy="5858679"/>
          </a:xfrm>
          <a:custGeom>
            <a:avLst/>
            <a:gdLst/>
            <a:ahLst/>
            <a:cxnLst/>
            <a:rect r="r" b="b" t="t" l="l"/>
            <a:pathLst>
              <a:path h="5858679" w="8552816">
                <a:moveTo>
                  <a:pt x="0" y="0"/>
                </a:moveTo>
                <a:lnTo>
                  <a:pt x="8552817" y="0"/>
                </a:lnTo>
                <a:lnTo>
                  <a:pt x="8552817" y="5858679"/>
                </a:lnTo>
                <a:lnTo>
                  <a:pt x="0" y="5858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184" y="347345"/>
            <a:ext cx="8552816" cy="1219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Kva skjer vidare?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6385" y="1825555"/>
            <a:ext cx="7576951" cy="796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trur de skjer vidare?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Skriv, aleine eller saman med læringsvenen, kva de trur skjer vidare. 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Lag ein teikneserie av det som skjer vidare. </a:t>
            </a:r>
          </a:p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Mal til teikneserie finn du </a:t>
            </a:r>
            <a:r>
              <a:rPr lang="en-US" sz="4500" u="sng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  <a:hlinkClick r:id="rId3" tooltip="https://nynorsksenteret.no/teikneseriar/Mal2_stort.jpg"/>
              </a:rPr>
              <a:t>her</a:t>
            </a: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 og </a:t>
            </a:r>
            <a:r>
              <a:rPr lang="en-US" sz="4500" u="sng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  <a:hlinkClick r:id="rId4" tooltip="https://nynorsksenteret.no/teikneseriar/Mal4_stort.jpg"/>
              </a:rPr>
              <a:t>her</a:t>
            </a: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65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03959" y="2526566"/>
            <a:ext cx="8552816" cy="5858679"/>
          </a:xfrm>
          <a:custGeom>
            <a:avLst/>
            <a:gdLst/>
            <a:ahLst/>
            <a:cxnLst/>
            <a:rect r="r" b="b" t="t" l="l"/>
            <a:pathLst>
              <a:path h="5858679" w="8552816">
                <a:moveTo>
                  <a:pt x="0" y="0"/>
                </a:moveTo>
                <a:lnTo>
                  <a:pt x="8552817" y="0"/>
                </a:lnTo>
                <a:lnTo>
                  <a:pt x="8552817" y="5858679"/>
                </a:lnTo>
                <a:lnTo>
                  <a:pt x="0" y="5858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1184" y="347345"/>
            <a:ext cx="8552816" cy="1219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Kva skjer vidare?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6385" y="3436606"/>
            <a:ext cx="7576951" cy="396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Heng opp teikneseriane i klasserommet. 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Les kvarandre sine teikneseriar.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F65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9883" y="885825"/>
            <a:ext cx="15091019" cy="2477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40"/>
              </a:lnSpc>
            </a:pPr>
            <a:r>
              <a:rPr lang="en-US" sz="71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Slik tenkte teikneserieskaparen at det gjekk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49883" y="4213226"/>
            <a:ext cx="15409406" cy="316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4500" u="sng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  <a:hlinkClick r:id="rId2" tooltip="https://www.peppercarrot.com/nn/webcomic/ep25_There-are-no-Shortcuts.html"/>
              </a:rPr>
              <a:t>Her</a:t>
            </a: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 finn du det neste kapittelet i </a:t>
            </a:r>
            <a:r>
              <a:rPr lang="en-US" sz="4500" i="true">
                <a:solidFill>
                  <a:srgbClr val="FFFFFF"/>
                </a:solidFill>
                <a:latin typeface="Livvic Italics"/>
                <a:ea typeface="Livvic Italics"/>
                <a:cs typeface="Livvic Italics"/>
                <a:sym typeface="Livvic Italics"/>
              </a:rPr>
              <a:t>Pepar og Gulrot</a:t>
            </a: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.</a:t>
            </a:r>
          </a:p>
          <a:p>
            <a:pPr algn="l">
              <a:lnSpc>
                <a:spcPts val="6299"/>
              </a:lnSpc>
            </a:pPr>
          </a:p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Les teikneserien saman.  </a:t>
            </a:r>
          </a:p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69499" y="1946766"/>
            <a:ext cx="10577735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78"/>
              </a:lnSpc>
            </a:pPr>
            <a:r>
              <a:rPr lang="en-US" sz="118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18.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22952" y="1528216"/>
            <a:ext cx="11554915" cy="13875990"/>
          </a:xfrm>
          <a:custGeom>
            <a:avLst/>
            <a:gdLst/>
            <a:ahLst/>
            <a:cxnLst/>
            <a:rect r="r" b="b" t="t" l="l"/>
            <a:pathLst>
              <a:path h="13875990" w="11554915">
                <a:moveTo>
                  <a:pt x="0" y="0"/>
                </a:moveTo>
                <a:lnTo>
                  <a:pt x="11554915" y="0"/>
                </a:lnTo>
                <a:lnTo>
                  <a:pt x="11554915" y="13875990"/>
                </a:lnTo>
                <a:lnTo>
                  <a:pt x="0" y="1387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588406" y="7696506"/>
            <a:ext cx="880588" cy="1288094"/>
          </a:xfrm>
          <a:custGeom>
            <a:avLst/>
            <a:gdLst/>
            <a:ahLst/>
            <a:cxnLst/>
            <a:rect r="r" b="b" t="t" l="l"/>
            <a:pathLst>
              <a:path h="1288094" w="880588">
                <a:moveTo>
                  <a:pt x="880588" y="0"/>
                </a:moveTo>
                <a:lnTo>
                  <a:pt x="0" y="0"/>
                </a:lnTo>
                <a:lnTo>
                  <a:pt x="0" y="1288093"/>
                </a:lnTo>
                <a:lnTo>
                  <a:pt x="880588" y="1288093"/>
                </a:lnTo>
                <a:lnTo>
                  <a:pt x="88058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2295920" y="7066344"/>
            <a:ext cx="844743" cy="1235661"/>
          </a:xfrm>
          <a:custGeom>
            <a:avLst/>
            <a:gdLst/>
            <a:ahLst/>
            <a:cxnLst/>
            <a:rect r="r" b="b" t="t" l="l"/>
            <a:pathLst>
              <a:path h="1235661" w="844743">
                <a:moveTo>
                  <a:pt x="844743" y="0"/>
                </a:moveTo>
                <a:lnTo>
                  <a:pt x="0" y="0"/>
                </a:lnTo>
                <a:lnTo>
                  <a:pt x="0" y="1235661"/>
                </a:lnTo>
                <a:lnTo>
                  <a:pt x="844743" y="1235661"/>
                </a:lnTo>
                <a:lnTo>
                  <a:pt x="844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3871119" y="8302005"/>
            <a:ext cx="889018" cy="1300425"/>
          </a:xfrm>
          <a:custGeom>
            <a:avLst/>
            <a:gdLst/>
            <a:ahLst/>
            <a:cxnLst/>
            <a:rect r="r" b="b" t="t" l="l"/>
            <a:pathLst>
              <a:path h="1300425" w="889018">
                <a:moveTo>
                  <a:pt x="889018" y="0"/>
                </a:moveTo>
                <a:lnTo>
                  <a:pt x="0" y="0"/>
                </a:lnTo>
                <a:lnTo>
                  <a:pt x="0" y="1300425"/>
                </a:lnTo>
                <a:lnTo>
                  <a:pt x="889018" y="1300425"/>
                </a:lnTo>
                <a:lnTo>
                  <a:pt x="8890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6078305" y="7850821"/>
            <a:ext cx="775092" cy="1133778"/>
          </a:xfrm>
          <a:custGeom>
            <a:avLst/>
            <a:gdLst/>
            <a:ahLst/>
            <a:cxnLst/>
            <a:rect r="r" b="b" t="t" l="l"/>
            <a:pathLst>
              <a:path h="1133778" w="775092">
                <a:moveTo>
                  <a:pt x="775092" y="0"/>
                </a:moveTo>
                <a:lnTo>
                  <a:pt x="0" y="0"/>
                </a:lnTo>
                <a:lnTo>
                  <a:pt x="0" y="1133778"/>
                </a:lnTo>
                <a:lnTo>
                  <a:pt x="775092" y="1133778"/>
                </a:lnTo>
                <a:lnTo>
                  <a:pt x="7750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8368908" y="8124522"/>
            <a:ext cx="775092" cy="1133778"/>
          </a:xfrm>
          <a:custGeom>
            <a:avLst/>
            <a:gdLst/>
            <a:ahLst/>
            <a:cxnLst/>
            <a:rect r="r" b="b" t="t" l="l"/>
            <a:pathLst>
              <a:path h="1133778" w="775092">
                <a:moveTo>
                  <a:pt x="775092" y="0"/>
                </a:moveTo>
                <a:lnTo>
                  <a:pt x="0" y="0"/>
                </a:lnTo>
                <a:lnTo>
                  <a:pt x="0" y="1133778"/>
                </a:lnTo>
                <a:lnTo>
                  <a:pt x="775092" y="1133778"/>
                </a:lnTo>
                <a:lnTo>
                  <a:pt x="7750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6020390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71824" y="614552"/>
            <a:ext cx="9088750" cy="7459778"/>
            <a:chOff x="0" y="0"/>
            <a:chExt cx="2393745" cy="19647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93745" cy="1964715"/>
            </a:xfrm>
            <a:custGeom>
              <a:avLst/>
              <a:gdLst/>
              <a:ahLst/>
              <a:cxnLst/>
              <a:rect r="r" b="b" t="t" l="l"/>
              <a:pathLst>
                <a:path h="1964715" w="2393745">
                  <a:moveTo>
                    <a:pt x="0" y="0"/>
                  </a:moveTo>
                  <a:lnTo>
                    <a:pt x="2393745" y="0"/>
                  </a:lnTo>
                  <a:lnTo>
                    <a:pt x="2393745" y="1964715"/>
                  </a:lnTo>
                  <a:lnTo>
                    <a:pt x="0" y="196471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393745" cy="20028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90890" y="882022"/>
            <a:ext cx="8453110" cy="816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Kva kan du gjere for at adventstida skal bli så fin som råd for både deg og andre? </a:t>
            </a:r>
          </a:p>
          <a:p>
            <a:pPr algn="l">
              <a:lnSpc>
                <a:spcPts val="5879"/>
              </a:lnSpc>
            </a:pPr>
          </a:p>
          <a:p>
            <a:pPr algn="l">
              <a:lnSpc>
                <a:spcPts val="5879"/>
              </a:lnSpc>
            </a:pPr>
            <a:r>
              <a:rPr lang="en-US" sz="48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Kanskje har du nokre koselege aktivitetar du ønsker å gjere i lag med nokon? Kanskje ønsker du å skrive julekort, lage julegåver, gå på besøk til nokon eller hjelpe til med noko heime?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564208" y="1028700"/>
            <a:ext cx="6695092" cy="6695697"/>
          </a:xfrm>
          <a:custGeom>
            <a:avLst/>
            <a:gdLst/>
            <a:ahLst/>
            <a:cxnLst/>
            <a:rect r="r" b="b" t="t" l="l"/>
            <a:pathLst>
              <a:path h="6695697" w="6695092">
                <a:moveTo>
                  <a:pt x="0" y="0"/>
                </a:moveTo>
                <a:lnTo>
                  <a:pt x="6695092" y="0"/>
                </a:lnTo>
                <a:lnTo>
                  <a:pt x="6695092" y="6695697"/>
                </a:lnTo>
                <a:lnTo>
                  <a:pt x="0" y="6695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0044" t="-645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909550" y="8163494"/>
            <a:ext cx="11266939" cy="1229121"/>
          </a:xfrm>
          <a:custGeom>
            <a:avLst/>
            <a:gdLst/>
            <a:ahLst/>
            <a:cxnLst/>
            <a:rect r="r" b="b" t="t" l="l"/>
            <a:pathLst>
              <a:path h="1229121" w="11266939">
                <a:moveTo>
                  <a:pt x="0" y="0"/>
                </a:moveTo>
                <a:lnTo>
                  <a:pt x="11266939" y="0"/>
                </a:lnTo>
                <a:lnTo>
                  <a:pt x="11266939" y="1229121"/>
                </a:lnTo>
                <a:lnTo>
                  <a:pt x="0" y="122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48604" y="290721"/>
            <a:ext cx="17399471" cy="7762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</a:p>
          <a:p>
            <a:pPr algn="l">
              <a:lnSpc>
                <a:spcPts val="6479"/>
              </a:lnSpc>
            </a:pPr>
            <a:r>
              <a:rPr lang="en-US" sz="53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I denne oppgåva skal de lese teksten </a:t>
            </a:r>
            <a:r>
              <a:rPr lang="en-US" sz="5399" u="sng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  <a:hlinkClick r:id="rId3" tooltip="https://framtidajunior.no/2020/12/22/slik-lagar-du-ei-god-jul-bade-deg-og-planeten/"/>
              </a:rPr>
              <a:t>«Slik lagar du ei god jul for både deg og planeten»</a:t>
            </a:r>
            <a:r>
              <a:rPr lang="en-US" sz="53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. </a:t>
            </a:r>
          </a:p>
          <a:p>
            <a:pPr algn="l">
              <a:lnSpc>
                <a:spcPts val="6479"/>
              </a:lnSpc>
            </a:pPr>
          </a:p>
          <a:p>
            <a:pPr algn="l">
              <a:lnSpc>
                <a:spcPts val="6479"/>
              </a:lnSpc>
            </a:pPr>
            <a:r>
              <a:rPr lang="en-US" sz="53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Deretter skal de lage eit kryssord ved å bruke </a:t>
            </a:r>
            <a:r>
              <a:rPr lang="en-US" sz="5399" u="sng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  <a:hlinkClick r:id="rId4" tooltip="https://worksheets.theteacherscorner.net/make-your-own/crossword/"/>
              </a:rPr>
              <a:t>kryssord-generatoren</a:t>
            </a:r>
            <a:r>
              <a:rPr lang="en-US" sz="53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. </a:t>
            </a:r>
          </a:p>
          <a:p>
            <a:pPr algn="l">
              <a:lnSpc>
                <a:spcPts val="4800"/>
              </a:lnSpc>
            </a:pPr>
          </a:p>
          <a:p>
            <a:pPr algn="l">
              <a:lnSpc>
                <a:spcPts val="4800"/>
              </a:lnSpc>
            </a:pPr>
          </a:p>
          <a:p>
            <a:pPr algn="l">
              <a:lnSpc>
                <a:spcPts val="4800"/>
              </a:lnSpc>
            </a:pPr>
          </a:p>
          <a:p>
            <a:pPr algn="l">
              <a:lnSpc>
                <a:spcPts val="4800"/>
              </a:lnSpc>
            </a:pPr>
          </a:p>
          <a:p>
            <a:pPr algn="l">
              <a:lnSpc>
                <a:spcPts val="4800"/>
              </a:lnSpc>
            </a:pPr>
            <a:r>
              <a:rPr lang="en-US" sz="4000" b="true">
                <a:solidFill>
                  <a:srgbClr val="E4554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-312406" y="5143500"/>
            <a:ext cx="20794259" cy="10510553"/>
          </a:xfrm>
          <a:custGeom>
            <a:avLst/>
            <a:gdLst/>
            <a:ahLst/>
            <a:cxnLst/>
            <a:rect r="r" b="b" t="t" l="l"/>
            <a:pathLst>
              <a:path h="10510553" w="20794259">
                <a:moveTo>
                  <a:pt x="20794260" y="0"/>
                </a:moveTo>
                <a:lnTo>
                  <a:pt x="0" y="0"/>
                </a:lnTo>
                <a:lnTo>
                  <a:pt x="0" y="10510553"/>
                </a:lnTo>
                <a:lnTo>
                  <a:pt x="20794260" y="10510553"/>
                </a:lnTo>
                <a:lnTo>
                  <a:pt x="207942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48604" y="6587228"/>
            <a:ext cx="12311723" cy="488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</a:p>
          <a:p>
            <a:pPr algn="l">
              <a:lnSpc>
                <a:spcPts val="4800"/>
              </a:lnSpc>
            </a:pPr>
          </a:p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Til slu</a:t>
            </a:r>
            <a:r>
              <a:rPr lang="en-US" sz="4000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tt byter du kryssord med læringsvenen og løyser kryssordet du får.</a:t>
            </a:r>
          </a:p>
          <a:p>
            <a:pPr algn="l">
              <a:lnSpc>
                <a:spcPts val="4800"/>
              </a:lnSpc>
            </a:pPr>
          </a:p>
          <a:p>
            <a:pPr algn="l">
              <a:lnSpc>
                <a:spcPts val="4800"/>
              </a:lnSpc>
            </a:pPr>
          </a:p>
          <a:p>
            <a:pPr algn="l">
              <a:lnSpc>
                <a:spcPts val="4800"/>
              </a:lnSpc>
            </a:pPr>
          </a:p>
          <a:p>
            <a:pPr algn="l">
              <a:lnSpc>
                <a:spcPts val="4800"/>
              </a:lnSpc>
            </a:pPr>
            <a:r>
              <a:rPr lang="en-US" sz="4000" b="true">
                <a:solidFill>
                  <a:srgbClr val="E4554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true" flipV="false" rot="0">
            <a:off x="-312406" y="5143500"/>
            <a:ext cx="20794259" cy="10510553"/>
          </a:xfrm>
          <a:custGeom>
            <a:avLst/>
            <a:gdLst/>
            <a:ahLst/>
            <a:cxnLst/>
            <a:rect r="r" b="b" t="t" l="l"/>
            <a:pathLst>
              <a:path h="10510553" w="20794259">
                <a:moveTo>
                  <a:pt x="20794260" y="0"/>
                </a:moveTo>
                <a:lnTo>
                  <a:pt x="0" y="0"/>
                </a:lnTo>
                <a:lnTo>
                  <a:pt x="0" y="10510553"/>
                </a:lnTo>
                <a:lnTo>
                  <a:pt x="20794260" y="10510553"/>
                </a:lnTo>
                <a:lnTo>
                  <a:pt x="207942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85447" y="283150"/>
            <a:ext cx="6602350" cy="9381670"/>
          </a:xfrm>
          <a:custGeom>
            <a:avLst/>
            <a:gdLst/>
            <a:ahLst/>
            <a:cxnLst/>
            <a:rect r="r" b="b" t="t" l="l"/>
            <a:pathLst>
              <a:path h="9381670" w="6602350">
                <a:moveTo>
                  <a:pt x="0" y="0"/>
                </a:moveTo>
                <a:lnTo>
                  <a:pt x="6602350" y="0"/>
                </a:lnTo>
                <a:lnTo>
                  <a:pt x="6602350" y="9381670"/>
                </a:lnTo>
                <a:lnTo>
                  <a:pt x="0" y="9381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89268" y="2306710"/>
            <a:ext cx="12309464" cy="1577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95"/>
              </a:lnSpc>
            </a:pPr>
            <a:r>
              <a:rPr lang="en-US" b="true" sz="1309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19.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778986">
            <a:off x="-4055107" y="7054955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1"/>
                </a:lnTo>
                <a:lnTo>
                  <a:pt x="0" y="9910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047898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240102" y="-220723"/>
            <a:ext cx="6480205" cy="9479023"/>
          </a:xfrm>
          <a:custGeom>
            <a:avLst/>
            <a:gdLst/>
            <a:ahLst/>
            <a:cxnLst/>
            <a:rect r="r" b="b" t="t" l="l"/>
            <a:pathLst>
              <a:path h="9479023" w="6480205">
                <a:moveTo>
                  <a:pt x="6480204" y="0"/>
                </a:moveTo>
                <a:lnTo>
                  <a:pt x="0" y="0"/>
                </a:lnTo>
                <a:lnTo>
                  <a:pt x="0" y="9479023"/>
                </a:lnTo>
                <a:lnTo>
                  <a:pt x="6480204" y="9479023"/>
                </a:lnTo>
                <a:lnTo>
                  <a:pt x="6480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757167" y="6499572"/>
            <a:ext cx="11290731" cy="2758728"/>
            <a:chOff x="0" y="0"/>
            <a:chExt cx="15054308" cy="367830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8959698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673733" y="709334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5" y="0"/>
                  </a:lnTo>
                  <a:lnTo>
                    <a:pt x="2380575" y="2968970"/>
                  </a:lnTo>
                  <a:lnTo>
                    <a:pt x="0" y="2968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716077" y="423333"/>
              <a:ext cx="2380574" cy="2968970"/>
            </a:xfrm>
            <a:custGeom>
              <a:avLst/>
              <a:gdLst/>
              <a:ahLst/>
              <a:cxnLst/>
              <a:rect r="r" b="b" t="t" l="l"/>
              <a:pathLst>
                <a:path h="2968970" w="2380574">
                  <a:moveTo>
                    <a:pt x="0" y="0"/>
                  </a:moveTo>
                  <a:lnTo>
                    <a:pt x="2380574" y="0"/>
                  </a:lnTo>
                  <a:lnTo>
                    <a:pt x="2380574" y="2968971"/>
                  </a:lnTo>
                  <a:lnTo>
                    <a:pt x="0" y="296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91064" cy="3240502"/>
            </a:xfrm>
            <a:custGeom>
              <a:avLst/>
              <a:gdLst/>
              <a:ahLst/>
              <a:cxnLst/>
              <a:rect r="r" b="b" t="t" l="l"/>
              <a:pathLst>
                <a:path h="3240502" w="4791064">
                  <a:moveTo>
                    <a:pt x="0" y="0"/>
                  </a:moveTo>
                  <a:lnTo>
                    <a:pt x="4791064" y="0"/>
                  </a:lnTo>
                  <a:lnTo>
                    <a:pt x="4791064" y="3240502"/>
                  </a:lnTo>
                  <a:lnTo>
                    <a:pt x="0" y="324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1064870" y="353663"/>
            <a:ext cx="6768023" cy="9579673"/>
            <a:chOff x="0" y="0"/>
            <a:chExt cx="1782525" cy="252304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82525" cy="2523042"/>
            </a:xfrm>
            <a:custGeom>
              <a:avLst/>
              <a:gdLst/>
              <a:ahLst/>
              <a:cxnLst/>
              <a:rect r="r" b="b" t="t" l="l"/>
              <a:pathLst>
                <a:path h="2523042" w="1782525">
                  <a:moveTo>
                    <a:pt x="0" y="0"/>
                  </a:moveTo>
                  <a:lnTo>
                    <a:pt x="1782525" y="0"/>
                  </a:lnTo>
                  <a:lnTo>
                    <a:pt x="1782525" y="2523042"/>
                  </a:lnTo>
                  <a:lnTo>
                    <a:pt x="0" y="2523042"/>
                  </a:lnTo>
                  <a:close/>
                </a:path>
              </a:pathLst>
            </a:custGeom>
            <a:solidFill>
              <a:srgbClr val="9F1B3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782525" cy="25611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1379375" y="718986"/>
            <a:ext cx="6139013" cy="8849028"/>
          </a:xfrm>
          <a:custGeom>
            <a:avLst/>
            <a:gdLst/>
            <a:ahLst/>
            <a:cxnLst/>
            <a:rect r="r" b="b" t="t" l="l"/>
            <a:pathLst>
              <a:path h="8849028" w="6139013">
                <a:moveTo>
                  <a:pt x="0" y="0"/>
                </a:moveTo>
                <a:lnTo>
                  <a:pt x="6139013" y="0"/>
                </a:lnTo>
                <a:lnTo>
                  <a:pt x="6139013" y="8849028"/>
                </a:lnTo>
                <a:lnTo>
                  <a:pt x="0" y="8849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3812" y="1465469"/>
            <a:ext cx="10373814" cy="559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19"/>
              </a:lnSpc>
            </a:pPr>
            <a:r>
              <a:rPr lang="en-US" sz="80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Julebingo</a:t>
            </a:r>
          </a:p>
          <a:p>
            <a:pPr algn="l">
              <a:lnSpc>
                <a:spcPts val="6120"/>
              </a:lnSpc>
            </a:pPr>
          </a:p>
          <a:p>
            <a:pPr algn="l">
              <a:lnSpc>
                <a:spcPts val="7080"/>
              </a:lnSpc>
            </a:pPr>
            <a:r>
              <a:rPr lang="en-US" sz="59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Fyll bingo-arket ditt med juleorda frå lista på neste side. </a:t>
            </a:r>
          </a:p>
          <a:p>
            <a:pPr algn="l">
              <a:lnSpc>
                <a:spcPts val="7080"/>
              </a:lnSpc>
            </a:pPr>
          </a:p>
          <a:p>
            <a:pPr algn="l">
              <a:lnSpc>
                <a:spcPts val="7080"/>
              </a:lnSpc>
            </a:pPr>
            <a:r>
              <a:rPr lang="en-US" sz="5900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Spel julebingo saman.</a:t>
            </a:r>
            <a:r>
              <a:rPr lang="en-US" sz="5900" b="true">
                <a:solidFill>
                  <a:srgbClr val="E45541"/>
                </a:solidFill>
                <a:latin typeface="Livvic Bold"/>
                <a:ea typeface="Livvic Bold"/>
                <a:cs typeface="Livvic Bold"/>
                <a:sym typeface="Livvic Bold"/>
              </a:rPr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7443591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044355" y="2842116"/>
            <a:ext cx="1144324" cy="1128902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4682954" y="241770"/>
            <a:ext cx="8922092" cy="9915033"/>
          </a:xfrm>
          <a:custGeom>
            <a:avLst/>
            <a:gdLst/>
            <a:ahLst/>
            <a:cxnLst/>
            <a:rect r="r" b="b" t="t" l="l"/>
            <a:pathLst>
              <a:path h="9915033" w="8922092">
                <a:moveTo>
                  <a:pt x="0" y="0"/>
                </a:moveTo>
                <a:lnTo>
                  <a:pt x="8922092" y="0"/>
                </a:lnTo>
                <a:lnTo>
                  <a:pt x="8922092" y="9915033"/>
                </a:lnTo>
                <a:lnTo>
                  <a:pt x="0" y="99150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8232" r="0" b="-11967"/>
            </a:stretch>
          </a:blipFill>
        </p:spPr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F1B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943674" y="2152742"/>
            <a:ext cx="9929839" cy="140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10599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20. desember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20198" y="-2089275"/>
            <a:ext cx="11450857" cy="10742986"/>
          </a:xfrm>
          <a:custGeom>
            <a:avLst/>
            <a:gdLst/>
            <a:ahLst/>
            <a:cxnLst/>
            <a:rect r="r" b="b" t="t" l="l"/>
            <a:pathLst>
              <a:path h="10742986" w="11450857">
                <a:moveTo>
                  <a:pt x="0" y="0"/>
                </a:moveTo>
                <a:lnTo>
                  <a:pt x="11450858" y="0"/>
                </a:lnTo>
                <a:lnTo>
                  <a:pt x="11450858" y="10742986"/>
                </a:lnTo>
                <a:lnTo>
                  <a:pt x="0" y="10742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2995" y="1943192"/>
            <a:ext cx="6724502" cy="6861737"/>
          </a:xfrm>
          <a:custGeom>
            <a:avLst/>
            <a:gdLst/>
            <a:ahLst/>
            <a:cxnLst/>
            <a:rect r="r" b="b" t="t" l="l"/>
            <a:pathLst>
              <a:path h="6861737" w="6724502">
                <a:moveTo>
                  <a:pt x="0" y="0"/>
                </a:moveTo>
                <a:lnTo>
                  <a:pt x="6724502" y="0"/>
                </a:lnTo>
                <a:lnTo>
                  <a:pt x="6724502" y="6861737"/>
                </a:lnTo>
                <a:lnTo>
                  <a:pt x="0" y="6861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3341072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1272601" y="225337"/>
            <a:ext cx="4602602" cy="803363"/>
          </a:xfrm>
          <a:custGeom>
            <a:avLst/>
            <a:gdLst/>
            <a:ahLst/>
            <a:cxnLst/>
            <a:rect r="r" b="b" t="t" l="l"/>
            <a:pathLst>
              <a:path h="803363" w="4602602">
                <a:moveTo>
                  <a:pt x="4602602" y="0"/>
                </a:moveTo>
                <a:lnTo>
                  <a:pt x="0" y="0"/>
                </a:lnTo>
                <a:lnTo>
                  <a:pt x="0" y="803363"/>
                </a:lnTo>
                <a:lnTo>
                  <a:pt x="4602602" y="803363"/>
                </a:lnTo>
                <a:lnTo>
                  <a:pt x="46026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144000" y="2709181"/>
            <a:ext cx="9889004" cy="140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105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Jule-Kahoot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63631" y="1288864"/>
            <a:ext cx="10764823" cy="8470977"/>
          </a:xfrm>
          <a:custGeom>
            <a:avLst/>
            <a:gdLst/>
            <a:ahLst/>
            <a:cxnLst/>
            <a:rect r="r" b="b" t="t" l="l"/>
            <a:pathLst>
              <a:path h="8470977" w="10764823">
                <a:moveTo>
                  <a:pt x="0" y="0"/>
                </a:moveTo>
                <a:lnTo>
                  <a:pt x="10764824" y="0"/>
                </a:lnTo>
                <a:lnTo>
                  <a:pt x="10764824" y="8470977"/>
                </a:lnTo>
                <a:lnTo>
                  <a:pt x="0" y="847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9973" y="5524353"/>
            <a:ext cx="4369936" cy="2971556"/>
          </a:xfrm>
          <a:custGeom>
            <a:avLst/>
            <a:gdLst/>
            <a:ahLst/>
            <a:cxnLst/>
            <a:rect r="r" b="b" t="t" l="l"/>
            <a:pathLst>
              <a:path h="2971556" w="4369936">
                <a:moveTo>
                  <a:pt x="0" y="0"/>
                </a:moveTo>
                <a:lnTo>
                  <a:pt x="4369935" y="0"/>
                </a:lnTo>
                <a:lnTo>
                  <a:pt x="4369935" y="2971556"/>
                </a:lnTo>
                <a:lnTo>
                  <a:pt x="0" y="2971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535552" y="452364"/>
            <a:ext cx="6603855" cy="1152673"/>
          </a:xfrm>
          <a:custGeom>
            <a:avLst/>
            <a:gdLst/>
            <a:ahLst/>
            <a:cxnLst/>
            <a:rect r="r" b="b" t="t" l="l"/>
            <a:pathLst>
              <a:path h="1152673" w="6603855">
                <a:moveTo>
                  <a:pt x="6603855" y="0"/>
                </a:moveTo>
                <a:lnTo>
                  <a:pt x="0" y="0"/>
                </a:lnTo>
                <a:lnTo>
                  <a:pt x="0" y="1152672"/>
                </a:lnTo>
                <a:lnTo>
                  <a:pt x="6603855" y="1152672"/>
                </a:lnTo>
                <a:lnTo>
                  <a:pt x="660385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5981775" y="452364"/>
            <a:ext cx="6592226" cy="1150643"/>
          </a:xfrm>
          <a:custGeom>
            <a:avLst/>
            <a:gdLst/>
            <a:ahLst/>
            <a:cxnLst/>
            <a:rect r="r" b="b" t="t" l="l"/>
            <a:pathLst>
              <a:path h="1150643" w="6592226">
                <a:moveTo>
                  <a:pt x="6592226" y="0"/>
                </a:moveTo>
                <a:lnTo>
                  <a:pt x="0" y="0"/>
                </a:lnTo>
                <a:lnTo>
                  <a:pt x="0" y="1150643"/>
                </a:lnTo>
                <a:lnTo>
                  <a:pt x="6592226" y="1150643"/>
                </a:lnTo>
                <a:lnTo>
                  <a:pt x="65922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401870" y="452364"/>
            <a:ext cx="6592226" cy="1150643"/>
          </a:xfrm>
          <a:custGeom>
            <a:avLst/>
            <a:gdLst/>
            <a:ahLst/>
            <a:cxnLst/>
            <a:rect r="r" b="b" t="t" l="l"/>
            <a:pathLst>
              <a:path h="1150643" w="6592226">
                <a:moveTo>
                  <a:pt x="6592227" y="0"/>
                </a:moveTo>
                <a:lnTo>
                  <a:pt x="0" y="0"/>
                </a:lnTo>
                <a:lnTo>
                  <a:pt x="0" y="1150643"/>
                </a:lnTo>
                <a:lnTo>
                  <a:pt x="6592227" y="1150643"/>
                </a:lnTo>
                <a:lnTo>
                  <a:pt x="65922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66344" y="644044"/>
            <a:ext cx="653629" cy="64482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3891967" y="644044"/>
            <a:ext cx="653629" cy="64482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7204294" y="644044"/>
            <a:ext cx="653629" cy="64482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9891750" y="1027685"/>
            <a:ext cx="653629" cy="64482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3177182" y="644044"/>
            <a:ext cx="653629" cy="64482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6307583" y="644044"/>
            <a:ext cx="653629" cy="64482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9364951" y="4647599"/>
            <a:ext cx="7894349" cy="4070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8"/>
              </a:lnSpc>
            </a:pPr>
            <a:r>
              <a:rPr lang="en-US" sz="4991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Les teksten «</a:t>
            </a:r>
            <a:r>
              <a:rPr lang="en-US" b="true" sz="4991" u="sng">
                <a:solidFill>
                  <a:srgbClr val="FFFFFF"/>
                </a:solidFill>
                <a:latin typeface="Livvic Bold"/>
                <a:ea typeface="Livvic Bold"/>
                <a:cs typeface="Livvic Bold"/>
                <a:sym typeface="Livvic Bold"/>
                <a:hlinkClick r:id="rId11" tooltip="https://www.nysgjerrigper.no/bladet/2019-4/dei-forste-julegavene/"/>
              </a:rPr>
              <a:t>Dei første julegåvene</a:t>
            </a:r>
            <a:r>
              <a:rPr lang="en-US" sz="4991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» saman. </a:t>
            </a:r>
          </a:p>
          <a:p>
            <a:pPr algn="l">
              <a:lnSpc>
                <a:spcPts val="6488"/>
              </a:lnSpc>
            </a:pPr>
          </a:p>
          <a:p>
            <a:pPr algn="l">
              <a:lnSpc>
                <a:spcPts val="6488"/>
              </a:lnSpc>
            </a:pPr>
          </a:p>
          <a:p>
            <a:pPr algn="l">
              <a:lnSpc>
                <a:spcPts val="6488"/>
              </a:lnSpc>
            </a:pPr>
          </a:p>
        </p:txBody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144000" y="2709181"/>
            <a:ext cx="9889004" cy="140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105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Jule-Kahoot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63631" y="1288864"/>
            <a:ext cx="10764823" cy="8470977"/>
          </a:xfrm>
          <a:custGeom>
            <a:avLst/>
            <a:gdLst/>
            <a:ahLst/>
            <a:cxnLst/>
            <a:rect r="r" b="b" t="t" l="l"/>
            <a:pathLst>
              <a:path h="8470977" w="10764823">
                <a:moveTo>
                  <a:pt x="0" y="0"/>
                </a:moveTo>
                <a:lnTo>
                  <a:pt x="10764824" y="0"/>
                </a:lnTo>
                <a:lnTo>
                  <a:pt x="10764824" y="8470977"/>
                </a:lnTo>
                <a:lnTo>
                  <a:pt x="0" y="847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9973" y="5524353"/>
            <a:ext cx="4369936" cy="2971556"/>
          </a:xfrm>
          <a:custGeom>
            <a:avLst/>
            <a:gdLst/>
            <a:ahLst/>
            <a:cxnLst/>
            <a:rect r="r" b="b" t="t" l="l"/>
            <a:pathLst>
              <a:path h="2971556" w="4369936">
                <a:moveTo>
                  <a:pt x="0" y="0"/>
                </a:moveTo>
                <a:lnTo>
                  <a:pt x="4369935" y="0"/>
                </a:lnTo>
                <a:lnTo>
                  <a:pt x="4369935" y="2971556"/>
                </a:lnTo>
                <a:lnTo>
                  <a:pt x="0" y="2971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535552" y="452364"/>
            <a:ext cx="6603855" cy="1152673"/>
          </a:xfrm>
          <a:custGeom>
            <a:avLst/>
            <a:gdLst/>
            <a:ahLst/>
            <a:cxnLst/>
            <a:rect r="r" b="b" t="t" l="l"/>
            <a:pathLst>
              <a:path h="1152673" w="6603855">
                <a:moveTo>
                  <a:pt x="6603855" y="0"/>
                </a:moveTo>
                <a:lnTo>
                  <a:pt x="0" y="0"/>
                </a:lnTo>
                <a:lnTo>
                  <a:pt x="0" y="1152672"/>
                </a:lnTo>
                <a:lnTo>
                  <a:pt x="6603855" y="1152672"/>
                </a:lnTo>
                <a:lnTo>
                  <a:pt x="660385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5981775" y="452364"/>
            <a:ext cx="6592226" cy="1150643"/>
          </a:xfrm>
          <a:custGeom>
            <a:avLst/>
            <a:gdLst/>
            <a:ahLst/>
            <a:cxnLst/>
            <a:rect r="r" b="b" t="t" l="l"/>
            <a:pathLst>
              <a:path h="1150643" w="6592226">
                <a:moveTo>
                  <a:pt x="6592226" y="0"/>
                </a:moveTo>
                <a:lnTo>
                  <a:pt x="0" y="0"/>
                </a:lnTo>
                <a:lnTo>
                  <a:pt x="0" y="1150643"/>
                </a:lnTo>
                <a:lnTo>
                  <a:pt x="6592226" y="1150643"/>
                </a:lnTo>
                <a:lnTo>
                  <a:pt x="65922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401870" y="452364"/>
            <a:ext cx="6592226" cy="1150643"/>
          </a:xfrm>
          <a:custGeom>
            <a:avLst/>
            <a:gdLst/>
            <a:ahLst/>
            <a:cxnLst/>
            <a:rect r="r" b="b" t="t" l="l"/>
            <a:pathLst>
              <a:path h="1150643" w="6592226">
                <a:moveTo>
                  <a:pt x="6592227" y="0"/>
                </a:moveTo>
                <a:lnTo>
                  <a:pt x="0" y="0"/>
                </a:lnTo>
                <a:lnTo>
                  <a:pt x="0" y="1150643"/>
                </a:lnTo>
                <a:lnTo>
                  <a:pt x="6592227" y="1150643"/>
                </a:lnTo>
                <a:lnTo>
                  <a:pt x="65922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66344" y="644044"/>
            <a:ext cx="653629" cy="64482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3891967" y="644044"/>
            <a:ext cx="653629" cy="64482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7204294" y="644044"/>
            <a:ext cx="653629" cy="64482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9891750" y="1027685"/>
            <a:ext cx="653629" cy="64482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3177182" y="644044"/>
            <a:ext cx="653629" cy="64482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6307583" y="644044"/>
            <a:ext cx="653629" cy="64482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9364951" y="4073794"/>
            <a:ext cx="7894349" cy="3251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8"/>
              </a:lnSpc>
            </a:pPr>
            <a:r>
              <a:rPr lang="en-US" sz="4991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Gå saman to og to og les gjennom teksten ein gong til. Strek under nøkkelord i teksten.</a:t>
            </a:r>
            <a:r>
              <a:rPr lang="en-US" sz="4991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</a:p>
        </p:txBody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303137" y="1814586"/>
            <a:ext cx="9889004" cy="140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105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Jule-Kahoot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63631" y="1288864"/>
            <a:ext cx="10764823" cy="8470977"/>
          </a:xfrm>
          <a:custGeom>
            <a:avLst/>
            <a:gdLst/>
            <a:ahLst/>
            <a:cxnLst/>
            <a:rect r="r" b="b" t="t" l="l"/>
            <a:pathLst>
              <a:path h="8470977" w="10764823">
                <a:moveTo>
                  <a:pt x="0" y="0"/>
                </a:moveTo>
                <a:lnTo>
                  <a:pt x="10764824" y="0"/>
                </a:lnTo>
                <a:lnTo>
                  <a:pt x="10764824" y="8470977"/>
                </a:lnTo>
                <a:lnTo>
                  <a:pt x="0" y="847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9973" y="5524353"/>
            <a:ext cx="4369936" cy="2971556"/>
          </a:xfrm>
          <a:custGeom>
            <a:avLst/>
            <a:gdLst/>
            <a:ahLst/>
            <a:cxnLst/>
            <a:rect r="r" b="b" t="t" l="l"/>
            <a:pathLst>
              <a:path h="2971556" w="4369936">
                <a:moveTo>
                  <a:pt x="0" y="0"/>
                </a:moveTo>
                <a:lnTo>
                  <a:pt x="4369935" y="0"/>
                </a:lnTo>
                <a:lnTo>
                  <a:pt x="4369935" y="2971556"/>
                </a:lnTo>
                <a:lnTo>
                  <a:pt x="0" y="2971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535552" y="452364"/>
            <a:ext cx="6603855" cy="1152673"/>
          </a:xfrm>
          <a:custGeom>
            <a:avLst/>
            <a:gdLst/>
            <a:ahLst/>
            <a:cxnLst/>
            <a:rect r="r" b="b" t="t" l="l"/>
            <a:pathLst>
              <a:path h="1152673" w="6603855">
                <a:moveTo>
                  <a:pt x="6603855" y="0"/>
                </a:moveTo>
                <a:lnTo>
                  <a:pt x="0" y="0"/>
                </a:lnTo>
                <a:lnTo>
                  <a:pt x="0" y="1152672"/>
                </a:lnTo>
                <a:lnTo>
                  <a:pt x="6603855" y="1152672"/>
                </a:lnTo>
                <a:lnTo>
                  <a:pt x="660385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5981775" y="452364"/>
            <a:ext cx="6592226" cy="1150643"/>
          </a:xfrm>
          <a:custGeom>
            <a:avLst/>
            <a:gdLst/>
            <a:ahLst/>
            <a:cxnLst/>
            <a:rect r="r" b="b" t="t" l="l"/>
            <a:pathLst>
              <a:path h="1150643" w="6592226">
                <a:moveTo>
                  <a:pt x="6592226" y="0"/>
                </a:moveTo>
                <a:lnTo>
                  <a:pt x="0" y="0"/>
                </a:lnTo>
                <a:lnTo>
                  <a:pt x="0" y="1150643"/>
                </a:lnTo>
                <a:lnTo>
                  <a:pt x="6592226" y="1150643"/>
                </a:lnTo>
                <a:lnTo>
                  <a:pt x="65922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401870" y="452364"/>
            <a:ext cx="6592226" cy="1150643"/>
          </a:xfrm>
          <a:custGeom>
            <a:avLst/>
            <a:gdLst/>
            <a:ahLst/>
            <a:cxnLst/>
            <a:rect r="r" b="b" t="t" l="l"/>
            <a:pathLst>
              <a:path h="1150643" w="6592226">
                <a:moveTo>
                  <a:pt x="6592227" y="0"/>
                </a:moveTo>
                <a:lnTo>
                  <a:pt x="0" y="0"/>
                </a:lnTo>
                <a:lnTo>
                  <a:pt x="0" y="1150643"/>
                </a:lnTo>
                <a:lnTo>
                  <a:pt x="6592227" y="1150643"/>
                </a:lnTo>
                <a:lnTo>
                  <a:pt x="65922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66344" y="644044"/>
            <a:ext cx="653629" cy="64482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3891967" y="644044"/>
            <a:ext cx="653629" cy="64482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7204294" y="644044"/>
            <a:ext cx="653629" cy="64482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9891750" y="1027685"/>
            <a:ext cx="653629" cy="64482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3177182" y="644044"/>
            <a:ext cx="653629" cy="64482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6307583" y="644044"/>
            <a:ext cx="653629" cy="64482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9144000" y="2148618"/>
            <a:ext cx="9093474" cy="7611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48"/>
              </a:lnSpc>
            </a:pPr>
            <a:r>
              <a:rPr lang="en-US" sz="5191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</a:p>
          <a:p>
            <a:pPr algn="l">
              <a:lnSpc>
                <a:spcPts val="6748"/>
              </a:lnSpc>
            </a:pPr>
            <a:r>
              <a:rPr lang="en-US" sz="5191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</a:p>
          <a:p>
            <a:pPr algn="l">
              <a:lnSpc>
                <a:spcPts val="6748"/>
              </a:lnSpc>
            </a:pPr>
            <a:r>
              <a:rPr lang="en-US" sz="5191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To og to læringspar går saman i grupper på fire. Bruk nøkkelorda for å diskutere kva teksten handlar om. </a:t>
            </a:r>
          </a:p>
          <a:p>
            <a:pPr algn="l">
              <a:lnSpc>
                <a:spcPts val="6748"/>
              </a:lnSpc>
            </a:pPr>
          </a:p>
          <a:p>
            <a:pPr algn="l">
              <a:lnSpc>
                <a:spcPts val="6748"/>
              </a:lnSpc>
            </a:pPr>
          </a:p>
          <a:p>
            <a:pPr algn="l">
              <a:lnSpc>
                <a:spcPts val="6748"/>
              </a:lnSpc>
            </a:pPr>
          </a:p>
        </p:txBody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144000" y="2709181"/>
            <a:ext cx="9889004" cy="1402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99"/>
              </a:lnSpc>
            </a:pPr>
            <a:r>
              <a:rPr lang="en-US" sz="10599" b="true">
                <a:solidFill>
                  <a:srgbClr val="9F1B3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Jule-Kahoot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416249">
            <a:off x="-4131008" y="6675450"/>
            <a:ext cx="29352774" cy="9910101"/>
          </a:xfrm>
          <a:custGeom>
            <a:avLst/>
            <a:gdLst/>
            <a:ahLst/>
            <a:cxnLst/>
            <a:rect r="r" b="b" t="t" l="l"/>
            <a:pathLst>
              <a:path h="9910101" w="29352774">
                <a:moveTo>
                  <a:pt x="0" y="0"/>
                </a:moveTo>
                <a:lnTo>
                  <a:pt x="29352774" y="0"/>
                </a:lnTo>
                <a:lnTo>
                  <a:pt x="29352774" y="9910100"/>
                </a:lnTo>
                <a:lnTo>
                  <a:pt x="0" y="9910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63631" y="1288864"/>
            <a:ext cx="10764823" cy="8470977"/>
          </a:xfrm>
          <a:custGeom>
            <a:avLst/>
            <a:gdLst/>
            <a:ahLst/>
            <a:cxnLst/>
            <a:rect r="r" b="b" t="t" l="l"/>
            <a:pathLst>
              <a:path h="8470977" w="10764823">
                <a:moveTo>
                  <a:pt x="0" y="0"/>
                </a:moveTo>
                <a:lnTo>
                  <a:pt x="10764824" y="0"/>
                </a:lnTo>
                <a:lnTo>
                  <a:pt x="10764824" y="8470977"/>
                </a:lnTo>
                <a:lnTo>
                  <a:pt x="0" y="847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9973" y="5524353"/>
            <a:ext cx="4369936" cy="2971556"/>
          </a:xfrm>
          <a:custGeom>
            <a:avLst/>
            <a:gdLst/>
            <a:ahLst/>
            <a:cxnLst/>
            <a:rect r="r" b="b" t="t" l="l"/>
            <a:pathLst>
              <a:path h="2971556" w="4369936">
                <a:moveTo>
                  <a:pt x="0" y="0"/>
                </a:moveTo>
                <a:lnTo>
                  <a:pt x="4369935" y="0"/>
                </a:lnTo>
                <a:lnTo>
                  <a:pt x="4369935" y="2971556"/>
                </a:lnTo>
                <a:lnTo>
                  <a:pt x="0" y="2971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535552" y="452364"/>
            <a:ext cx="6603855" cy="1152673"/>
          </a:xfrm>
          <a:custGeom>
            <a:avLst/>
            <a:gdLst/>
            <a:ahLst/>
            <a:cxnLst/>
            <a:rect r="r" b="b" t="t" l="l"/>
            <a:pathLst>
              <a:path h="1152673" w="6603855">
                <a:moveTo>
                  <a:pt x="6603855" y="0"/>
                </a:moveTo>
                <a:lnTo>
                  <a:pt x="0" y="0"/>
                </a:lnTo>
                <a:lnTo>
                  <a:pt x="0" y="1152672"/>
                </a:lnTo>
                <a:lnTo>
                  <a:pt x="6603855" y="1152672"/>
                </a:lnTo>
                <a:lnTo>
                  <a:pt x="660385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5981775" y="452364"/>
            <a:ext cx="6592226" cy="1150643"/>
          </a:xfrm>
          <a:custGeom>
            <a:avLst/>
            <a:gdLst/>
            <a:ahLst/>
            <a:cxnLst/>
            <a:rect r="r" b="b" t="t" l="l"/>
            <a:pathLst>
              <a:path h="1150643" w="6592226">
                <a:moveTo>
                  <a:pt x="6592226" y="0"/>
                </a:moveTo>
                <a:lnTo>
                  <a:pt x="0" y="0"/>
                </a:lnTo>
                <a:lnTo>
                  <a:pt x="0" y="1150643"/>
                </a:lnTo>
                <a:lnTo>
                  <a:pt x="6592226" y="1150643"/>
                </a:lnTo>
                <a:lnTo>
                  <a:pt x="65922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401870" y="452364"/>
            <a:ext cx="6592226" cy="1150643"/>
          </a:xfrm>
          <a:custGeom>
            <a:avLst/>
            <a:gdLst/>
            <a:ahLst/>
            <a:cxnLst/>
            <a:rect r="r" b="b" t="t" l="l"/>
            <a:pathLst>
              <a:path h="1150643" w="6592226">
                <a:moveTo>
                  <a:pt x="6592227" y="0"/>
                </a:moveTo>
                <a:lnTo>
                  <a:pt x="0" y="0"/>
                </a:lnTo>
                <a:lnTo>
                  <a:pt x="0" y="1150643"/>
                </a:lnTo>
                <a:lnTo>
                  <a:pt x="6592227" y="1150643"/>
                </a:lnTo>
                <a:lnTo>
                  <a:pt x="65922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66344" y="644044"/>
            <a:ext cx="653629" cy="64482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3891967" y="644044"/>
            <a:ext cx="653629" cy="64482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7204294" y="644044"/>
            <a:ext cx="653629" cy="64482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9891750" y="1027685"/>
            <a:ext cx="653629" cy="64482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3177182" y="644044"/>
            <a:ext cx="653629" cy="64482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6307583" y="644044"/>
            <a:ext cx="653629" cy="64482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8775808" y="3948691"/>
            <a:ext cx="9456377" cy="2341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48"/>
              </a:lnSpc>
            </a:pPr>
            <a:r>
              <a:rPr lang="en-US" sz="5191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Gjer Kahoot-kvissen som har namnet «</a:t>
            </a:r>
            <a:r>
              <a:rPr lang="en-US" sz="5191" u="sng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  <a:hlinkClick r:id="rId11" tooltip="https://create.kahoot.it/share/dei-frste-julegavene/b37e480e-0b65-4ab9-971f-c9d1ae5695cb"/>
              </a:rPr>
              <a:t>Dei første julegåvene</a:t>
            </a:r>
            <a:r>
              <a:rPr lang="en-US" sz="5191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»</a:t>
            </a:r>
          </a:p>
          <a:p>
            <a:pPr algn="l">
              <a:lnSpc>
                <a:spcPts val="5188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2847156" y="6020390"/>
            <a:ext cx="26181359" cy="8839366"/>
          </a:xfrm>
          <a:custGeom>
            <a:avLst/>
            <a:gdLst/>
            <a:ahLst/>
            <a:cxnLst/>
            <a:rect r="r" b="b" t="t" l="l"/>
            <a:pathLst>
              <a:path h="8839366" w="26181359">
                <a:moveTo>
                  <a:pt x="0" y="0"/>
                </a:moveTo>
                <a:lnTo>
                  <a:pt x="26181359" y="0"/>
                </a:lnTo>
                <a:lnTo>
                  <a:pt x="26181359" y="8839366"/>
                </a:lnTo>
                <a:lnTo>
                  <a:pt x="0" y="8839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564208" y="1028700"/>
            <a:ext cx="1144324" cy="112890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687138" y="1728598"/>
            <a:ext cx="1144324" cy="1128902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509041" y="140919"/>
            <a:ext cx="6988927" cy="9926412"/>
            <a:chOff x="0" y="0"/>
            <a:chExt cx="1840705" cy="261436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40705" cy="2614364"/>
            </a:xfrm>
            <a:custGeom>
              <a:avLst/>
              <a:gdLst/>
              <a:ahLst/>
              <a:cxnLst/>
              <a:rect r="r" b="b" t="t" l="l"/>
              <a:pathLst>
                <a:path h="2614364" w="1840705">
                  <a:moveTo>
                    <a:pt x="0" y="0"/>
                  </a:moveTo>
                  <a:lnTo>
                    <a:pt x="1840705" y="0"/>
                  </a:lnTo>
                  <a:lnTo>
                    <a:pt x="1840705" y="2614364"/>
                  </a:lnTo>
                  <a:lnTo>
                    <a:pt x="0" y="2614364"/>
                  </a:lnTo>
                  <a:close/>
                </a:path>
              </a:pathLst>
            </a:custGeom>
            <a:solidFill>
              <a:srgbClr val="9F1B3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840705" cy="2652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698141" y="280710"/>
            <a:ext cx="6586207" cy="9535255"/>
          </a:xfrm>
          <a:custGeom>
            <a:avLst/>
            <a:gdLst/>
            <a:ahLst/>
            <a:cxnLst/>
            <a:rect r="r" b="b" t="t" l="l"/>
            <a:pathLst>
              <a:path h="9535255" w="6586207">
                <a:moveTo>
                  <a:pt x="0" y="0"/>
                </a:moveTo>
                <a:lnTo>
                  <a:pt x="6586207" y="0"/>
                </a:lnTo>
                <a:lnTo>
                  <a:pt x="6586207" y="9535255"/>
                </a:lnTo>
                <a:lnTo>
                  <a:pt x="0" y="953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4629150"/>
            <a:ext cx="8453110" cy="462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19"/>
              </a:lnSpc>
            </a:pPr>
            <a:r>
              <a:rPr lang="en-US" sz="50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Skriv inn løfta og ønska du har for adventstida, i hjartet.</a:t>
            </a:r>
          </a:p>
          <a:p>
            <a:pPr algn="l">
              <a:lnSpc>
                <a:spcPts val="6119"/>
              </a:lnSpc>
            </a:pPr>
          </a:p>
          <a:p>
            <a:pPr algn="l">
              <a:lnSpc>
                <a:spcPts val="6119"/>
              </a:lnSpc>
            </a:pPr>
            <a:r>
              <a:rPr lang="en-US" sz="5099">
                <a:solidFill>
                  <a:srgbClr val="004A72"/>
                </a:solidFill>
                <a:latin typeface="Livvic"/>
                <a:ea typeface="Livvic"/>
                <a:cs typeface="Livvic"/>
                <a:sym typeface="Livvic"/>
              </a:rPr>
              <a:t>Klipp ut hjartet og heng det opp ein lur stad. Kanskje over senga di?</a:t>
            </a:r>
          </a:p>
        </p:txBody>
      </p: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072911"/>
            <a:ext cx="18696144" cy="121408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8878612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01576" y="6597423"/>
            <a:ext cx="9691936" cy="2660877"/>
          </a:xfrm>
          <a:custGeom>
            <a:avLst/>
            <a:gdLst/>
            <a:ahLst/>
            <a:cxnLst/>
            <a:rect r="r" b="b" t="t" l="l"/>
            <a:pathLst>
              <a:path h="2660877" w="9691936">
                <a:moveTo>
                  <a:pt x="0" y="0"/>
                </a:moveTo>
                <a:lnTo>
                  <a:pt x="9691935" y="0"/>
                </a:lnTo>
                <a:lnTo>
                  <a:pt x="9691935" y="2660877"/>
                </a:lnTo>
                <a:lnTo>
                  <a:pt x="0" y="2660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60133" y="7819787"/>
            <a:ext cx="1389856" cy="945102"/>
          </a:xfrm>
          <a:custGeom>
            <a:avLst/>
            <a:gdLst/>
            <a:ahLst/>
            <a:cxnLst/>
            <a:rect r="r" b="b" t="t" l="l"/>
            <a:pathLst>
              <a:path h="945102" w="1389856">
                <a:moveTo>
                  <a:pt x="0" y="0"/>
                </a:moveTo>
                <a:lnTo>
                  <a:pt x="1389857" y="0"/>
                </a:lnTo>
                <a:lnTo>
                  <a:pt x="1389857" y="945103"/>
                </a:lnTo>
                <a:lnTo>
                  <a:pt x="0" y="945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7103" y="7927862"/>
            <a:ext cx="1230924" cy="837028"/>
          </a:xfrm>
          <a:custGeom>
            <a:avLst/>
            <a:gdLst/>
            <a:ahLst/>
            <a:cxnLst/>
            <a:rect r="r" b="b" t="t" l="l"/>
            <a:pathLst>
              <a:path h="837028" w="1230924">
                <a:moveTo>
                  <a:pt x="0" y="0"/>
                </a:moveTo>
                <a:lnTo>
                  <a:pt x="1230924" y="0"/>
                </a:lnTo>
                <a:lnTo>
                  <a:pt x="1230924" y="837028"/>
                </a:lnTo>
                <a:lnTo>
                  <a:pt x="0" y="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67179" y="8346376"/>
            <a:ext cx="1469486" cy="1499475"/>
          </a:xfrm>
          <a:custGeom>
            <a:avLst/>
            <a:gdLst/>
            <a:ahLst/>
            <a:cxnLst/>
            <a:rect r="r" b="b" t="t" l="l"/>
            <a:pathLst>
              <a:path h="1499475" w="1469486">
                <a:moveTo>
                  <a:pt x="0" y="0"/>
                </a:moveTo>
                <a:lnTo>
                  <a:pt x="1469485" y="0"/>
                </a:lnTo>
                <a:lnTo>
                  <a:pt x="1469485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344391" y="8346376"/>
            <a:ext cx="1439496" cy="1499475"/>
          </a:xfrm>
          <a:custGeom>
            <a:avLst/>
            <a:gdLst/>
            <a:ahLst/>
            <a:cxnLst/>
            <a:rect r="r" b="b" t="t" l="l"/>
            <a:pathLst>
              <a:path h="1499475" w="1439496">
                <a:moveTo>
                  <a:pt x="0" y="0"/>
                </a:moveTo>
                <a:lnTo>
                  <a:pt x="1439497" y="0"/>
                </a:lnTo>
                <a:lnTo>
                  <a:pt x="1439497" y="1499475"/>
                </a:lnTo>
                <a:lnTo>
                  <a:pt x="0" y="1499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862172" y="2750132"/>
            <a:ext cx="12563656" cy="1742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9"/>
              </a:lnSpc>
            </a:pPr>
            <a:r>
              <a:rPr lang="en-US" b="true" sz="130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21. desember</a:t>
            </a:r>
          </a:p>
        </p:txBody>
      </p:sp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A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0455" y="238456"/>
            <a:ext cx="6539387" cy="9019844"/>
          </a:xfrm>
          <a:custGeom>
            <a:avLst/>
            <a:gdLst/>
            <a:ahLst/>
            <a:cxnLst/>
            <a:rect r="r" b="b" t="t" l="l"/>
            <a:pathLst>
              <a:path h="9019844" w="6539387">
                <a:moveTo>
                  <a:pt x="0" y="0"/>
                </a:moveTo>
                <a:lnTo>
                  <a:pt x="6539387" y="0"/>
                </a:lnTo>
                <a:lnTo>
                  <a:pt x="6539387" y="9019844"/>
                </a:lnTo>
                <a:lnTo>
                  <a:pt x="0" y="901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238456"/>
            <a:ext cx="6501804" cy="9019844"/>
          </a:xfrm>
          <a:custGeom>
            <a:avLst/>
            <a:gdLst/>
            <a:ahLst/>
            <a:cxnLst/>
            <a:rect r="r" b="b" t="t" l="l"/>
            <a:pathLst>
              <a:path h="9019844" w="6501804">
                <a:moveTo>
                  <a:pt x="0" y="0"/>
                </a:moveTo>
                <a:lnTo>
                  <a:pt x="6501804" y="0"/>
                </a:lnTo>
                <a:lnTo>
                  <a:pt x="6501804" y="9019844"/>
                </a:lnTo>
                <a:lnTo>
                  <a:pt x="0" y="9019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2301" y="9310370"/>
            <a:ext cx="4661892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«Ut og finne juletre», 1909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A.B.Wilse, Nasjonalbiblioteket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893799" y="9310370"/>
            <a:ext cx="4743004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«Fiskerens juletre», 1908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A.B. Wilse, Nasjonalbiblioteket</a:t>
            </a:r>
          </a:p>
        </p:txBody>
      </p:sp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75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880193"/>
            <a:ext cx="18288000" cy="9243753"/>
          </a:xfrm>
          <a:custGeom>
            <a:avLst/>
            <a:gdLst/>
            <a:ahLst/>
            <a:cxnLst/>
            <a:rect r="r" b="b" t="t" l="l"/>
            <a:pathLst>
              <a:path h="9243753" w="18288000">
                <a:moveTo>
                  <a:pt x="0" y="0"/>
                </a:moveTo>
                <a:lnTo>
                  <a:pt x="18288000" y="0"/>
                </a:lnTo>
                <a:lnTo>
                  <a:pt x="18288000" y="9243753"/>
                </a:lnTo>
                <a:lnTo>
                  <a:pt x="0" y="9243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19175"/>
            <a:ext cx="16230600" cy="276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18"/>
              </a:lnSpc>
            </a:pPr>
            <a:r>
              <a:rPr lang="en-US" sz="13098" b="tru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22. desember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Fjerde søndag i advent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821265" y="7511580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4740" y="8243098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90" y="0"/>
                </a:lnTo>
                <a:lnTo>
                  <a:pt x="1173090" y="1463037"/>
                </a:lnTo>
                <a:lnTo>
                  <a:pt x="0" y="1463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97307" y="7190803"/>
            <a:ext cx="1173090" cy="1463037"/>
          </a:xfrm>
          <a:custGeom>
            <a:avLst/>
            <a:gdLst/>
            <a:ahLst/>
            <a:cxnLst/>
            <a:rect r="r" b="b" t="t" l="l"/>
            <a:pathLst>
              <a:path h="1463037" w="1173090">
                <a:moveTo>
                  <a:pt x="0" y="0"/>
                </a:moveTo>
                <a:lnTo>
                  <a:pt x="1173089" y="0"/>
                </a:lnTo>
                <a:lnTo>
                  <a:pt x="117308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40279" y="7190803"/>
            <a:ext cx="1769915" cy="1052295"/>
          </a:xfrm>
          <a:custGeom>
            <a:avLst/>
            <a:gdLst/>
            <a:ahLst/>
            <a:cxnLst/>
            <a:rect r="r" b="b" t="t" l="l"/>
            <a:pathLst>
              <a:path h="1052295" w="1769915">
                <a:moveTo>
                  <a:pt x="0" y="0"/>
                </a:moveTo>
                <a:lnTo>
                  <a:pt x="1769915" y="0"/>
                </a:lnTo>
                <a:lnTo>
                  <a:pt x="1769915" y="1052295"/>
                </a:lnTo>
                <a:lnTo>
                  <a:pt x="0" y="105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0C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8299" y="1812557"/>
            <a:ext cx="8447261" cy="8109370"/>
          </a:xfrm>
          <a:custGeom>
            <a:avLst/>
            <a:gdLst/>
            <a:ahLst/>
            <a:cxnLst/>
            <a:rect r="r" b="b" t="t" l="l"/>
            <a:pathLst>
              <a:path h="8109370" w="8447261">
                <a:moveTo>
                  <a:pt x="0" y="0"/>
                </a:moveTo>
                <a:lnTo>
                  <a:pt x="8447261" y="0"/>
                </a:lnTo>
                <a:lnTo>
                  <a:pt x="8447261" y="8109370"/>
                </a:lnTo>
                <a:lnTo>
                  <a:pt x="0" y="8109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73837" y="1656354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63577" y="1561104"/>
            <a:ext cx="5962204" cy="351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Musikk til «Tenn lys!»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5000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5" tooltip="https://www.tunkatten.no/songbok/advent-og-jul/"/>
              </a:rPr>
              <a:t>her</a:t>
            </a:r>
          </a:p>
          <a:p>
            <a:pPr algn="ctr">
              <a:lnSpc>
                <a:spcPts val="7000"/>
              </a:lnSpc>
            </a:pPr>
          </a:p>
          <a:p>
            <a:pPr algn="ctr">
              <a:lnSpc>
                <a:spcPts val="70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217552" y="5473873"/>
            <a:ext cx="7091362" cy="194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19"/>
              </a:lnSpc>
              <a:spcBef>
                <a:spcPct val="0"/>
              </a:spcBef>
            </a:pP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Tekst til</a:t>
            </a: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 «Tenn lys!» </a:t>
            </a:r>
          </a:p>
          <a:p>
            <a:pPr algn="ctr">
              <a:lnSpc>
                <a:spcPts val="7719"/>
              </a:lnSpc>
              <a:spcBef>
                <a:spcPct val="0"/>
              </a:spcBef>
            </a:pPr>
            <a:r>
              <a:rPr lang="en-US" sz="6432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rPr>
              <a:t>finn de </a:t>
            </a:r>
            <a:r>
              <a:rPr lang="en-US" sz="6432" u="sng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  <a:hlinkClick r:id="rId6" tooltip="https://www.kirken.no/nn-NO/bispedommer/more/advent%202020/salmer%20for%20advent/tenn%20lys%20nynorsk/"/>
              </a:rPr>
              <a:t>her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699838" y="310153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890838" y="737649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35749" y="2876056"/>
            <a:ext cx="458233" cy="1502404"/>
          </a:xfrm>
          <a:custGeom>
            <a:avLst/>
            <a:gdLst/>
            <a:ahLst/>
            <a:cxnLst/>
            <a:rect r="r" b="b" t="t" l="l"/>
            <a:pathLst>
              <a:path h="1502404" w="458233">
                <a:moveTo>
                  <a:pt x="0" y="0"/>
                </a:moveTo>
                <a:lnTo>
                  <a:pt x="458233" y="0"/>
                </a:lnTo>
                <a:lnTo>
                  <a:pt x="458233" y="1502404"/>
                </a:lnTo>
                <a:lnTo>
                  <a:pt x="0" y="150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9E6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51129" cy="10287000"/>
          </a:xfrm>
          <a:custGeom>
            <a:avLst/>
            <a:gdLst/>
            <a:ahLst/>
            <a:cxnLst/>
            <a:rect r="r" b="b" t="t" l="l"/>
            <a:pathLst>
              <a:path h="10287000" w="18251129">
                <a:moveTo>
                  <a:pt x="0" y="0"/>
                </a:moveTo>
                <a:lnTo>
                  <a:pt x="18251129" y="0"/>
                </a:lnTo>
                <a:lnTo>
                  <a:pt x="182511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39458" y="2574621"/>
            <a:ext cx="3809084" cy="2867202"/>
          </a:xfrm>
          <a:custGeom>
            <a:avLst/>
            <a:gdLst/>
            <a:ahLst/>
            <a:cxnLst/>
            <a:rect r="r" b="b" t="t" l="l"/>
            <a:pathLst>
              <a:path h="2867202" w="3809084">
                <a:moveTo>
                  <a:pt x="0" y="0"/>
                </a:moveTo>
                <a:lnTo>
                  <a:pt x="3809084" y="0"/>
                </a:lnTo>
                <a:lnTo>
                  <a:pt x="3809084" y="2867202"/>
                </a:lnTo>
                <a:lnTo>
                  <a:pt x="0" y="286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43876" y="0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0" y="0"/>
                </a:moveTo>
                <a:lnTo>
                  <a:pt x="5615424" y="0"/>
                </a:lnTo>
                <a:lnTo>
                  <a:pt x="5615424" y="980147"/>
                </a:lnTo>
                <a:lnTo>
                  <a:pt x="0" y="980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28700" y="48553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5615424" y="0"/>
                </a:moveTo>
                <a:lnTo>
                  <a:pt x="0" y="0"/>
                </a:lnTo>
                <a:lnTo>
                  <a:pt x="0" y="980147"/>
                </a:lnTo>
                <a:lnTo>
                  <a:pt x="5615424" y="980147"/>
                </a:lnTo>
                <a:lnTo>
                  <a:pt x="5615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82573" y="2135155"/>
            <a:ext cx="3922853" cy="2667540"/>
          </a:xfrm>
          <a:custGeom>
            <a:avLst/>
            <a:gdLst/>
            <a:ahLst/>
            <a:cxnLst/>
            <a:rect r="r" b="b" t="t" l="l"/>
            <a:pathLst>
              <a:path h="2667540" w="3922853">
                <a:moveTo>
                  <a:pt x="0" y="0"/>
                </a:moveTo>
                <a:lnTo>
                  <a:pt x="3922854" y="0"/>
                </a:lnTo>
                <a:lnTo>
                  <a:pt x="3922854" y="2667540"/>
                </a:lnTo>
                <a:lnTo>
                  <a:pt x="0" y="2667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6227484" y="10453"/>
            <a:ext cx="5615424" cy="980147"/>
          </a:xfrm>
          <a:custGeom>
            <a:avLst/>
            <a:gdLst/>
            <a:ahLst/>
            <a:cxnLst/>
            <a:rect r="r" b="b" t="t" l="l"/>
            <a:pathLst>
              <a:path h="980147" w="5615424">
                <a:moveTo>
                  <a:pt x="5615424" y="0"/>
                </a:moveTo>
                <a:lnTo>
                  <a:pt x="0" y="0"/>
                </a:lnTo>
                <a:lnTo>
                  <a:pt x="0" y="980147"/>
                </a:lnTo>
                <a:lnTo>
                  <a:pt x="5615424" y="980147"/>
                </a:lnTo>
                <a:lnTo>
                  <a:pt x="5615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3900794"/>
            <a:ext cx="5025649" cy="2485412"/>
          </a:xfrm>
          <a:custGeom>
            <a:avLst/>
            <a:gdLst/>
            <a:ahLst/>
            <a:cxnLst/>
            <a:rect r="r" b="b" t="t" l="l"/>
            <a:pathLst>
              <a:path h="2485412" w="5025649">
                <a:moveTo>
                  <a:pt x="0" y="0"/>
                </a:moveTo>
                <a:lnTo>
                  <a:pt x="5025649" y="0"/>
                </a:lnTo>
                <a:lnTo>
                  <a:pt x="5025649" y="2485412"/>
                </a:lnTo>
                <a:lnTo>
                  <a:pt x="0" y="2485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0693" y="1595389"/>
            <a:ext cx="3988842" cy="5162030"/>
          </a:xfrm>
          <a:custGeom>
            <a:avLst/>
            <a:gdLst/>
            <a:ahLst/>
            <a:cxnLst/>
            <a:rect r="r" b="b" t="t" l="l"/>
            <a:pathLst>
              <a:path h="5162030" w="3988842">
                <a:moveTo>
                  <a:pt x="0" y="0"/>
                </a:moveTo>
                <a:lnTo>
                  <a:pt x="3988842" y="0"/>
                </a:lnTo>
                <a:lnTo>
                  <a:pt x="3988842" y="5162030"/>
                </a:lnTo>
                <a:lnTo>
                  <a:pt x="0" y="5162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1643876" y="141593"/>
            <a:ext cx="706481" cy="69696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7765226" y="190147"/>
            <a:ext cx="706481" cy="69696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4648288" y="140106"/>
            <a:ext cx="706481" cy="69696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2072568" y="430831"/>
            <a:ext cx="706481" cy="69696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5713314" y="430831"/>
            <a:ext cx="706481" cy="69696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2017907" y="7643815"/>
            <a:ext cx="14252187" cy="1766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b="true" sz="13299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23. desember</a:t>
            </a:r>
          </a:p>
        </p:txBody>
      </p:sp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AC8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4345" y="0"/>
            <a:ext cx="13103802" cy="10433902"/>
          </a:xfrm>
          <a:custGeom>
            <a:avLst/>
            <a:gdLst/>
            <a:ahLst/>
            <a:cxnLst/>
            <a:rect r="r" b="b" t="t" l="l"/>
            <a:pathLst>
              <a:path h="10433902" w="13103802">
                <a:moveTo>
                  <a:pt x="0" y="0"/>
                </a:moveTo>
                <a:lnTo>
                  <a:pt x="13103802" y="0"/>
                </a:lnTo>
                <a:lnTo>
                  <a:pt x="13103802" y="10433902"/>
                </a:lnTo>
                <a:lnTo>
                  <a:pt x="0" y="10433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534637" y="8676060"/>
            <a:ext cx="3876824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D0C89C"/>
                </a:solidFill>
                <a:latin typeface="Livvic"/>
                <a:ea typeface="Livvic"/>
                <a:cs typeface="Livvic"/>
                <a:sym typeface="Livvic"/>
              </a:rPr>
              <a:t>«Glade jul», 1891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D0C89C"/>
                </a:solidFill>
                <a:latin typeface="Livvic"/>
                <a:ea typeface="Livvic"/>
                <a:cs typeface="Livvic"/>
                <a:sym typeface="Livvic"/>
              </a:rPr>
              <a:t>Viggo Johansen</a:t>
            </a:r>
          </a:p>
        </p:txBody>
      </p:sp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7250">
            <a:off x="-1502783" y="7109343"/>
            <a:ext cx="24601514" cy="8305978"/>
          </a:xfrm>
          <a:custGeom>
            <a:avLst/>
            <a:gdLst/>
            <a:ahLst/>
            <a:cxnLst/>
            <a:rect r="r" b="b" t="t" l="l"/>
            <a:pathLst>
              <a:path h="8305978" w="24601514">
                <a:moveTo>
                  <a:pt x="0" y="0"/>
                </a:moveTo>
                <a:lnTo>
                  <a:pt x="24601515" y="0"/>
                </a:lnTo>
                <a:lnTo>
                  <a:pt x="24601515" y="8305978"/>
                </a:lnTo>
                <a:lnTo>
                  <a:pt x="0" y="8305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99241" y="4234140"/>
            <a:ext cx="5393795" cy="4244446"/>
          </a:xfrm>
          <a:custGeom>
            <a:avLst/>
            <a:gdLst/>
            <a:ahLst/>
            <a:cxnLst/>
            <a:rect r="r" b="b" t="t" l="l"/>
            <a:pathLst>
              <a:path h="4244446" w="5393795">
                <a:moveTo>
                  <a:pt x="0" y="0"/>
                </a:moveTo>
                <a:lnTo>
                  <a:pt x="5393794" y="0"/>
                </a:lnTo>
                <a:lnTo>
                  <a:pt x="5393794" y="4244445"/>
                </a:lnTo>
                <a:lnTo>
                  <a:pt x="0" y="4244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30302" y="2837436"/>
            <a:ext cx="3856495" cy="5641150"/>
          </a:xfrm>
          <a:custGeom>
            <a:avLst/>
            <a:gdLst/>
            <a:ahLst/>
            <a:cxnLst/>
            <a:rect r="r" b="b" t="t" l="l"/>
            <a:pathLst>
              <a:path h="5641150" w="3856495">
                <a:moveTo>
                  <a:pt x="0" y="0"/>
                </a:moveTo>
                <a:lnTo>
                  <a:pt x="3856495" y="0"/>
                </a:lnTo>
                <a:lnTo>
                  <a:pt x="3856495" y="5641149"/>
                </a:lnTo>
                <a:lnTo>
                  <a:pt x="0" y="5641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698797" y="2837436"/>
            <a:ext cx="3856495" cy="5641150"/>
          </a:xfrm>
          <a:custGeom>
            <a:avLst/>
            <a:gdLst/>
            <a:ahLst/>
            <a:cxnLst/>
            <a:rect r="r" b="b" t="t" l="l"/>
            <a:pathLst>
              <a:path h="5641150" w="3856495">
                <a:moveTo>
                  <a:pt x="3856495" y="0"/>
                </a:moveTo>
                <a:lnTo>
                  <a:pt x="0" y="0"/>
                </a:lnTo>
                <a:lnTo>
                  <a:pt x="0" y="5641149"/>
                </a:lnTo>
                <a:lnTo>
                  <a:pt x="3856495" y="5641149"/>
                </a:lnTo>
                <a:lnTo>
                  <a:pt x="385649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44680" y="6496656"/>
            <a:ext cx="1787340" cy="1981929"/>
          </a:xfrm>
          <a:custGeom>
            <a:avLst/>
            <a:gdLst/>
            <a:ahLst/>
            <a:cxnLst/>
            <a:rect r="r" b="b" t="t" l="l"/>
            <a:pathLst>
              <a:path h="1981929" w="1787340">
                <a:moveTo>
                  <a:pt x="0" y="0"/>
                </a:moveTo>
                <a:lnTo>
                  <a:pt x="1787340" y="0"/>
                </a:lnTo>
                <a:lnTo>
                  <a:pt x="1787340" y="1981929"/>
                </a:lnTo>
                <a:lnTo>
                  <a:pt x="0" y="1981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10527" y="6356363"/>
            <a:ext cx="2428071" cy="1651088"/>
          </a:xfrm>
          <a:custGeom>
            <a:avLst/>
            <a:gdLst/>
            <a:ahLst/>
            <a:cxnLst/>
            <a:rect r="r" b="b" t="t" l="l"/>
            <a:pathLst>
              <a:path h="1651088" w="2428071">
                <a:moveTo>
                  <a:pt x="0" y="0"/>
                </a:moveTo>
                <a:lnTo>
                  <a:pt x="2428071" y="0"/>
                </a:lnTo>
                <a:lnTo>
                  <a:pt x="2428071" y="1651088"/>
                </a:lnTo>
                <a:lnTo>
                  <a:pt x="0" y="1651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51846" y="6356363"/>
            <a:ext cx="1413610" cy="2046015"/>
          </a:xfrm>
          <a:custGeom>
            <a:avLst/>
            <a:gdLst/>
            <a:ahLst/>
            <a:cxnLst/>
            <a:rect r="r" b="b" t="t" l="l"/>
            <a:pathLst>
              <a:path h="2046015" w="1413610">
                <a:moveTo>
                  <a:pt x="0" y="0"/>
                </a:moveTo>
                <a:lnTo>
                  <a:pt x="1413611" y="0"/>
                </a:lnTo>
                <a:lnTo>
                  <a:pt x="1413611" y="2046015"/>
                </a:lnTo>
                <a:lnTo>
                  <a:pt x="0" y="20460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34010" y="798992"/>
            <a:ext cx="14352203" cy="3764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39"/>
              </a:lnSpc>
            </a:pPr>
            <a:r>
              <a:rPr lang="en-US" sz="15199">
                <a:solidFill>
                  <a:srgbClr val="BC2E0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24. desember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4777062" y="1028700"/>
            <a:ext cx="1152952" cy="113741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2804457" y="900447"/>
            <a:ext cx="527218" cy="52011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0">
            <a:off x="1538211" y="1621553"/>
            <a:ext cx="551999" cy="54456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B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91431" y="8797607"/>
            <a:ext cx="16105138" cy="807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u="sng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  <a:hlinkClick r:id="rId3" tooltip="https://www.nrk.no/video/ruth-lillegraven-leser-juledikt_241832"/>
              </a:rPr>
              <a:t>https://www.nrk.no/video/ruth-lillegraven-leser-juledikt_241832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B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9113001"/>
            <a:ext cx="18696144" cy="1173999"/>
          </a:xfrm>
          <a:prstGeom prst="rect">
            <a:avLst/>
          </a:prstGeom>
          <a:solidFill>
            <a:srgbClr val="A06E62">
              <a:alpha val="52941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604798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0" y="0"/>
                </a:lnTo>
                <a:lnTo>
                  <a:pt x="5840470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9278586"/>
            <a:ext cx="5807620" cy="2016828"/>
          </a:xfrm>
          <a:custGeom>
            <a:avLst/>
            <a:gdLst/>
            <a:ahLst/>
            <a:cxnLst/>
            <a:rect r="r" b="b" t="t" l="l"/>
            <a:pathLst>
              <a:path h="2016828" w="5807620">
                <a:moveTo>
                  <a:pt x="0" y="0"/>
                </a:moveTo>
                <a:lnTo>
                  <a:pt x="5807620" y="0"/>
                </a:lnTo>
                <a:lnTo>
                  <a:pt x="5807620" y="2016828"/>
                </a:lnTo>
                <a:lnTo>
                  <a:pt x="0" y="2016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2933" y="1758725"/>
            <a:ext cx="6031695" cy="7805723"/>
          </a:xfrm>
          <a:custGeom>
            <a:avLst/>
            <a:gdLst/>
            <a:ahLst/>
            <a:cxnLst/>
            <a:rect r="r" b="b" t="t" l="l"/>
            <a:pathLst>
              <a:path h="7805723" w="6031695">
                <a:moveTo>
                  <a:pt x="0" y="0"/>
                </a:moveTo>
                <a:lnTo>
                  <a:pt x="6031695" y="0"/>
                </a:lnTo>
                <a:lnTo>
                  <a:pt x="6031695" y="7805723"/>
                </a:lnTo>
                <a:lnTo>
                  <a:pt x="0" y="780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085141" y="4464927"/>
            <a:ext cx="1144324" cy="112890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4540735" y="5797996"/>
            <a:ext cx="1144324" cy="112890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380709" y="7572057"/>
            <a:ext cx="1144324" cy="1128902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5112897" y="7787901"/>
            <a:ext cx="1432386" cy="2200593"/>
          </a:xfrm>
          <a:custGeom>
            <a:avLst/>
            <a:gdLst/>
            <a:ahLst/>
            <a:cxnLst/>
            <a:rect r="r" b="b" t="t" l="l"/>
            <a:pathLst>
              <a:path h="2200593" w="1432386">
                <a:moveTo>
                  <a:pt x="0" y="0"/>
                </a:moveTo>
                <a:lnTo>
                  <a:pt x="1432386" y="0"/>
                </a:lnTo>
                <a:lnTo>
                  <a:pt x="1432386" y="2200593"/>
                </a:lnTo>
                <a:lnTo>
                  <a:pt x="0" y="2200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15188" y="8237509"/>
            <a:ext cx="1537683" cy="1750985"/>
          </a:xfrm>
          <a:custGeom>
            <a:avLst/>
            <a:gdLst/>
            <a:ahLst/>
            <a:cxnLst/>
            <a:rect r="r" b="b" t="t" l="l"/>
            <a:pathLst>
              <a:path h="1750985" w="1537683">
                <a:moveTo>
                  <a:pt x="0" y="0"/>
                </a:moveTo>
                <a:lnTo>
                  <a:pt x="1537683" y="0"/>
                </a:lnTo>
                <a:lnTo>
                  <a:pt x="1537683" y="1750985"/>
                </a:lnTo>
                <a:lnTo>
                  <a:pt x="0" y="1750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69126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933455" y="653250"/>
            <a:ext cx="5840471" cy="4940580"/>
          </a:xfrm>
          <a:custGeom>
            <a:avLst/>
            <a:gdLst/>
            <a:ahLst/>
            <a:cxnLst/>
            <a:rect r="r" b="b" t="t" l="l"/>
            <a:pathLst>
              <a:path h="4940580" w="5840471">
                <a:moveTo>
                  <a:pt x="0" y="0"/>
                </a:moveTo>
                <a:lnTo>
                  <a:pt x="5840471" y="0"/>
                </a:lnTo>
                <a:lnTo>
                  <a:pt x="5840471" y="4940579"/>
                </a:lnTo>
                <a:lnTo>
                  <a:pt x="0" y="494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272" t="-7879" r="-158360" b="-75181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924628" y="5275824"/>
            <a:ext cx="10334672" cy="186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638"/>
              </a:lnSpc>
            </a:pPr>
            <a:r>
              <a:rPr lang="en-US" sz="12198" b="true">
                <a:solidFill>
                  <a:srgbClr val="9A160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 desember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7A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08144" y="7729891"/>
            <a:ext cx="18696144" cy="255710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1028700" y="781901"/>
            <a:ext cx="7762986" cy="680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19"/>
              </a:lnSpc>
            </a:pPr>
            <a:r>
              <a:rPr lang="en-US" sz="643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ønsker eg meg til jul?</a:t>
            </a:r>
          </a:p>
          <a:p>
            <a:pPr algn="l">
              <a:lnSpc>
                <a:spcPts val="7719"/>
              </a:lnSpc>
            </a:pPr>
          </a:p>
          <a:p>
            <a:pPr algn="l">
              <a:lnSpc>
                <a:spcPts val="7719"/>
              </a:lnSpc>
            </a:pPr>
            <a:r>
              <a:rPr lang="en-US" sz="643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treng eg?</a:t>
            </a:r>
          </a:p>
          <a:p>
            <a:pPr algn="l">
              <a:lnSpc>
                <a:spcPts val="7719"/>
              </a:lnSpc>
            </a:pPr>
          </a:p>
          <a:p>
            <a:pPr algn="l">
              <a:lnSpc>
                <a:spcPts val="7719"/>
              </a:lnSpc>
            </a:pPr>
            <a:r>
              <a:rPr lang="en-US" sz="6432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Kva ønsker eg for andre?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526058" y="3161225"/>
            <a:ext cx="6754749" cy="4568666"/>
          </a:xfrm>
          <a:custGeom>
            <a:avLst/>
            <a:gdLst/>
            <a:ahLst/>
            <a:cxnLst/>
            <a:rect r="r" b="b" t="t" l="l"/>
            <a:pathLst>
              <a:path h="4568666" w="6754749">
                <a:moveTo>
                  <a:pt x="0" y="0"/>
                </a:moveTo>
                <a:lnTo>
                  <a:pt x="6754748" y="0"/>
                </a:lnTo>
                <a:lnTo>
                  <a:pt x="6754748" y="4568666"/>
                </a:lnTo>
                <a:lnTo>
                  <a:pt x="0" y="4568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DAGVmWVvjKE</dc:identifier>
  <dcterms:modified xsi:type="dcterms:W3CDTF">2011-08-01T06:04:30Z</dcterms:modified>
  <cp:revision>1</cp:revision>
  <dc:title>Merry Christmas</dc:title>
</cp:coreProperties>
</file>