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Big Shoulders Display" panose="020B0604020202020204" charset="0"/>
      <p:regular r:id="rId31"/>
    </p:embeddedFont>
    <p:embeddedFont>
      <p:font typeface="Montserrat" panose="00000500000000000000" pitchFamily="2" charset="0"/>
      <p:regular r:id="rId32"/>
    </p:embeddedFont>
    <p:embeddedFont>
      <p:font typeface="Montserrat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3423d729-1e8d-4c10-9ef2-90385d563038" providerId="ADAL" clId="{D6327E4C-6A42-4DC4-B986-FA85AF57380A}"/>
    <pc:docChg chg="modSld">
      <pc:chgData name="Arild Torvund Olsen" userId="3423d729-1e8d-4c10-9ef2-90385d563038" providerId="ADAL" clId="{D6327E4C-6A42-4DC4-B986-FA85AF57380A}" dt="2025-10-22T11:21:42.315" v="35" actId="20577"/>
      <pc:docMkLst>
        <pc:docMk/>
      </pc:docMkLst>
      <pc:sldChg chg="modSp mod">
        <pc:chgData name="Arild Torvund Olsen" userId="3423d729-1e8d-4c10-9ef2-90385d563038" providerId="ADAL" clId="{D6327E4C-6A42-4DC4-B986-FA85AF57380A}" dt="2025-10-22T11:16:19.429" v="2" actId="790"/>
        <pc:sldMkLst>
          <pc:docMk/>
          <pc:sldMk cId="0" sldId="256"/>
        </pc:sldMkLst>
        <pc:spChg chg="mod">
          <ac:chgData name="Arild Torvund Olsen" userId="3423d729-1e8d-4c10-9ef2-90385d563038" providerId="ADAL" clId="{D6327E4C-6A42-4DC4-B986-FA85AF57380A}" dt="2025-10-22T11:16:19.429" v="2" actId="790"/>
          <ac:spMkLst>
            <pc:docMk/>
            <pc:sldMk cId="0" sldId="256"/>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56"/>
            <ac:spMk id="3" creationId="{00000000-0000-0000-0000-000000000000}"/>
          </ac:spMkLst>
        </pc:spChg>
      </pc:sldChg>
      <pc:sldChg chg="modSp mod">
        <pc:chgData name="Arild Torvund Olsen" userId="3423d729-1e8d-4c10-9ef2-90385d563038" providerId="ADAL" clId="{D6327E4C-6A42-4DC4-B986-FA85AF57380A}" dt="2025-10-22T11:16:45.325" v="5" actId="1076"/>
        <pc:sldMkLst>
          <pc:docMk/>
          <pc:sldMk cId="0" sldId="257"/>
        </pc:sldMkLst>
        <pc:spChg chg="mod">
          <ac:chgData name="Arild Torvund Olsen" userId="3423d729-1e8d-4c10-9ef2-90385d563038" providerId="ADAL" clId="{D6327E4C-6A42-4DC4-B986-FA85AF57380A}" dt="2025-10-22T11:16:19.429" v="2" actId="790"/>
          <ac:spMkLst>
            <pc:docMk/>
            <pc:sldMk cId="0" sldId="257"/>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57"/>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57"/>
            <ac:spMk id="5" creationId="{00000000-0000-0000-0000-000000000000}"/>
          </ac:spMkLst>
        </pc:spChg>
        <pc:spChg chg="mod">
          <ac:chgData name="Arild Torvund Olsen" userId="3423d729-1e8d-4c10-9ef2-90385d563038" providerId="ADAL" clId="{D6327E4C-6A42-4DC4-B986-FA85AF57380A}" dt="2025-10-22T11:16:45.325" v="5" actId="1076"/>
          <ac:spMkLst>
            <pc:docMk/>
            <pc:sldMk cId="0" sldId="257"/>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57"/>
            <ac:spMk id="7" creationId="{00000000-0000-0000-0000-000000000000}"/>
          </ac:spMkLst>
        </pc:spChg>
      </pc:sldChg>
      <pc:sldChg chg="modSp mod">
        <pc:chgData name="Arild Torvund Olsen" userId="3423d729-1e8d-4c10-9ef2-90385d563038" providerId="ADAL" clId="{D6327E4C-6A42-4DC4-B986-FA85AF57380A}" dt="2025-10-22T11:16:53.890" v="6" actId="1076"/>
        <pc:sldMkLst>
          <pc:docMk/>
          <pc:sldMk cId="0" sldId="258"/>
        </pc:sldMkLst>
        <pc:spChg chg="mod">
          <ac:chgData name="Arild Torvund Olsen" userId="3423d729-1e8d-4c10-9ef2-90385d563038" providerId="ADAL" clId="{D6327E4C-6A42-4DC4-B986-FA85AF57380A}" dt="2025-10-22T11:16:19.429" v="2" actId="790"/>
          <ac:spMkLst>
            <pc:docMk/>
            <pc:sldMk cId="0" sldId="258"/>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58"/>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58"/>
            <ac:spMk id="5" creationId="{00000000-0000-0000-0000-000000000000}"/>
          </ac:spMkLst>
        </pc:spChg>
        <pc:spChg chg="mod">
          <ac:chgData name="Arild Torvund Olsen" userId="3423d729-1e8d-4c10-9ef2-90385d563038" providerId="ADAL" clId="{D6327E4C-6A42-4DC4-B986-FA85AF57380A}" dt="2025-10-22T11:16:53.890" v="6" actId="1076"/>
          <ac:spMkLst>
            <pc:docMk/>
            <pc:sldMk cId="0" sldId="258"/>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58"/>
            <ac:spMk id="7" creationId="{00000000-0000-0000-0000-000000000000}"/>
          </ac:spMkLst>
        </pc:spChg>
        <pc:spChg chg="mod">
          <ac:chgData name="Arild Torvund Olsen" userId="3423d729-1e8d-4c10-9ef2-90385d563038" providerId="ADAL" clId="{D6327E4C-6A42-4DC4-B986-FA85AF57380A}" dt="2025-10-22T11:16:19.429" v="2" actId="790"/>
          <ac:spMkLst>
            <pc:docMk/>
            <pc:sldMk cId="0" sldId="258"/>
            <ac:spMk id="8" creationId="{00000000-0000-0000-0000-000000000000}"/>
          </ac:spMkLst>
        </pc:spChg>
      </pc:sldChg>
      <pc:sldChg chg="modSp mod">
        <pc:chgData name="Arild Torvund Olsen" userId="3423d729-1e8d-4c10-9ef2-90385d563038" providerId="ADAL" clId="{D6327E4C-6A42-4DC4-B986-FA85AF57380A}" dt="2025-10-22T11:17:16.549" v="9" actId="1076"/>
        <pc:sldMkLst>
          <pc:docMk/>
          <pc:sldMk cId="0" sldId="259"/>
        </pc:sldMkLst>
        <pc:spChg chg="mod">
          <ac:chgData name="Arild Torvund Olsen" userId="3423d729-1e8d-4c10-9ef2-90385d563038" providerId="ADAL" clId="{D6327E4C-6A42-4DC4-B986-FA85AF57380A}" dt="2025-10-22T11:16:19.429" v="2" actId="790"/>
          <ac:spMkLst>
            <pc:docMk/>
            <pc:sldMk cId="0" sldId="259"/>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59"/>
            <ac:spMk id="4" creationId="{00000000-0000-0000-0000-000000000000}"/>
          </ac:spMkLst>
        </pc:spChg>
        <pc:spChg chg="mod">
          <ac:chgData name="Arild Torvund Olsen" userId="3423d729-1e8d-4c10-9ef2-90385d563038" providerId="ADAL" clId="{D6327E4C-6A42-4DC4-B986-FA85AF57380A}" dt="2025-10-22T11:17:03.836" v="7" actId="14100"/>
          <ac:spMkLst>
            <pc:docMk/>
            <pc:sldMk cId="0" sldId="259"/>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59"/>
            <ac:spMk id="6" creationId="{00000000-0000-0000-0000-000000000000}"/>
          </ac:spMkLst>
        </pc:spChg>
        <pc:spChg chg="mod">
          <ac:chgData name="Arild Torvund Olsen" userId="3423d729-1e8d-4c10-9ef2-90385d563038" providerId="ADAL" clId="{D6327E4C-6A42-4DC4-B986-FA85AF57380A}" dt="2025-10-22T11:17:16.549" v="9" actId="1076"/>
          <ac:spMkLst>
            <pc:docMk/>
            <pc:sldMk cId="0" sldId="259"/>
            <ac:spMk id="7" creationId="{00000000-0000-0000-0000-000000000000}"/>
          </ac:spMkLst>
        </pc:spChg>
        <pc:spChg chg="mod">
          <ac:chgData name="Arild Torvund Olsen" userId="3423d729-1e8d-4c10-9ef2-90385d563038" providerId="ADAL" clId="{D6327E4C-6A42-4DC4-B986-FA85AF57380A}" dt="2025-10-22T11:16:19.429" v="2" actId="790"/>
          <ac:spMkLst>
            <pc:docMk/>
            <pc:sldMk cId="0" sldId="259"/>
            <ac:spMk id="8"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60"/>
        </pc:sldMkLst>
        <pc:spChg chg="mod">
          <ac:chgData name="Arild Torvund Olsen" userId="3423d729-1e8d-4c10-9ef2-90385d563038" providerId="ADAL" clId="{D6327E4C-6A42-4DC4-B986-FA85AF57380A}" dt="2025-10-22T11:16:19.429" v="2" actId="790"/>
          <ac:spMkLst>
            <pc:docMk/>
            <pc:sldMk cId="0" sldId="260"/>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0"/>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0"/>
            <ac:spMk id="4" creationId="{00000000-0000-0000-0000-000000000000}"/>
          </ac:spMkLst>
        </pc:spChg>
      </pc:sldChg>
      <pc:sldChg chg="modSp mod">
        <pc:chgData name="Arild Torvund Olsen" userId="3423d729-1e8d-4c10-9ef2-90385d563038" providerId="ADAL" clId="{D6327E4C-6A42-4DC4-B986-FA85AF57380A}" dt="2025-10-22T11:17:27.126" v="10" actId="14100"/>
        <pc:sldMkLst>
          <pc:docMk/>
          <pc:sldMk cId="0" sldId="261"/>
        </pc:sldMkLst>
        <pc:spChg chg="mod">
          <ac:chgData name="Arild Torvund Olsen" userId="3423d729-1e8d-4c10-9ef2-90385d563038" providerId="ADAL" clId="{D6327E4C-6A42-4DC4-B986-FA85AF57380A}" dt="2025-10-22T11:16:19.429" v="2" actId="790"/>
          <ac:spMkLst>
            <pc:docMk/>
            <pc:sldMk cId="0" sldId="261"/>
            <ac:spMk id="2" creationId="{00000000-0000-0000-0000-000000000000}"/>
          </ac:spMkLst>
        </pc:spChg>
        <pc:spChg chg="mod">
          <ac:chgData name="Arild Torvund Olsen" userId="3423d729-1e8d-4c10-9ef2-90385d563038" providerId="ADAL" clId="{D6327E4C-6A42-4DC4-B986-FA85AF57380A}" dt="2025-10-22T11:17:27.126" v="10" actId="14100"/>
          <ac:spMkLst>
            <pc:docMk/>
            <pc:sldMk cId="0" sldId="261"/>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1"/>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62"/>
        </pc:sldMkLst>
        <pc:spChg chg="mod">
          <ac:chgData name="Arild Torvund Olsen" userId="3423d729-1e8d-4c10-9ef2-90385d563038" providerId="ADAL" clId="{D6327E4C-6A42-4DC4-B986-FA85AF57380A}" dt="2025-10-22T11:16:19.429" v="2" actId="790"/>
          <ac:spMkLst>
            <pc:docMk/>
            <pc:sldMk cId="0" sldId="262"/>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2"/>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2"/>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63"/>
        </pc:sldMkLst>
        <pc:spChg chg="mod">
          <ac:chgData name="Arild Torvund Olsen" userId="3423d729-1e8d-4c10-9ef2-90385d563038" providerId="ADAL" clId="{D6327E4C-6A42-4DC4-B986-FA85AF57380A}" dt="2025-10-22T11:16:19.429" v="2" actId="790"/>
          <ac:spMkLst>
            <pc:docMk/>
            <pc:sldMk cId="0" sldId="263"/>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3"/>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3"/>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64"/>
        </pc:sldMkLst>
        <pc:spChg chg="mod">
          <ac:chgData name="Arild Torvund Olsen" userId="3423d729-1e8d-4c10-9ef2-90385d563038" providerId="ADAL" clId="{D6327E4C-6A42-4DC4-B986-FA85AF57380A}" dt="2025-10-22T11:16:19.429" v="2" actId="790"/>
          <ac:spMkLst>
            <pc:docMk/>
            <pc:sldMk cId="0" sldId="264"/>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4"/>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4"/>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64"/>
            <ac:spMk id="5"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65"/>
        </pc:sldMkLst>
        <pc:spChg chg="mod">
          <ac:chgData name="Arild Torvund Olsen" userId="3423d729-1e8d-4c10-9ef2-90385d563038" providerId="ADAL" clId="{D6327E4C-6A42-4DC4-B986-FA85AF57380A}" dt="2025-10-22T11:16:19.429" v="2" actId="790"/>
          <ac:spMkLst>
            <pc:docMk/>
            <pc:sldMk cId="0" sldId="265"/>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5"/>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5"/>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66"/>
        </pc:sldMkLst>
        <pc:spChg chg="mod">
          <ac:chgData name="Arild Torvund Olsen" userId="3423d729-1e8d-4c10-9ef2-90385d563038" providerId="ADAL" clId="{D6327E4C-6A42-4DC4-B986-FA85AF57380A}" dt="2025-10-22T11:16:19.429" v="2" actId="790"/>
          <ac:spMkLst>
            <pc:docMk/>
            <pc:sldMk cId="0" sldId="266"/>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6"/>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6"/>
            <ac:spMk id="4" creationId="{00000000-0000-0000-0000-000000000000}"/>
          </ac:spMkLst>
        </pc:spChg>
      </pc:sldChg>
      <pc:sldChg chg="modSp mod">
        <pc:chgData name="Arild Torvund Olsen" userId="3423d729-1e8d-4c10-9ef2-90385d563038" providerId="ADAL" clId="{D6327E4C-6A42-4DC4-B986-FA85AF57380A}" dt="2025-10-22T11:17:57.048" v="12" actId="1076"/>
        <pc:sldMkLst>
          <pc:docMk/>
          <pc:sldMk cId="0" sldId="267"/>
        </pc:sldMkLst>
        <pc:spChg chg="mod">
          <ac:chgData name="Arild Torvund Olsen" userId="3423d729-1e8d-4c10-9ef2-90385d563038" providerId="ADAL" clId="{D6327E4C-6A42-4DC4-B986-FA85AF57380A}" dt="2025-10-22T11:16:19.429" v="2" actId="790"/>
          <ac:spMkLst>
            <pc:docMk/>
            <pc:sldMk cId="0" sldId="267"/>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7"/>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67"/>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67"/>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67"/>
            <ac:spMk id="7" creationId="{00000000-0000-0000-0000-000000000000}"/>
          </ac:spMkLst>
        </pc:spChg>
        <pc:spChg chg="mod">
          <ac:chgData name="Arild Torvund Olsen" userId="3423d729-1e8d-4c10-9ef2-90385d563038" providerId="ADAL" clId="{D6327E4C-6A42-4DC4-B986-FA85AF57380A}" dt="2025-10-22T11:17:57.048" v="12" actId="1076"/>
          <ac:spMkLst>
            <pc:docMk/>
            <pc:sldMk cId="0" sldId="267"/>
            <ac:spMk id="8"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68"/>
        </pc:sldMkLst>
        <pc:spChg chg="mod">
          <ac:chgData name="Arild Torvund Olsen" userId="3423d729-1e8d-4c10-9ef2-90385d563038" providerId="ADAL" clId="{D6327E4C-6A42-4DC4-B986-FA85AF57380A}" dt="2025-10-22T11:16:19.429" v="2" actId="790"/>
          <ac:spMkLst>
            <pc:docMk/>
            <pc:sldMk cId="0" sldId="268"/>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8"/>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68"/>
            <ac:spMk id="4" creationId="{00000000-0000-0000-0000-000000000000}"/>
          </ac:spMkLst>
        </pc:spChg>
      </pc:sldChg>
      <pc:sldChg chg="modSp mod">
        <pc:chgData name="Arild Torvund Olsen" userId="3423d729-1e8d-4c10-9ef2-90385d563038" providerId="ADAL" clId="{D6327E4C-6A42-4DC4-B986-FA85AF57380A}" dt="2025-10-22T11:19:22.376" v="19" actId="1076"/>
        <pc:sldMkLst>
          <pc:docMk/>
          <pc:sldMk cId="0" sldId="269"/>
        </pc:sldMkLst>
        <pc:spChg chg="mod">
          <ac:chgData name="Arild Torvund Olsen" userId="3423d729-1e8d-4c10-9ef2-90385d563038" providerId="ADAL" clId="{D6327E4C-6A42-4DC4-B986-FA85AF57380A}" dt="2025-10-22T11:16:19.429" v="2" actId="790"/>
          <ac:spMkLst>
            <pc:docMk/>
            <pc:sldMk cId="0" sldId="269"/>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69"/>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69"/>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69"/>
            <ac:spMk id="6" creationId="{00000000-0000-0000-0000-000000000000}"/>
          </ac:spMkLst>
        </pc:spChg>
        <pc:spChg chg="mod">
          <ac:chgData name="Arild Torvund Olsen" userId="3423d729-1e8d-4c10-9ef2-90385d563038" providerId="ADAL" clId="{D6327E4C-6A42-4DC4-B986-FA85AF57380A}" dt="2025-10-22T11:19:22.376" v="19" actId="1076"/>
          <ac:spMkLst>
            <pc:docMk/>
            <pc:sldMk cId="0" sldId="269"/>
            <ac:spMk id="7" creationId="{00000000-0000-0000-0000-000000000000}"/>
          </ac:spMkLst>
        </pc:spChg>
        <pc:grpChg chg="mod">
          <ac:chgData name="Arild Torvund Olsen" userId="3423d729-1e8d-4c10-9ef2-90385d563038" providerId="ADAL" clId="{D6327E4C-6A42-4DC4-B986-FA85AF57380A}" dt="2025-10-22T11:19:12.609" v="18" actId="1076"/>
          <ac:grpSpMkLst>
            <pc:docMk/>
            <pc:sldMk cId="0" sldId="269"/>
            <ac:grpSpMk id="3" creationId="{00000000-0000-0000-0000-000000000000}"/>
          </ac:grpSpMkLst>
        </pc:grpChg>
      </pc:sldChg>
      <pc:sldChg chg="modSp mod">
        <pc:chgData name="Arild Torvund Olsen" userId="3423d729-1e8d-4c10-9ef2-90385d563038" providerId="ADAL" clId="{D6327E4C-6A42-4DC4-B986-FA85AF57380A}" dt="2025-10-22T11:19:04.130" v="17" actId="1076"/>
        <pc:sldMkLst>
          <pc:docMk/>
          <pc:sldMk cId="0" sldId="270"/>
        </pc:sldMkLst>
        <pc:spChg chg="mod">
          <ac:chgData name="Arild Torvund Olsen" userId="3423d729-1e8d-4c10-9ef2-90385d563038" providerId="ADAL" clId="{D6327E4C-6A42-4DC4-B986-FA85AF57380A}" dt="2025-10-22T11:16:19.429" v="2" actId="790"/>
          <ac:spMkLst>
            <pc:docMk/>
            <pc:sldMk cId="0" sldId="270"/>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70"/>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70"/>
            <ac:spMk id="5" creationId="{00000000-0000-0000-0000-000000000000}"/>
          </ac:spMkLst>
        </pc:spChg>
        <pc:spChg chg="mod">
          <ac:chgData name="Arild Torvund Olsen" userId="3423d729-1e8d-4c10-9ef2-90385d563038" providerId="ADAL" clId="{D6327E4C-6A42-4DC4-B986-FA85AF57380A}" dt="2025-10-22T11:18:14.598" v="13" actId="1076"/>
          <ac:spMkLst>
            <pc:docMk/>
            <pc:sldMk cId="0" sldId="270"/>
            <ac:spMk id="6" creationId="{00000000-0000-0000-0000-000000000000}"/>
          </ac:spMkLst>
        </pc:spChg>
        <pc:spChg chg="mod">
          <ac:chgData name="Arild Torvund Olsen" userId="3423d729-1e8d-4c10-9ef2-90385d563038" providerId="ADAL" clId="{D6327E4C-6A42-4DC4-B986-FA85AF57380A}" dt="2025-10-22T11:19:04.130" v="17" actId="1076"/>
          <ac:spMkLst>
            <pc:docMk/>
            <pc:sldMk cId="0" sldId="270"/>
            <ac:spMk id="7" creationId="{00000000-0000-0000-0000-000000000000}"/>
          </ac:spMkLst>
        </pc:spChg>
        <pc:grpChg chg="mod">
          <ac:chgData name="Arild Torvund Olsen" userId="3423d729-1e8d-4c10-9ef2-90385d563038" providerId="ADAL" clId="{D6327E4C-6A42-4DC4-B986-FA85AF57380A}" dt="2025-10-22T11:18:54.520" v="16" actId="1076"/>
          <ac:grpSpMkLst>
            <pc:docMk/>
            <pc:sldMk cId="0" sldId="270"/>
            <ac:grpSpMk id="3" creationId="{00000000-0000-0000-0000-000000000000}"/>
          </ac:grpSpMkLst>
        </pc:grpChg>
      </pc:sldChg>
      <pc:sldChg chg="modSp mod">
        <pc:chgData name="Arild Torvund Olsen" userId="3423d729-1e8d-4c10-9ef2-90385d563038" providerId="ADAL" clId="{D6327E4C-6A42-4DC4-B986-FA85AF57380A}" dt="2025-10-22T11:18:46.136" v="15" actId="1076"/>
        <pc:sldMkLst>
          <pc:docMk/>
          <pc:sldMk cId="0" sldId="271"/>
        </pc:sldMkLst>
        <pc:spChg chg="mod">
          <ac:chgData name="Arild Torvund Olsen" userId="3423d729-1e8d-4c10-9ef2-90385d563038" providerId="ADAL" clId="{D6327E4C-6A42-4DC4-B986-FA85AF57380A}" dt="2025-10-22T11:16:19.429" v="2" actId="790"/>
          <ac:spMkLst>
            <pc:docMk/>
            <pc:sldMk cId="0" sldId="271"/>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71"/>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71"/>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71"/>
            <ac:spMk id="6" creationId="{00000000-0000-0000-0000-000000000000}"/>
          </ac:spMkLst>
        </pc:spChg>
        <pc:spChg chg="mod">
          <ac:chgData name="Arild Torvund Olsen" userId="3423d729-1e8d-4c10-9ef2-90385d563038" providerId="ADAL" clId="{D6327E4C-6A42-4DC4-B986-FA85AF57380A}" dt="2025-10-22T11:18:46.136" v="15" actId="1076"/>
          <ac:spMkLst>
            <pc:docMk/>
            <pc:sldMk cId="0" sldId="271"/>
            <ac:spMk id="7" creationId="{00000000-0000-0000-0000-000000000000}"/>
          </ac:spMkLst>
        </pc:spChg>
        <pc:grpChg chg="mod">
          <ac:chgData name="Arild Torvund Olsen" userId="3423d729-1e8d-4c10-9ef2-90385d563038" providerId="ADAL" clId="{D6327E4C-6A42-4DC4-B986-FA85AF57380A}" dt="2025-10-22T11:18:37.223" v="14" actId="1076"/>
          <ac:grpSpMkLst>
            <pc:docMk/>
            <pc:sldMk cId="0" sldId="271"/>
            <ac:grpSpMk id="3" creationId="{00000000-0000-0000-0000-000000000000}"/>
          </ac:grpSpMkLst>
        </pc:grpChg>
      </pc:sldChg>
      <pc:sldChg chg="modSp mod">
        <pc:chgData name="Arild Torvund Olsen" userId="3423d729-1e8d-4c10-9ef2-90385d563038" providerId="ADAL" clId="{D6327E4C-6A42-4DC4-B986-FA85AF57380A}" dt="2025-10-22T11:16:19.429" v="2" actId="790"/>
        <pc:sldMkLst>
          <pc:docMk/>
          <pc:sldMk cId="0" sldId="272"/>
        </pc:sldMkLst>
        <pc:spChg chg="mod">
          <ac:chgData name="Arild Torvund Olsen" userId="3423d729-1e8d-4c10-9ef2-90385d563038" providerId="ADAL" clId="{D6327E4C-6A42-4DC4-B986-FA85AF57380A}" dt="2025-10-22T11:16:19.429" v="2" actId="790"/>
          <ac:spMkLst>
            <pc:docMk/>
            <pc:sldMk cId="0" sldId="272"/>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2"/>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72"/>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72"/>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72"/>
            <ac:spMk id="7"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73"/>
        </pc:sldMkLst>
        <pc:spChg chg="mod">
          <ac:chgData name="Arild Torvund Olsen" userId="3423d729-1e8d-4c10-9ef2-90385d563038" providerId="ADAL" clId="{D6327E4C-6A42-4DC4-B986-FA85AF57380A}" dt="2025-10-22T11:16:19.429" v="2" actId="790"/>
          <ac:spMkLst>
            <pc:docMk/>
            <pc:sldMk cId="0" sldId="273"/>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3"/>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73"/>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73"/>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73"/>
            <ac:spMk id="7" creationId="{00000000-0000-0000-0000-000000000000}"/>
          </ac:spMkLst>
        </pc:spChg>
        <pc:spChg chg="mod">
          <ac:chgData name="Arild Torvund Olsen" userId="3423d729-1e8d-4c10-9ef2-90385d563038" providerId="ADAL" clId="{D6327E4C-6A42-4DC4-B986-FA85AF57380A}" dt="2025-10-22T11:16:19.429" v="2" actId="790"/>
          <ac:spMkLst>
            <pc:docMk/>
            <pc:sldMk cId="0" sldId="273"/>
            <ac:spMk id="8" creationId="{00000000-0000-0000-0000-000000000000}"/>
          </ac:spMkLst>
        </pc:spChg>
      </pc:sldChg>
      <pc:sldChg chg="modSp mod">
        <pc:chgData name="Arild Torvund Olsen" userId="3423d729-1e8d-4c10-9ef2-90385d563038" providerId="ADAL" clId="{D6327E4C-6A42-4DC4-B986-FA85AF57380A}" dt="2025-10-22T11:20:22.201" v="23" actId="207"/>
        <pc:sldMkLst>
          <pc:docMk/>
          <pc:sldMk cId="0" sldId="274"/>
        </pc:sldMkLst>
        <pc:spChg chg="mod">
          <ac:chgData name="Arild Torvund Olsen" userId="3423d729-1e8d-4c10-9ef2-90385d563038" providerId="ADAL" clId="{D6327E4C-6A42-4DC4-B986-FA85AF57380A}" dt="2025-10-22T11:16:19.429" v="2" actId="790"/>
          <ac:spMkLst>
            <pc:docMk/>
            <pc:sldMk cId="0" sldId="274"/>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4"/>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74"/>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74"/>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74"/>
            <ac:spMk id="7" creationId="{00000000-0000-0000-0000-000000000000}"/>
          </ac:spMkLst>
        </pc:spChg>
        <pc:spChg chg="mod">
          <ac:chgData name="Arild Torvund Olsen" userId="3423d729-1e8d-4c10-9ef2-90385d563038" providerId="ADAL" clId="{D6327E4C-6A42-4DC4-B986-FA85AF57380A}" dt="2025-10-22T11:20:22.201" v="23" actId="207"/>
          <ac:spMkLst>
            <pc:docMk/>
            <pc:sldMk cId="0" sldId="274"/>
            <ac:spMk id="8" creationId="{00000000-0000-0000-0000-000000000000}"/>
          </ac:spMkLst>
        </pc:spChg>
        <pc:spChg chg="mod">
          <ac:chgData name="Arild Torvund Olsen" userId="3423d729-1e8d-4c10-9ef2-90385d563038" providerId="ADAL" clId="{D6327E4C-6A42-4DC4-B986-FA85AF57380A}" dt="2025-10-22T11:20:13.075" v="22" actId="207"/>
          <ac:spMkLst>
            <pc:docMk/>
            <pc:sldMk cId="0" sldId="274"/>
            <ac:spMk id="9"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75"/>
        </pc:sldMkLst>
        <pc:spChg chg="mod">
          <ac:chgData name="Arild Torvund Olsen" userId="3423d729-1e8d-4c10-9ef2-90385d563038" providerId="ADAL" clId="{D6327E4C-6A42-4DC4-B986-FA85AF57380A}" dt="2025-10-22T11:16:19.429" v="2" actId="790"/>
          <ac:spMkLst>
            <pc:docMk/>
            <pc:sldMk cId="0" sldId="275"/>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75"/>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5"/>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76"/>
        </pc:sldMkLst>
        <pc:spChg chg="mod">
          <ac:chgData name="Arild Torvund Olsen" userId="3423d729-1e8d-4c10-9ef2-90385d563038" providerId="ADAL" clId="{D6327E4C-6A42-4DC4-B986-FA85AF57380A}" dt="2025-10-22T11:16:19.429" v="2" actId="790"/>
          <ac:spMkLst>
            <pc:docMk/>
            <pc:sldMk cId="0" sldId="276"/>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76"/>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6"/>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77"/>
        </pc:sldMkLst>
        <pc:spChg chg="mod">
          <ac:chgData name="Arild Torvund Olsen" userId="3423d729-1e8d-4c10-9ef2-90385d563038" providerId="ADAL" clId="{D6327E4C-6A42-4DC4-B986-FA85AF57380A}" dt="2025-10-22T11:16:19.429" v="2" actId="790"/>
          <ac:spMkLst>
            <pc:docMk/>
            <pc:sldMk cId="0" sldId="277"/>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77"/>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7"/>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78"/>
        </pc:sldMkLst>
        <pc:spChg chg="mod">
          <ac:chgData name="Arild Torvund Olsen" userId="3423d729-1e8d-4c10-9ef2-90385d563038" providerId="ADAL" clId="{D6327E4C-6A42-4DC4-B986-FA85AF57380A}" dt="2025-10-22T11:16:19.429" v="2" actId="790"/>
          <ac:spMkLst>
            <pc:docMk/>
            <pc:sldMk cId="0" sldId="278"/>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78"/>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8"/>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79"/>
        </pc:sldMkLst>
        <pc:spChg chg="mod">
          <ac:chgData name="Arild Torvund Olsen" userId="3423d729-1e8d-4c10-9ef2-90385d563038" providerId="ADAL" clId="{D6327E4C-6A42-4DC4-B986-FA85AF57380A}" dt="2025-10-22T11:16:19.429" v="2" actId="790"/>
          <ac:spMkLst>
            <pc:docMk/>
            <pc:sldMk cId="0" sldId="279"/>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79"/>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79"/>
            <ac:spMk id="5" creationId="{00000000-0000-0000-0000-000000000000}"/>
          </ac:spMkLst>
        </pc:spChg>
        <pc:spChg chg="mod">
          <ac:chgData name="Arild Torvund Olsen" userId="3423d729-1e8d-4c10-9ef2-90385d563038" providerId="ADAL" clId="{D6327E4C-6A42-4DC4-B986-FA85AF57380A}" dt="2025-10-22T11:16:19.429" v="2" actId="790"/>
          <ac:spMkLst>
            <pc:docMk/>
            <pc:sldMk cId="0" sldId="279"/>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79"/>
            <ac:spMk id="7" creationId="{00000000-0000-0000-0000-000000000000}"/>
          </ac:spMkLst>
        </pc:spChg>
        <pc:spChg chg="mod">
          <ac:chgData name="Arild Torvund Olsen" userId="3423d729-1e8d-4c10-9ef2-90385d563038" providerId="ADAL" clId="{D6327E4C-6A42-4DC4-B986-FA85AF57380A}" dt="2025-10-22T11:16:19.429" v="2" actId="790"/>
          <ac:spMkLst>
            <pc:docMk/>
            <pc:sldMk cId="0" sldId="279"/>
            <ac:spMk id="8"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80"/>
        </pc:sldMkLst>
        <pc:spChg chg="mod">
          <ac:chgData name="Arild Torvund Olsen" userId="3423d729-1e8d-4c10-9ef2-90385d563038" providerId="ADAL" clId="{D6327E4C-6A42-4DC4-B986-FA85AF57380A}" dt="2025-10-22T11:16:19.429" v="2" actId="790"/>
          <ac:spMkLst>
            <pc:docMk/>
            <pc:sldMk cId="0" sldId="280"/>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80"/>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80"/>
            <ac:spMk id="4" creationId="{00000000-0000-0000-0000-000000000000}"/>
          </ac:spMkLst>
        </pc:spChg>
      </pc:sldChg>
      <pc:sldChg chg="modSp mod">
        <pc:chgData name="Arild Torvund Olsen" userId="3423d729-1e8d-4c10-9ef2-90385d563038" providerId="ADAL" clId="{D6327E4C-6A42-4DC4-B986-FA85AF57380A}" dt="2025-10-22T11:16:19.429" v="2" actId="790"/>
        <pc:sldMkLst>
          <pc:docMk/>
          <pc:sldMk cId="0" sldId="281"/>
        </pc:sldMkLst>
        <pc:spChg chg="mod">
          <ac:chgData name="Arild Torvund Olsen" userId="3423d729-1e8d-4c10-9ef2-90385d563038" providerId="ADAL" clId="{D6327E4C-6A42-4DC4-B986-FA85AF57380A}" dt="2025-10-22T11:16:19.429" v="2" actId="790"/>
          <ac:spMkLst>
            <pc:docMk/>
            <pc:sldMk cId="0" sldId="281"/>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81"/>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81"/>
            <ac:spMk id="4" creationId="{00000000-0000-0000-0000-000000000000}"/>
          </ac:spMkLst>
        </pc:spChg>
      </pc:sldChg>
      <pc:sldChg chg="modSp mod">
        <pc:chgData name="Arild Torvund Olsen" userId="3423d729-1e8d-4c10-9ef2-90385d563038" providerId="ADAL" clId="{D6327E4C-6A42-4DC4-B986-FA85AF57380A}" dt="2025-10-22T11:21:26.755" v="30" actId="1076"/>
        <pc:sldMkLst>
          <pc:docMk/>
          <pc:sldMk cId="0" sldId="282"/>
        </pc:sldMkLst>
        <pc:spChg chg="mod">
          <ac:chgData name="Arild Torvund Olsen" userId="3423d729-1e8d-4c10-9ef2-90385d563038" providerId="ADAL" clId="{D6327E4C-6A42-4DC4-B986-FA85AF57380A}" dt="2025-10-22T11:16:19.429" v="2" actId="790"/>
          <ac:spMkLst>
            <pc:docMk/>
            <pc:sldMk cId="0" sldId="282"/>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82"/>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82"/>
            <ac:spMk id="4" creationId="{00000000-0000-0000-0000-000000000000}"/>
          </ac:spMkLst>
        </pc:spChg>
        <pc:spChg chg="mod">
          <ac:chgData name="Arild Torvund Olsen" userId="3423d729-1e8d-4c10-9ef2-90385d563038" providerId="ADAL" clId="{D6327E4C-6A42-4DC4-B986-FA85AF57380A}" dt="2025-10-22T11:16:19.429" v="2" actId="790"/>
          <ac:spMkLst>
            <pc:docMk/>
            <pc:sldMk cId="0" sldId="282"/>
            <ac:spMk id="6" creationId="{00000000-0000-0000-0000-000000000000}"/>
          </ac:spMkLst>
        </pc:spChg>
        <pc:spChg chg="mod">
          <ac:chgData name="Arild Torvund Olsen" userId="3423d729-1e8d-4c10-9ef2-90385d563038" providerId="ADAL" clId="{D6327E4C-6A42-4DC4-B986-FA85AF57380A}" dt="2025-10-22T11:16:19.429" v="2" actId="790"/>
          <ac:spMkLst>
            <pc:docMk/>
            <pc:sldMk cId="0" sldId="282"/>
            <ac:spMk id="7" creationId="{00000000-0000-0000-0000-000000000000}"/>
          </ac:spMkLst>
        </pc:spChg>
        <pc:spChg chg="mod">
          <ac:chgData name="Arild Torvund Olsen" userId="3423d729-1e8d-4c10-9ef2-90385d563038" providerId="ADAL" clId="{D6327E4C-6A42-4DC4-B986-FA85AF57380A}" dt="2025-10-22T11:21:26.755" v="30" actId="1076"/>
          <ac:spMkLst>
            <pc:docMk/>
            <pc:sldMk cId="0" sldId="282"/>
            <ac:spMk id="8" creationId="{00000000-0000-0000-0000-000000000000}"/>
          </ac:spMkLst>
        </pc:spChg>
        <pc:grpChg chg="mod">
          <ac:chgData name="Arild Torvund Olsen" userId="3423d729-1e8d-4c10-9ef2-90385d563038" providerId="ADAL" clId="{D6327E4C-6A42-4DC4-B986-FA85AF57380A}" dt="2025-10-22T11:21:22.987" v="29" actId="14100"/>
          <ac:grpSpMkLst>
            <pc:docMk/>
            <pc:sldMk cId="0" sldId="282"/>
            <ac:grpSpMk id="5" creationId="{00000000-0000-0000-0000-000000000000}"/>
          </ac:grpSpMkLst>
        </pc:grpChg>
      </pc:sldChg>
      <pc:sldChg chg="modSp mod">
        <pc:chgData name="Arild Torvund Olsen" userId="3423d729-1e8d-4c10-9ef2-90385d563038" providerId="ADAL" clId="{D6327E4C-6A42-4DC4-B986-FA85AF57380A}" dt="2025-10-22T11:16:19.429" v="2" actId="790"/>
        <pc:sldMkLst>
          <pc:docMk/>
          <pc:sldMk cId="0" sldId="283"/>
        </pc:sldMkLst>
        <pc:spChg chg="mod">
          <ac:chgData name="Arild Torvund Olsen" userId="3423d729-1e8d-4c10-9ef2-90385d563038" providerId="ADAL" clId="{D6327E4C-6A42-4DC4-B986-FA85AF57380A}" dt="2025-10-22T11:16:19.429" v="2" actId="790"/>
          <ac:spMkLst>
            <pc:docMk/>
            <pc:sldMk cId="0" sldId="283"/>
            <ac:spMk id="2" creationId="{00000000-0000-0000-0000-000000000000}"/>
          </ac:spMkLst>
        </pc:spChg>
        <pc:spChg chg="mod">
          <ac:chgData name="Arild Torvund Olsen" userId="3423d729-1e8d-4c10-9ef2-90385d563038" providerId="ADAL" clId="{D6327E4C-6A42-4DC4-B986-FA85AF57380A}" dt="2025-10-22T11:16:19.429" v="2" actId="790"/>
          <ac:spMkLst>
            <pc:docMk/>
            <pc:sldMk cId="0" sldId="283"/>
            <ac:spMk id="3" creationId="{00000000-0000-0000-0000-000000000000}"/>
          </ac:spMkLst>
        </pc:spChg>
        <pc:spChg chg="mod">
          <ac:chgData name="Arild Torvund Olsen" userId="3423d729-1e8d-4c10-9ef2-90385d563038" providerId="ADAL" clId="{D6327E4C-6A42-4DC4-B986-FA85AF57380A}" dt="2025-10-22T11:16:19.429" v="2" actId="790"/>
          <ac:spMkLst>
            <pc:docMk/>
            <pc:sldMk cId="0" sldId="283"/>
            <ac:spMk id="4" creationId="{00000000-0000-0000-0000-000000000000}"/>
          </ac:spMkLst>
        </pc:spChg>
      </pc:sldChg>
      <pc:sldChg chg="modSp mod">
        <pc:chgData name="Arild Torvund Olsen" userId="3423d729-1e8d-4c10-9ef2-90385d563038" providerId="ADAL" clId="{D6327E4C-6A42-4DC4-B986-FA85AF57380A}" dt="2025-10-22T11:21:42.315" v="35" actId="20577"/>
        <pc:sldMkLst>
          <pc:docMk/>
          <pc:sldMk cId="0" sldId="284"/>
        </pc:sldMkLst>
        <pc:spChg chg="mod">
          <ac:chgData name="Arild Torvund Olsen" userId="3423d729-1e8d-4c10-9ef2-90385d563038" providerId="ADAL" clId="{D6327E4C-6A42-4DC4-B986-FA85AF57380A}" dt="2025-10-22T11:16:19.429" v="2" actId="790"/>
          <ac:spMkLst>
            <pc:docMk/>
            <pc:sldMk cId="0" sldId="284"/>
            <ac:spMk id="2" creationId="{00000000-0000-0000-0000-000000000000}"/>
          </ac:spMkLst>
        </pc:spChg>
        <pc:spChg chg="mod">
          <ac:chgData name="Arild Torvund Olsen" userId="3423d729-1e8d-4c10-9ef2-90385d563038" providerId="ADAL" clId="{D6327E4C-6A42-4DC4-B986-FA85AF57380A}" dt="2025-10-22T11:21:42.315" v="35" actId="20577"/>
          <ac:spMkLst>
            <pc:docMk/>
            <pc:sldMk cId="0" sldId="284"/>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no.pinterest.com/pin/1900024838997385/" TargetMode="External"/><Relationship Id="rId2" Type="http://schemas.openxmlformats.org/officeDocument/2006/relationships/hyperlink" Target="https://pin.it/2gjPmElGG"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pin.it/7iaxpNXnu"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pin.it/5YWfwsMms" TargetMode="External"/><Relationship Id="rId4" Type="http://schemas.openxmlformats.org/officeDocument/2006/relationships/hyperlink" Target="https://www.cchobby.com/paper-halloween-skeleton?pp=0&amp;epik=dj0yJnU9QVFjLWRYNEcxWktxSzhzU3Fnb2tBcl9Sck1KUENhUHkmcD0xJm49ek5NNTV4VVhYZUo0MkNEQVBuMWF0ZyZ0PUFBQUFBR2p5QUNz"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5YQBJDwD1nc?si=TBFyIvrD7Qu1MqZ-"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ng.com/videos/riverview/relatedvideo?q=warewolf+game+explanation+youtube&amp;qs=n&amp;sp=-1&amp;lq=0&amp;pq=warewolf+game+explanation+youtube&amp;sc=8-33&amp;sk=&amp;cvid=07CE3CF965D242C9B1A4B4BE65011E89&amp;ajaxnorecss=1&amp;sid=39D98D37BFD76AE50BC09BBFBE746BAC&amp;jsoncbid=0&amp;ru=%2fsearch%3fq%3dwarewolf%2520game%2520explanation%2520youtube%26qs%3dn%26form%3dQBRE%26sp%3d-1%26lq%3d0%26pq%3dwarewolf%2520game%2520explanation%2520youtube%26sc%3d8-33%26sk%3d%26cvid%3d07CE3CF965D242C9B1A4B4BE65011E89%26ajaxnorecss%3d1%26sid%3d39D98D37BFD76AE50BC09BBFBE746BAC%26format%3dsnrjson%26jsoncbid%3d0&amp;mmscn=vwrc&amp;mid=958FF33693F39E19DA32958FF33693F39E19DA32&amp;FORM=WRVORC&amp;ntb=1&amp;msockid=dcaf3cdeab3911f086b0dfb55e9220b5" TargetMode="External"/><Relationship Id="rId2" Type="http://schemas.openxmlformats.org/officeDocument/2006/relationships/hyperlink" Target="https://teambuilding.com/blog/werewolf-game-rules"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issuu.com/detnorskesamlaget/docs/heksejakt"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725579" y="7796502"/>
            <a:ext cx="16729107" cy="1684672"/>
          </a:xfrm>
          <a:prstGeom prst="rect">
            <a:avLst/>
          </a:prstGeom>
        </p:spPr>
        <p:txBody>
          <a:bodyPr lIns="0" tIns="0" rIns="0" bIns="0" rtlCol="0" anchor="t">
            <a:spAutoFit/>
          </a:bodyPr>
          <a:lstStyle/>
          <a:p>
            <a:pPr algn="ctr">
              <a:lnSpc>
                <a:spcPts val="13719"/>
              </a:lnSpc>
            </a:pPr>
            <a:r>
              <a:rPr lang="nn-NO" sz="9799" noProof="0" dirty="0">
                <a:solidFill>
                  <a:srgbClr val="FFFFFF"/>
                </a:solidFill>
                <a:latin typeface="Big Shoulders Display"/>
                <a:ea typeface="Big Shoulders Display"/>
                <a:cs typeface="Big Shoulders Display"/>
                <a:sym typeface="Big Shoulders Display"/>
              </a:rPr>
              <a:t>HALLOWEEN - KVEN KAN VI MØTE?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9976" y="813845"/>
            <a:ext cx="8935678"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Samtal</a:t>
            </a:r>
          </a:p>
        </p:txBody>
      </p:sp>
      <p:sp>
        <p:nvSpPr>
          <p:cNvPr id="3" name="TextBox 3"/>
          <p:cNvSpPr txBox="1"/>
          <p:nvPr/>
        </p:nvSpPr>
        <p:spPr>
          <a:xfrm>
            <a:off x="399976" y="2137820"/>
            <a:ext cx="8552370" cy="7315318"/>
          </a:xfrm>
          <a:prstGeom prst="rect">
            <a:avLst/>
          </a:prstGeom>
        </p:spPr>
        <p:txBody>
          <a:bodyPr lIns="0" tIns="0" rIns="0" bIns="0" rtlCol="0" anchor="t">
            <a:spAutoFit/>
          </a:bodyPr>
          <a:lstStyle/>
          <a:p>
            <a:pPr algn="ctr">
              <a:lnSpc>
                <a:spcPts val="4193"/>
              </a:lnSpc>
            </a:pPr>
            <a:endParaRPr lang="nn-NO" noProof="0" dirty="0"/>
          </a:p>
          <a:p>
            <a:pPr algn="ctr">
              <a:lnSpc>
                <a:spcPts val="4193"/>
              </a:lnSpc>
            </a:pPr>
            <a:r>
              <a:rPr lang="nn-NO" sz="2995" noProof="0" dirty="0">
                <a:solidFill>
                  <a:srgbClr val="231F20"/>
                </a:solidFill>
                <a:latin typeface="Montserrat"/>
                <a:ea typeface="Montserrat"/>
                <a:cs typeface="Montserrat"/>
                <a:sym typeface="Montserrat"/>
              </a:rPr>
              <a:t>Kan de komme på fleire filmar, forteljingar eller songar som handlar om edderkoppar?</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Er det nokon i klassen som er redde for edderkoppar? Forklar kvifor for resten av klassen. Kor mange adjektiv greier de å bruke når de skal beskrive kor ekle edderkoppane er?</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Del klassen i to grupper</a:t>
            </a:r>
          </a:p>
          <a:p>
            <a:pPr algn="ctr">
              <a:lnSpc>
                <a:spcPts val="4193"/>
              </a:lnSpc>
            </a:pPr>
            <a:r>
              <a:rPr lang="nn-NO" sz="2995" noProof="0" dirty="0">
                <a:solidFill>
                  <a:srgbClr val="231F20"/>
                </a:solidFill>
                <a:latin typeface="Montserrat"/>
                <a:ea typeface="Montserrat"/>
                <a:cs typeface="Montserrat"/>
                <a:sym typeface="Montserrat"/>
              </a:rPr>
              <a:t>Køyr konkurranse. Kva lag har flest adjektiv?</a:t>
            </a:r>
          </a:p>
          <a:p>
            <a:pPr marL="0" lvl="0" indent="0" algn="ctr">
              <a:lnSpc>
                <a:spcPts val="4193"/>
              </a:lnSpc>
              <a:spcBef>
                <a:spcPct val="0"/>
              </a:spcBef>
            </a:pPr>
            <a:endParaRPr lang="nn-NO" sz="2995" noProof="0" dirty="0">
              <a:solidFill>
                <a:srgbClr val="231F20"/>
              </a:solidFill>
              <a:latin typeface="Montserrat"/>
              <a:ea typeface="Montserrat"/>
              <a:cs typeface="Montserrat"/>
              <a:sym typeface="Montserrat"/>
            </a:endParaRPr>
          </a:p>
        </p:txBody>
      </p:sp>
      <p:sp>
        <p:nvSpPr>
          <p:cNvPr id="4" name="Freeform 4"/>
          <p:cNvSpPr/>
          <p:nvPr/>
        </p:nvSpPr>
        <p:spPr>
          <a:xfrm>
            <a:off x="9550819" y="0"/>
            <a:ext cx="8746706" cy="10287000"/>
          </a:xfrm>
          <a:custGeom>
            <a:avLst/>
            <a:gdLst/>
            <a:ahLst/>
            <a:cxnLst/>
            <a:rect l="l" t="t" r="r" b="b"/>
            <a:pathLst>
              <a:path w="8746706" h="10287000">
                <a:moveTo>
                  <a:pt x="0" y="0"/>
                </a:moveTo>
                <a:lnTo>
                  <a:pt x="8746706" y="0"/>
                </a:lnTo>
                <a:lnTo>
                  <a:pt x="8746706" y="10287000"/>
                </a:lnTo>
                <a:lnTo>
                  <a:pt x="0" y="10287000"/>
                </a:lnTo>
                <a:lnTo>
                  <a:pt x="0" y="0"/>
                </a:lnTo>
                <a:close/>
              </a:path>
            </a:pathLst>
          </a:custGeom>
          <a:blipFill>
            <a:blip r:embed="rId2"/>
            <a:stretch>
              <a:fillRect l="-11288" r="-6321"/>
            </a:stretch>
          </a:blipFill>
        </p:spPr>
        <p:txBody>
          <a:bodyPr/>
          <a:lstStyle/>
          <a:p>
            <a:endParaRPr lang="nn-NO"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9976" y="813845"/>
            <a:ext cx="8935678"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Aktivitet</a:t>
            </a:r>
          </a:p>
        </p:txBody>
      </p:sp>
      <p:sp>
        <p:nvSpPr>
          <p:cNvPr id="3" name="TextBox 3"/>
          <p:cNvSpPr txBox="1"/>
          <p:nvPr/>
        </p:nvSpPr>
        <p:spPr>
          <a:xfrm>
            <a:off x="601155" y="2766954"/>
            <a:ext cx="8552370" cy="4695943"/>
          </a:xfrm>
          <a:prstGeom prst="rect">
            <a:avLst/>
          </a:prstGeom>
        </p:spPr>
        <p:txBody>
          <a:bodyPr lIns="0" tIns="0" rIns="0" bIns="0" rtlCol="0" anchor="t">
            <a:spAutoFit/>
          </a:bodyPr>
          <a:lstStyle/>
          <a:p>
            <a:pPr algn="ctr">
              <a:lnSpc>
                <a:spcPts val="4193"/>
              </a:lnSpc>
            </a:pPr>
            <a:r>
              <a:rPr lang="nn-NO" sz="2995" noProof="0" dirty="0">
                <a:solidFill>
                  <a:srgbClr val="231F20"/>
                </a:solidFill>
                <a:latin typeface="Montserrat"/>
                <a:ea typeface="Montserrat"/>
                <a:cs typeface="Montserrat"/>
                <a:sym typeface="Montserrat"/>
              </a:rPr>
              <a:t>Klipp halloween-spindelvev i papir. Heng dei opp i </a:t>
            </a:r>
            <a:r>
              <a:rPr lang="nn-NO" sz="2995" noProof="0" dirty="0" err="1">
                <a:solidFill>
                  <a:srgbClr val="231F20"/>
                </a:solidFill>
                <a:latin typeface="Montserrat"/>
                <a:ea typeface="Montserrat"/>
                <a:cs typeface="Montserrat"/>
                <a:sym typeface="Montserrat"/>
              </a:rPr>
              <a:t>vinduaga</a:t>
            </a:r>
            <a:r>
              <a:rPr lang="nn-NO" sz="2995" noProof="0" dirty="0">
                <a:solidFill>
                  <a:srgbClr val="231F20"/>
                </a:solidFill>
                <a:latin typeface="Montserrat"/>
                <a:ea typeface="Montserrat"/>
                <a:cs typeface="Montserrat"/>
                <a:sym typeface="Montserrat"/>
              </a:rPr>
              <a:t> i klasserommet. </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Forslag til oppskrifter finn de her:</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u="sng" noProof="0" dirty="0">
                <a:solidFill>
                  <a:srgbClr val="231F20"/>
                </a:solidFill>
                <a:latin typeface="Montserrat"/>
                <a:ea typeface="Montserrat"/>
                <a:cs typeface="Montserrat"/>
                <a:sym typeface="Montserrat"/>
                <a:hlinkClick r:id="rId2" tooltip="https://pin.it/2gjPmElGG"/>
              </a:rPr>
              <a:t>spindelvev, film</a:t>
            </a:r>
          </a:p>
          <a:p>
            <a:pPr algn="ctr">
              <a:lnSpc>
                <a:spcPts val="4193"/>
              </a:lnSpc>
            </a:pPr>
            <a:endParaRPr lang="nn-NO" sz="2995" u="sng" noProof="0" dirty="0">
              <a:solidFill>
                <a:srgbClr val="231F20"/>
              </a:solidFill>
              <a:latin typeface="Montserrat"/>
              <a:ea typeface="Montserrat"/>
              <a:cs typeface="Montserrat"/>
              <a:sym typeface="Montserrat"/>
              <a:hlinkClick r:id="rId2" tooltip="https://pin.it/2gjPmElGG"/>
            </a:endParaRPr>
          </a:p>
          <a:p>
            <a:pPr algn="ctr">
              <a:lnSpc>
                <a:spcPts val="4193"/>
              </a:lnSpc>
            </a:pPr>
            <a:r>
              <a:rPr lang="nn-NO" sz="2995" u="sng" noProof="0" dirty="0">
                <a:solidFill>
                  <a:srgbClr val="231F20"/>
                </a:solidFill>
                <a:latin typeface="Montserrat"/>
                <a:ea typeface="Montserrat"/>
                <a:cs typeface="Montserrat"/>
                <a:sym typeface="Montserrat"/>
                <a:hlinkClick r:id="rId3" tooltip="https://no.pinterest.com/pin/1900024838997385/"/>
              </a:rPr>
              <a:t>spindelvev, mal</a:t>
            </a:r>
          </a:p>
          <a:p>
            <a:pPr marL="0" lvl="0" indent="0" algn="ctr">
              <a:lnSpc>
                <a:spcPts val="4193"/>
              </a:lnSpc>
              <a:spcBef>
                <a:spcPct val="0"/>
              </a:spcBef>
            </a:pPr>
            <a:endParaRPr lang="nn-NO" sz="2995" u="sng" noProof="0" dirty="0">
              <a:solidFill>
                <a:srgbClr val="231F20"/>
              </a:solidFill>
              <a:latin typeface="Montserrat"/>
              <a:ea typeface="Montserrat"/>
              <a:cs typeface="Montserrat"/>
              <a:sym typeface="Montserrat"/>
              <a:hlinkClick r:id="rId3" tooltip="https://no.pinterest.com/pin/1900024838997385/"/>
            </a:endParaRPr>
          </a:p>
        </p:txBody>
      </p:sp>
      <p:sp>
        <p:nvSpPr>
          <p:cNvPr id="4" name="Freeform 4"/>
          <p:cNvSpPr/>
          <p:nvPr/>
        </p:nvSpPr>
        <p:spPr>
          <a:xfrm>
            <a:off x="9541294" y="0"/>
            <a:ext cx="8746706" cy="10287000"/>
          </a:xfrm>
          <a:custGeom>
            <a:avLst/>
            <a:gdLst/>
            <a:ahLst/>
            <a:cxnLst/>
            <a:rect l="l" t="t" r="r" b="b"/>
            <a:pathLst>
              <a:path w="8746706" h="10287000">
                <a:moveTo>
                  <a:pt x="0" y="0"/>
                </a:moveTo>
                <a:lnTo>
                  <a:pt x="8746706" y="0"/>
                </a:lnTo>
                <a:lnTo>
                  <a:pt x="8746706" y="10287000"/>
                </a:lnTo>
                <a:lnTo>
                  <a:pt x="0" y="10287000"/>
                </a:lnTo>
                <a:lnTo>
                  <a:pt x="0" y="0"/>
                </a:lnTo>
                <a:close/>
              </a:path>
            </a:pathLst>
          </a:custGeom>
          <a:blipFill>
            <a:blip r:embed="rId4"/>
            <a:stretch>
              <a:fillRect l="-11288" r="-6321"/>
            </a:stretch>
          </a:blipFill>
        </p:spPr>
        <p:txBody>
          <a:bodyPr/>
          <a:lstStyle/>
          <a:p>
            <a:endParaRPr lang="nn-NO" noProof="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85412" y="0"/>
            <a:ext cx="8502588" cy="10287000"/>
          </a:xfrm>
          <a:custGeom>
            <a:avLst/>
            <a:gdLst/>
            <a:ahLst/>
            <a:cxnLst/>
            <a:rect l="l" t="t" r="r" b="b"/>
            <a:pathLst>
              <a:path w="8502588" h="10287000">
                <a:moveTo>
                  <a:pt x="0" y="0"/>
                </a:moveTo>
                <a:lnTo>
                  <a:pt x="8502588" y="0"/>
                </a:lnTo>
                <a:lnTo>
                  <a:pt x="8502588" y="10287000"/>
                </a:lnTo>
                <a:lnTo>
                  <a:pt x="0" y="10287000"/>
                </a:lnTo>
                <a:lnTo>
                  <a:pt x="0" y="0"/>
                </a:lnTo>
                <a:close/>
              </a:path>
            </a:pathLst>
          </a:custGeom>
          <a:blipFill>
            <a:blip r:embed="rId2"/>
            <a:stretch>
              <a:fillRect l="-11403" t="-702" r="-11283" b="-702"/>
            </a:stretch>
          </a:blipFill>
        </p:spPr>
        <p:txBody>
          <a:bodyPr/>
          <a:lstStyle/>
          <a:p>
            <a:endParaRPr lang="nn-NO" noProof="0" dirty="0"/>
          </a:p>
        </p:txBody>
      </p:sp>
      <p:grpSp>
        <p:nvGrpSpPr>
          <p:cNvPr id="3" name="Group 3"/>
          <p:cNvGrpSpPr/>
          <p:nvPr/>
        </p:nvGrpSpPr>
        <p:grpSpPr>
          <a:xfrm>
            <a:off x="13082344" y="6979392"/>
            <a:ext cx="4982062" cy="3086100"/>
            <a:chOff x="0" y="0"/>
            <a:chExt cx="1312148" cy="812800"/>
          </a:xfrm>
        </p:grpSpPr>
        <p:sp>
          <p:nvSpPr>
            <p:cNvPr id="4" name="Freeform 4"/>
            <p:cNvSpPr/>
            <p:nvPr/>
          </p:nvSpPr>
          <p:spPr>
            <a:xfrm>
              <a:off x="0" y="0"/>
              <a:ext cx="1312148" cy="812800"/>
            </a:xfrm>
            <a:custGeom>
              <a:avLst/>
              <a:gdLst/>
              <a:ahLst/>
              <a:cxnLst/>
              <a:rect l="l" t="t" r="r" b="b"/>
              <a:pathLst>
                <a:path w="1312148" h="812800">
                  <a:moveTo>
                    <a:pt x="45065" y="0"/>
                  </a:moveTo>
                  <a:lnTo>
                    <a:pt x="1267083" y="0"/>
                  </a:lnTo>
                  <a:cubicBezTo>
                    <a:pt x="1279035" y="0"/>
                    <a:pt x="1290497" y="4748"/>
                    <a:pt x="1298949" y="13199"/>
                  </a:cubicBezTo>
                  <a:cubicBezTo>
                    <a:pt x="1307400" y="21650"/>
                    <a:pt x="1312148" y="33113"/>
                    <a:pt x="1312148" y="45065"/>
                  </a:cubicBezTo>
                  <a:lnTo>
                    <a:pt x="1312148" y="767735"/>
                  </a:lnTo>
                  <a:cubicBezTo>
                    <a:pt x="1312148" y="779687"/>
                    <a:pt x="1307400" y="791150"/>
                    <a:pt x="1298949" y="799601"/>
                  </a:cubicBezTo>
                  <a:cubicBezTo>
                    <a:pt x="1290497" y="808052"/>
                    <a:pt x="1279035" y="812800"/>
                    <a:pt x="1267083" y="812800"/>
                  </a:cubicBezTo>
                  <a:lnTo>
                    <a:pt x="45065" y="812800"/>
                  </a:lnTo>
                  <a:cubicBezTo>
                    <a:pt x="33113" y="812800"/>
                    <a:pt x="21650" y="808052"/>
                    <a:pt x="13199" y="799601"/>
                  </a:cubicBezTo>
                  <a:cubicBezTo>
                    <a:pt x="4748" y="791150"/>
                    <a:pt x="0" y="779687"/>
                    <a:pt x="0" y="767735"/>
                  </a:cubicBezTo>
                  <a:lnTo>
                    <a:pt x="0" y="45065"/>
                  </a:lnTo>
                  <a:cubicBezTo>
                    <a:pt x="0" y="33113"/>
                    <a:pt x="4748" y="21650"/>
                    <a:pt x="13199" y="13199"/>
                  </a:cubicBezTo>
                  <a:cubicBezTo>
                    <a:pt x="21650" y="4748"/>
                    <a:pt x="33113" y="0"/>
                    <a:pt x="45065" y="0"/>
                  </a:cubicBezTo>
                  <a:close/>
                </a:path>
              </a:pathLst>
            </a:custGeom>
            <a:solidFill>
              <a:srgbClr val="1D3843"/>
            </a:solidFill>
          </p:spPr>
          <p:txBody>
            <a:bodyPr/>
            <a:lstStyle/>
            <a:p>
              <a:endParaRPr lang="nn-NO" noProof="0" dirty="0"/>
            </a:p>
          </p:txBody>
        </p:sp>
        <p:sp>
          <p:nvSpPr>
            <p:cNvPr id="5" name="TextBox 5"/>
            <p:cNvSpPr txBox="1"/>
            <p:nvPr/>
          </p:nvSpPr>
          <p:spPr>
            <a:xfrm>
              <a:off x="0" y="-38100"/>
              <a:ext cx="1312148" cy="850900"/>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1318484" y="748025"/>
            <a:ext cx="6556044"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Spøkelse</a:t>
            </a:r>
          </a:p>
        </p:txBody>
      </p:sp>
      <p:sp>
        <p:nvSpPr>
          <p:cNvPr id="7" name="TextBox 7"/>
          <p:cNvSpPr txBox="1"/>
          <p:nvPr/>
        </p:nvSpPr>
        <p:spPr>
          <a:xfrm>
            <a:off x="507812" y="2072000"/>
            <a:ext cx="8177389" cy="7315318"/>
          </a:xfrm>
          <a:prstGeom prst="rect">
            <a:avLst/>
          </a:prstGeom>
        </p:spPr>
        <p:txBody>
          <a:bodyPr lIns="0" tIns="0" rIns="0" bIns="0" rtlCol="0" anchor="t">
            <a:spAutoFit/>
          </a:bodyPr>
          <a:lstStyle/>
          <a:p>
            <a:pPr algn="l">
              <a:lnSpc>
                <a:spcPts val="4193"/>
              </a:lnSpc>
            </a:pPr>
            <a:r>
              <a:rPr lang="nn-NO" sz="2995" noProof="0" dirty="0">
                <a:solidFill>
                  <a:srgbClr val="231F20"/>
                </a:solidFill>
                <a:latin typeface="Montserrat"/>
                <a:ea typeface="Montserrat"/>
                <a:cs typeface="Montserrat"/>
                <a:sym typeface="Montserrat"/>
              </a:rPr>
              <a:t>Spøkelse er blant dei eldste halloween-figurane. I folketrua er spøkelse døde menneske som går igjen. Dei kan vere både synlege og usynlege.</a:t>
            </a:r>
          </a:p>
          <a:p>
            <a:pPr marL="0" lvl="0" indent="0" algn="l">
              <a:lnSpc>
                <a:spcPts val="4193"/>
              </a:lnSpc>
              <a:spcBef>
                <a:spcPct val="0"/>
              </a:spcBef>
            </a:pPr>
            <a:endParaRPr lang="nn-NO" sz="2995" noProof="0" dirty="0">
              <a:solidFill>
                <a:srgbClr val="231F20"/>
              </a:solidFill>
              <a:latin typeface="Montserrat"/>
              <a:ea typeface="Montserrat"/>
              <a:cs typeface="Montserrat"/>
              <a:sym typeface="Montserrat"/>
            </a:endParaRPr>
          </a:p>
          <a:p>
            <a:pPr marL="0" lvl="0" indent="0" algn="l">
              <a:lnSpc>
                <a:spcPts val="4193"/>
              </a:lnSpc>
              <a:spcBef>
                <a:spcPct val="0"/>
              </a:spcBef>
            </a:pPr>
            <a:r>
              <a:rPr lang="nn-NO" sz="2995" u="none" strike="noStrike" noProof="0" dirty="0">
                <a:solidFill>
                  <a:srgbClr val="231F20"/>
                </a:solidFill>
                <a:latin typeface="Montserrat"/>
                <a:ea typeface="Montserrat"/>
                <a:cs typeface="Montserrat"/>
                <a:sym typeface="Montserrat"/>
              </a:rPr>
              <a:t>I forteljingar om spøkelse kan dei vere både skumle og venlege. Bildebøkene om det vesle spøkelset Laban handlar om eit spøkelse som er mørkeredd.</a:t>
            </a:r>
          </a:p>
          <a:p>
            <a:pPr marL="0" lvl="0" indent="0" algn="l">
              <a:lnSpc>
                <a:spcPts val="4193"/>
              </a:lnSpc>
              <a:spcBef>
                <a:spcPct val="0"/>
              </a:spcBef>
            </a:pPr>
            <a:endParaRPr lang="nn-NO" sz="2995" u="none" strike="noStrike" noProof="0" dirty="0">
              <a:solidFill>
                <a:srgbClr val="231F20"/>
              </a:solidFill>
              <a:latin typeface="Montserrat"/>
              <a:ea typeface="Montserrat"/>
              <a:cs typeface="Montserrat"/>
              <a:sym typeface="Montserrat"/>
            </a:endParaRPr>
          </a:p>
          <a:p>
            <a:pPr marL="0" lvl="0" indent="0" algn="l">
              <a:lnSpc>
                <a:spcPts val="4193"/>
              </a:lnSpc>
              <a:spcBef>
                <a:spcPct val="0"/>
              </a:spcBef>
            </a:pPr>
            <a:r>
              <a:rPr lang="nn-NO" sz="2995" u="none" strike="noStrike" noProof="0" dirty="0">
                <a:solidFill>
                  <a:srgbClr val="231F20"/>
                </a:solidFill>
                <a:latin typeface="Montserrat"/>
                <a:ea typeface="Montserrat"/>
                <a:cs typeface="Montserrat"/>
                <a:sym typeface="Montserrat"/>
              </a:rPr>
              <a:t>Førestillingar om spøkelse finst over heile verda. Spøkelse har ofte vore forklaringa på uforklarlege hendingar. Vi har 2000 år gamle forteljingar om heimsøkte hus. </a:t>
            </a:r>
          </a:p>
        </p:txBody>
      </p:sp>
      <p:sp>
        <p:nvSpPr>
          <p:cNvPr id="8" name="TextBox 8"/>
          <p:cNvSpPr txBox="1"/>
          <p:nvPr/>
        </p:nvSpPr>
        <p:spPr>
          <a:xfrm>
            <a:off x="13982501" y="7230870"/>
            <a:ext cx="3181747" cy="2583143"/>
          </a:xfrm>
          <a:prstGeom prst="rect">
            <a:avLst/>
          </a:prstGeom>
        </p:spPr>
        <p:txBody>
          <a:bodyPr wrap="square" lIns="0" tIns="0" rIns="0" bIns="0" rtlCol="0" anchor="t">
            <a:spAutoFit/>
          </a:bodyPr>
          <a:lstStyle/>
          <a:p>
            <a:pPr algn="ctr">
              <a:lnSpc>
                <a:spcPts val="3359"/>
              </a:lnSpc>
            </a:pPr>
            <a:r>
              <a:rPr lang="nn-NO" sz="2400" noProof="0" dirty="0">
                <a:solidFill>
                  <a:srgbClr val="FFFFFF"/>
                </a:solidFill>
                <a:latin typeface="Montserrat"/>
                <a:ea typeface="Montserrat"/>
                <a:cs typeface="Montserrat"/>
                <a:sym typeface="Montserrat"/>
              </a:rPr>
              <a:t>Ord å samtale om:</a:t>
            </a:r>
          </a:p>
          <a:p>
            <a:pPr algn="ctr">
              <a:lnSpc>
                <a:spcPts val="3359"/>
              </a:lnSpc>
            </a:pPr>
            <a:endParaRPr lang="nn-NO" sz="2400" noProof="0" dirty="0">
              <a:solidFill>
                <a:srgbClr val="FFFFFF"/>
              </a:solidFill>
              <a:latin typeface="Montserrat"/>
              <a:ea typeface="Montserrat"/>
              <a:cs typeface="Montserrat"/>
              <a:sym typeface="Montserrat"/>
            </a:endParaRPr>
          </a:p>
          <a:p>
            <a:pPr algn="ctr">
              <a:lnSpc>
                <a:spcPts val="3359"/>
              </a:lnSpc>
            </a:pPr>
            <a:r>
              <a:rPr lang="nn-NO" sz="2400" noProof="0" dirty="0">
                <a:solidFill>
                  <a:srgbClr val="FFFFFF"/>
                </a:solidFill>
                <a:latin typeface="Montserrat"/>
                <a:ea typeface="Montserrat"/>
                <a:cs typeface="Montserrat"/>
                <a:sym typeface="Montserrat"/>
              </a:rPr>
              <a:t>folketru</a:t>
            </a:r>
          </a:p>
          <a:p>
            <a:pPr algn="ctr">
              <a:lnSpc>
                <a:spcPts val="3359"/>
              </a:lnSpc>
            </a:pPr>
            <a:r>
              <a:rPr lang="nn-NO" sz="2400" noProof="0" dirty="0">
                <a:solidFill>
                  <a:srgbClr val="FFFFFF"/>
                </a:solidFill>
                <a:latin typeface="Montserrat"/>
                <a:ea typeface="Montserrat"/>
                <a:cs typeface="Montserrat"/>
                <a:sym typeface="Montserrat"/>
              </a:rPr>
              <a:t>gå igjen</a:t>
            </a:r>
          </a:p>
          <a:p>
            <a:pPr algn="ctr">
              <a:lnSpc>
                <a:spcPts val="3359"/>
              </a:lnSpc>
            </a:pPr>
            <a:r>
              <a:rPr lang="nn-NO" sz="2400" noProof="0" dirty="0">
                <a:solidFill>
                  <a:srgbClr val="FFFFFF"/>
                </a:solidFill>
                <a:latin typeface="Montserrat"/>
                <a:ea typeface="Montserrat"/>
                <a:cs typeface="Montserrat"/>
                <a:sym typeface="Montserrat"/>
              </a:rPr>
              <a:t>førestilling</a:t>
            </a:r>
          </a:p>
          <a:p>
            <a:pPr algn="ctr">
              <a:lnSpc>
                <a:spcPts val="3359"/>
              </a:lnSpc>
            </a:pPr>
            <a:r>
              <a:rPr lang="nn-NO" sz="2400" noProof="0" dirty="0">
                <a:solidFill>
                  <a:srgbClr val="FFFFFF"/>
                </a:solidFill>
                <a:latin typeface="Montserrat"/>
                <a:ea typeface="Montserrat"/>
                <a:cs typeface="Montserrat"/>
                <a:sym typeface="Montserrat"/>
              </a:rPr>
              <a:t>heimsøkt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85412" y="0"/>
            <a:ext cx="8502588" cy="10287000"/>
          </a:xfrm>
          <a:custGeom>
            <a:avLst/>
            <a:gdLst/>
            <a:ahLst/>
            <a:cxnLst/>
            <a:rect l="l" t="t" r="r" b="b"/>
            <a:pathLst>
              <a:path w="8502588" h="10287000">
                <a:moveTo>
                  <a:pt x="0" y="0"/>
                </a:moveTo>
                <a:lnTo>
                  <a:pt x="8502588" y="0"/>
                </a:lnTo>
                <a:lnTo>
                  <a:pt x="8502588" y="10287000"/>
                </a:lnTo>
                <a:lnTo>
                  <a:pt x="0" y="10287000"/>
                </a:lnTo>
                <a:lnTo>
                  <a:pt x="0" y="0"/>
                </a:lnTo>
                <a:close/>
              </a:path>
            </a:pathLst>
          </a:custGeom>
          <a:blipFill>
            <a:blip r:embed="rId2"/>
            <a:stretch>
              <a:fillRect l="-11403" t="-702" r="-11283" b="-702"/>
            </a:stretch>
          </a:blipFill>
        </p:spPr>
        <p:txBody>
          <a:bodyPr/>
          <a:lstStyle/>
          <a:p>
            <a:endParaRPr lang="nn-NO" noProof="0" dirty="0"/>
          </a:p>
        </p:txBody>
      </p:sp>
      <p:sp>
        <p:nvSpPr>
          <p:cNvPr id="3" name="TextBox 3"/>
          <p:cNvSpPr txBox="1"/>
          <p:nvPr/>
        </p:nvSpPr>
        <p:spPr>
          <a:xfrm>
            <a:off x="1318484" y="519425"/>
            <a:ext cx="6556044" cy="642044"/>
          </a:xfrm>
          <a:prstGeom prst="rect">
            <a:avLst/>
          </a:prstGeom>
        </p:spPr>
        <p:txBody>
          <a:bodyPr lIns="0" tIns="0" rIns="0" bIns="0" rtlCol="0" anchor="t">
            <a:spAutoFit/>
          </a:bodyPr>
          <a:lstStyle/>
          <a:p>
            <a:pPr marL="0" lvl="0" indent="0" algn="ctr">
              <a:lnSpc>
                <a:spcPts val="4560"/>
              </a:lnSpc>
              <a:spcBef>
                <a:spcPct val="0"/>
              </a:spcBef>
            </a:pPr>
            <a:r>
              <a:rPr lang="nn-NO" sz="5701" noProof="0" dirty="0">
                <a:solidFill>
                  <a:srgbClr val="231F20"/>
                </a:solidFill>
                <a:latin typeface="Big Shoulders Display"/>
                <a:ea typeface="Big Shoulders Display"/>
                <a:cs typeface="Big Shoulders Display"/>
                <a:sym typeface="Big Shoulders Display"/>
              </a:rPr>
              <a:t>Tenkeskriv og samtal</a:t>
            </a:r>
          </a:p>
        </p:txBody>
      </p:sp>
      <p:sp>
        <p:nvSpPr>
          <p:cNvPr id="4" name="TextBox 4"/>
          <p:cNvSpPr txBox="1"/>
          <p:nvPr/>
        </p:nvSpPr>
        <p:spPr>
          <a:xfrm>
            <a:off x="507812" y="1604085"/>
            <a:ext cx="8177389" cy="8998056"/>
          </a:xfrm>
          <a:prstGeom prst="rect">
            <a:avLst/>
          </a:prstGeom>
        </p:spPr>
        <p:txBody>
          <a:bodyPr lIns="0" tIns="0" rIns="0" bIns="0" rtlCol="0" anchor="t">
            <a:spAutoFit/>
          </a:bodyPr>
          <a:lstStyle/>
          <a:p>
            <a:pPr algn="ctr">
              <a:lnSpc>
                <a:spcPts val="4193"/>
              </a:lnSpc>
            </a:pPr>
            <a:r>
              <a:rPr lang="nn-NO" sz="2995" noProof="0" dirty="0">
                <a:solidFill>
                  <a:srgbClr val="231F20"/>
                </a:solidFill>
                <a:latin typeface="Montserrat"/>
                <a:ea typeface="Montserrat"/>
                <a:cs typeface="Montserrat"/>
                <a:sym typeface="Montserrat"/>
              </a:rPr>
              <a:t>Korleis tenker du eit spøkelse ser ut?</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Kjenner du til historier om heimsøkte hus? </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Kva for nokre naturlege hendingar kan forklare at folk trur dei har sett spøkelse?</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Har du nokon gong vore på ein kyrkjegard i mørket? Korleis kjendest det?</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Har du nokon gong følt at du ikkje var aleine, på ein framand stad?</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Kva for ein død person frå fortida kunne du tenke deg å snakke med?</a:t>
            </a:r>
          </a:p>
          <a:p>
            <a:pPr algn="ctr">
              <a:lnSpc>
                <a:spcPts val="4193"/>
              </a:lnSpc>
            </a:pPr>
            <a:endParaRPr lang="nn-NO" sz="2995" noProof="0" dirty="0">
              <a:solidFill>
                <a:srgbClr val="231F20"/>
              </a:solidFill>
              <a:latin typeface="Montserrat"/>
              <a:ea typeface="Montserrat"/>
              <a:cs typeface="Montserrat"/>
              <a:sym typeface="Montserrat"/>
            </a:endParaRPr>
          </a:p>
          <a:p>
            <a:pPr marL="0" lvl="0" indent="0" algn="ctr">
              <a:lnSpc>
                <a:spcPts val="4193"/>
              </a:lnSpc>
              <a:spcBef>
                <a:spcPct val="0"/>
              </a:spcBef>
            </a:pPr>
            <a:r>
              <a:rPr lang="nn-NO" sz="2995" noProof="0" dirty="0">
                <a:solidFill>
                  <a:srgbClr val="231F20"/>
                </a:solidFill>
                <a:latin typeface="Montserrat"/>
                <a:ea typeface="Montserrat"/>
                <a:cs typeface="Montserrat"/>
                <a:sym typeface="Montserrat"/>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2198127" y="2058881"/>
            <a:ext cx="14398585" cy="4794343"/>
            <a:chOff x="0" y="0"/>
            <a:chExt cx="3792220" cy="1262708"/>
          </a:xfrm>
        </p:grpSpPr>
        <p:sp>
          <p:nvSpPr>
            <p:cNvPr id="4" name="Freeform 4"/>
            <p:cNvSpPr/>
            <p:nvPr/>
          </p:nvSpPr>
          <p:spPr>
            <a:xfrm>
              <a:off x="0" y="0"/>
              <a:ext cx="3792220" cy="1262708"/>
            </a:xfrm>
            <a:custGeom>
              <a:avLst/>
              <a:gdLst/>
              <a:ahLst/>
              <a:cxnLst/>
              <a:rect l="l" t="t" r="r" b="b"/>
              <a:pathLst>
                <a:path w="3792220" h="1262708">
                  <a:moveTo>
                    <a:pt x="15055" y="0"/>
                  </a:moveTo>
                  <a:lnTo>
                    <a:pt x="3777165" y="0"/>
                  </a:lnTo>
                  <a:cubicBezTo>
                    <a:pt x="3785480" y="0"/>
                    <a:pt x="3792220" y="6740"/>
                    <a:pt x="3792220" y="15055"/>
                  </a:cubicBezTo>
                  <a:lnTo>
                    <a:pt x="3792220" y="1247652"/>
                  </a:lnTo>
                  <a:cubicBezTo>
                    <a:pt x="3792220" y="1251645"/>
                    <a:pt x="3790634" y="1255475"/>
                    <a:pt x="3787811" y="1258298"/>
                  </a:cubicBezTo>
                  <a:cubicBezTo>
                    <a:pt x="3784987" y="1261121"/>
                    <a:pt x="3781158" y="1262708"/>
                    <a:pt x="3777165" y="1262708"/>
                  </a:cubicBezTo>
                  <a:lnTo>
                    <a:pt x="15055" y="1262708"/>
                  </a:lnTo>
                  <a:cubicBezTo>
                    <a:pt x="11062" y="1262708"/>
                    <a:pt x="7233" y="1261121"/>
                    <a:pt x="4410" y="1258298"/>
                  </a:cubicBezTo>
                  <a:cubicBezTo>
                    <a:pt x="1586" y="1255475"/>
                    <a:pt x="0" y="1251645"/>
                    <a:pt x="0" y="1247652"/>
                  </a:cubicBezTo>
                  <a:lnTo>
                    <a:pt x="0" y="15055"/>
                  </a:lnTo>
                  <a:cubicBezTo>
                    <a:pt x="0" y="11062"/>
                    <a:pt x="1586" y="7233"/>
                    <a:pt x="4410" y="4410"/>
                  </a:cubicBezTo>
                  <a:cubicBezTo>
                    <a:pt x="7233" y="1586"/>
                    <a:pt x="11062" y="0"/>
                    <a:pt x="15055" y="0"/>
                  </a:cubicBezTo>
                  <a:close/>
                </a:path>
              </a:pathLst>
            </a:custGeom>
            <a:solidFill>
              <a:srgbClr val="5D5061"/>
            </a:solidFill>
          </p:spPr>
          <p:txBody>
            <a:bodyPr/>
            <a:lstStyle/>
            <a:p>
              <a:endParaRPr lang="nn-NO" noProof="0" dirty="0"/>
            </a:p>
          </p:txBody>
        </p:sp>
        <p:sp>
          <p:nvSpPr>
            <p:cNvPr id="5" name="TextBox 5"/>
            <p:cNvSpPr txBox="1"/>
            <p:nvPr/>
          </p:nvSpPr>
          <p:spPr>
            <a:xfrm>
              <a:off x="0" y="-38100"/>
              <a:ext cx="3792220" cy="1300808"/>
            </a:xfrm>
            <a:prstGeom prst="rect">
              <a:avLst/>
            </a:prstGeom>
          </p:spPr>
          <p:txBody>
            <a:bodyPr lIns="50800" tIns="50800" rIns="50800" bIns="50800" rtlCol="0" anchor="ctr"/>
            <a:lstStyle/>
            <a:p>
              <a:pPr algn="ctr">
                <a:lnSpc>
                  <a:spcPts val="3359"/>
                </a:lnSpc>
              </a:pPr>
              <a:endParaRPr lang="nn-NO" noProof="0" dirty="0"/>
            </a:p>
          </p:txBody>
        </p:sp>
      </p:grpSp>
      <p:sp>
        <p:nvSpPr>
          <p:cNvPr id="6" name="TextBox 6"/>
          <p:cNvSpPr txBox="1"/>
          <p:nvPr/>
        </p:nvSpPr>
        <p:spPr>
          <a:xfrm>
            <a:off x="4999174" y="447675"/>
            <a:ext cx="8289652" cy="1367504"/>
          </a:xfrm>
          <a:prstGeom prst="rect">
            <a:avLst/>
          </a:prstGeom>
        </p:spPr>
        <p:txBody>
          <a:bodyPr lIns="0" tIns="0" rIns="0" bIns="0" rtlCol="0" anchor="t">
            <a:spAutoFit/>
          </a:bodyPr>
          <a:lstStyle/>
          <a:p>
            <a:pPr marL="0" lvl="0" indent="0" algn="ctr">
              <a:lnSpc>
                <a:spcPts val="9535"/>
              </a:lnSpc>
              <a:spcBef>
                <a:spcPct val="0"/>
              </a:spcBef>
            </a:pPr>
            <a:r>
              <a:rPr lang="nn-NO" sz="11919" noProof="0" dirty="0">
                <a:solidFill>
                  <a:srgbClr val="231F20"/>
                </a:solidFill>
                <a:latin typeface="Big Shoulders Display"/>
                <a:ea typeface="Big Shoulders Display"/>
                <a:cs typeface="Big Shoulders Display"/>
                <a:sym typeface="Big Shoulders Display"/>
              </a:rPr>
              <a:t>Vampyrar</a:t>
            </a:r>
          </a:p>
        </p:txBody>
      </p:sp>
      <p:sp>
        <p:nvSpPr>
          <p:cNvPr id="7" name="TextBox 7"/>
          <p:cNvSpPr txBox="1"/>
          <p:nvPr/>
        </p:nvSpPr>
        <p:spPr>
          <a:xfrm>
            <a:off x="2276698" y="2287463"/>
            <a:ext cx="14241441" cy="4194294"/>
          </a:xfrm>
          <a:prstGeom prst="rect">
            <a:avLst/>
          </a:prstGeom>
        </p:spPr>
        <p:txBody>
          <a:bodyPr lIns="0" tIns="0" rIns="0" bIns="0" rtlCol="0" anchor="t">
            <a:spAutoFit/>
          </a:bodyPr>
          <a:lstStyle/>
          <a:p>
            <a:pPr algn="ctr">
              <a:lnSpc>
                <a:spcPts val="5593"/>
              </a:lnSpc>
            </a:pPr>
            <a:r>
              <a:rPr lang="nn-NO" sz="3995" noProof="0" dirty="0">
                <a:solidFill>
                  <a:srgbClr val="FFFFFF"/>
                </a:solidFill>
                <a:latin typeface="Montserrat"/>
                <a:ea typeface="Montserrat"/>
                <a:cs typeface="Montserrat"/>
                <a:sym typeface="Montserrat"/>
              </a:rPr>
              <a:t>Kva tenker du på når du høyrer ordet vampyr?</a:t>
            </a:r>
          </a:p>
          <a:p>
            <a:pPr algn="ctr">
              <a:lnSpc>
                <a:spcPts val="5593"/>
              </a:lnSpc>
            </a:pPr>
            <a:endParaRPr lang="nn-NO" sz="3995" noProof="0" dirty="0">
              <a:solidFill>
                <a:srgbClr val="FFFFFF"/>
              </a:solidFill>
              <a:latin typeface="Montserrat"/>
              <a:ea typeface="Montserrat"/>
              <a:cs typeface="Montserrat"/>
              <a:sym typeface="Montserrat"/>
            </a:endParaRPr>
          </a:p>
          <a:p>
            <a:pPr algn="ctr">
              <a:lnSpc>
                <a:spcPts val="5593"/>
              </a:lnSpc>
            </a:pPr>
            <a:r>
              <a:rPr lang="nn-NO" sz="3995" noProof="0" dirty="0">
                <a:solidFill>
                  <a:srgbClr val="FFFFFF"/>
                </a:solidFill>
                <a:latin typeface="Montserrat"/>
                <a:ea typeface="Montserrat"/>
                <a:cs typeface="Montserrat"/>
                <a:sym typeface="Montserrat"/>
              </a:rPr>
              <a:t>Kva er dei vanlegaste karaktertrekka til vampyrar i mytar, filmar og historier?</a:t>
            </a:r>
          </a:p>
          <a:p>
            <a:pPr algn="ctr">
              <a:lnSpc>
                <a:spcPts val="5593"/>
              </a:lnSpc>
            </a:pPr>
            <a:endParaRPr lang="nn-NO" sz="3995" noProof="0" dirty="0">
              <a:solidFill>
                <a:srgbClr val="FFFFFF"/>
              </a:solidFill>
              <a:latin typeface="Montserrat"/>
              <a:ea typeface="Montserrat"/>
              <a:cs typeface="Montserrat"/>
              <a:sym typeface="Montserrat"/>
            </a:endParaRPr>
          </a:p>
          <a:p>
            <a:pPr marL="0" lvl="0" indent="0" algn="ctr">
              <a:lnSpc>
                <a:spcPts val="5593"/>
              </a:lnSpc>
              <a:spcBef>
                <a:spcPct val="0"/>
              </a:spcBef>
            </a:pPr>
            <a:r>
              <a:rPr lang="nn-NO" sz="3995" noProof="0" dirty="0">
                <a:solidFill>
                  <a:srgbClr val="FFFFFF"/>
                </a:solidFill>
                <a:latin typeface="Montserrat"/>
                <a:ea typeface="Montserrat"/>
                <a:cs typeface="Montserrat"/>
                <a:sym typeface="Montserrat"/>
              </a:rPr>
              <a:t>Korleis blir menneske til vampyrar ifølge mytane?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793648" y="2015963"/>
            <a:ext cx="14700703" cy="4744785"/>
            <a:chOff x="0" y="0"/>
            <a:chExt cx="3871790" cy="1249655"/>
          </a:xfrm>
        </p:grpSpPr>
        <p:sp>
          <p:nvSpPr>
            <p:cNvPr id="4" name="Freeform 4"/>
            <p:cNvSpPr/>
            <p:nvPr/>
          </p:nvSpPr>
          <p:spPr>
            <a:xfrm>
              <a:off x="0" y="0"/>
              <a:ext cx="3871790" cy="1249655"/>
            </a:xfrm>
            <a:custGeom>
              <a:avLst/>
              <a:gdLst/>
              <a:ahLst/>
              <a:cxnLst/>
              <a:rect l="l" t="t" r="r" b="b"/>
              <a:pathLst>
                <a:path w="3871790" h="1249655">
                  <a:moveTo>
                    <a:pt x="14746" y="0"/>
                  </a:moveTo>
                  <a:lnTo>
                    <a:pt x="3857044" y="0"/>
                  </a:lnTo>
                  <a:cubicBezTo>
                    <a:pt x="3860955" y="0"/>
                    <a:pt x="3864706" y="1554"/>
                    <a:pt x="3867471" y="4319"/>
                  </a:cubicBezTo>
                  <a:cubicBezTo>
                    <a:pt x="3870237" y="7084"/>
                    <a:pt x="3871790" y="10835"/>
                    <a:pt x="3871790" y="14746"/>
                  </a:cubicBezTo>
                  <a:lnTo>
                    <a:pt x="3871790" y="1234910"/>
                  </a:lnTo>
                  <a:cubicBezTo>
                    <a:pt x="3871790" y="1238820"/>
                    <a:pt x="3870237" y="1242571"/>
                    <a:pt x="3867471" y="1245336"/>
                  </a:cubicBezTo>
                  <a:cubicBezTo>
                    <a:pt x="3864706" y="1248102"/>
                    <a:pt x="3860955" y="1249655"/>
                    <a:pt x="3857044" y="1249655"/>
                  </a:cubicBezTo>
                  <a:lnTo>
                    <a:pt x="14746" y="1249655"/>
                  </a:lnTo>
                  <a:cubicBezTo>
                    <a:pt x="10835" y="1249655"/>
                    <a:pt x="7084" y="1248102"/>
                    <a:pt x="4319" y="1245336"/>
                  </a:cubicBezTo>
                  <a:cubicBezTo>
                    <a:pt x="1554" y="1242571"/>
                    <a:pt x="0" y="1238820"/>
                    <a:pt x="0" y="1234910"/>
                  </a:cubicBezTo>
                  <a:lnTo>
                    <a:pt x="0" y="14746"/>
                  </a:lnTo>
                  <a:cubicBezTo>
                    <a:pt x="0" y="10835"/>
                    <a:pt x="1554" y="7084"/>
                    <a:pt x="4319" y="4319"/>
                  </a:cubicBezTo>
                  <a:cubicBezTo>
                    <a:pt x="7084" y="1554"/>
                    <a:pt x="10835" y="0"/>
                    <a:pt x="14746" y="0"/>
                  </a:cubicBezTo>
                  <a:close/>
                </a:path>
              </a:pathLst>
            </a:custGeom>
            <a:solidFill>
              <a:srgbClr val="5D5061"/>
            </a:solidFill>
          </p:spPr>
          <p:txBody>
            <a:bodyPr/>
            <a:lstStyle/>
            <a:p>
              <a:endParaRPr lang="nn-NO" noProof="0" dirty="0"/>
            </a:p>
          </p:txBody>
        </p:sp>
        <p:sp>
          <p:nvSpPr>
            <p:cNvPr id="5" name="TextBox 5"/>
            <p:cNvSpPr txBox="1"/>
            <p:nvPr/>
          </p:nvSpPr>
          <p:spPr>
            <a:xfrm>
              <a:off x="0" y="-38100"/>
              <a:ext cx="3871790" cy="1287755"/>
            </a:xfrm>
            <a:prstGeom prst="rect">
              <a:avLst/>
            </a:prstGeom>
          </p:spPr>
          <p:txBody>
            <a:bodyPr lIns="50800" tIns="50800" rIns="50800" bIns="50800" rtlCol="0" anchor="ctr"/>
            <a:lstStyle/>
            <a:p>
              <a:pPr algn="ctr">
                <a:lnSpc>
                  <a:spcPts val="3359"/>
                </a:lnSpc>
              </a:pPr>
              <a:endParaRPr lang="nn-NO" noProof="0" dirty="0"/>
            </a:p>
          </p:txBody>
        </p:sp>
      </p:grpSp>
      <p:sp>
        <p:nvSpPr>
          <p:cNvPr id="6" name="TextBox 6"/>
          <p:cNvSpPr txBox="1"/>
          <p:nvPr/>
        </p:nvSpPr>
        <p:spPr>
          <a:xfrm>
            <a:off x="4999174" y="451259"/>
            <a:ext cx="8289652" cy="1367504"/>
          </a:xfrm>
          <a:prstGeom prst="rect">
            <a:avLst/>
          </a:prstGeom>
        </p:spPr>
        <p:txBody>
          <a:bodyPr lIns="0" tIns="0" rIns="0" bIns="0" rtlCol="0" anchor="t">
            <a:spAutoFit/>
          </a:bodyPr>
          <a:lstStyle/>
          <a:p>
            <a:pPr marL="0" lvl="0" indent="0" algn="ctr">
              <a:lnSpc>
                <a:spcPts val="9535"/>
              </a:lnSpc>
              <a:spcBef>
                <a:spcPct val="0"/>
              </a:spcBef>
            </a:pPr>
            <a:r>
              <a:rPr lang="nn-NO" sz="11919" noProof="0" dirty="0">
                <a:solidFill>
                  <a:srgbClr val="231F20"/>
                </a:solidFill>
                <a:latin typeface="Big Shoulders Display"/>
                <a:ea typeface="Big Shoulders Display"/>
                <a:cs typeface="Big Shoulders Display"/>
                <a:sym typeface="Big Shoulders Display"/>
              </a:rPr>
              <a:t>Vampyrar</a:t>
            </a:r>
          </a:p>
        </p:txBody>
      </p:sp>
      <p:sp>
        <p:nvSpPr>
          <p:cNvPr id="7" name="TextBox 7"/>
          <p:cNvSpPr txBox="1"/>
          <p:nvPr/>
        </p:nvSpPr>
        <p:spPr>
          <a:xfrm>
            <a:off x="2129019" y="2203967"/>
            <a:ext cx="14029959" cy="4172068"/>
          </a:xfrm>
          <a:prstGeom prst="rect">
            <a:avLst/>
          </a:prstGeom>
        </p:spPr>
        <p:txBody>
          <a:bodyPr lIns="0" tIns="0" rIns="0" bIns="0" rtlCol="0" anchor="t">
            <a:spAutoFit/>
          </a:bodyPr>
          <a:lstStyle/>
          <a:p>
            <a:pPr algn="l">
              <a:lnSpc>
                <a:spcPts val="4193"/>
              </a:lnSpc>
            </a:pPr>
            <a:r>
              <a:rPr lang="nn-NO" sz="2995" noProof="0" dirty="0">
                <a:solidFill>
                  <a:srgbClr val="FFFFFF"/>
                </a:solidFill>
                <a:latin typeface="Montserrat"/>
                <a:ea typeface="Montserrat"/>
                <a:cs typeface="Montserrat"/>
                <a:sym typeface="Montserrat"/>
              </a:rPr>
              <a:t>Vampyrar er klassiske halloween-karakterar. I folketrua er dei vesen som kjem tilbake frå grava for å drikke blodet til dei levande. I filmar og bøker har dei ofte skarpe tenner og svart kappe. I tillegg toler dei ikkje sol eller kvitlauk. </a:t>
            </a:r>
          </a:p>
          <a:p>
            <a:pPr algn="l">
              <a:lnSpc>
                <a:spcPts val="4193"/>
              </a:lnSpc>
            </a:pPr>
            <a:endParaRPr lang="nn-NO" sz="2995" noProof="0" dirty="0">
              <a:solidFill>
                <a:srgbClr val="FFFFFF"/>
              </a:solidFill>
              <a:latin typeface="Montserrat"/>
              <a:ea typeface="Montserrat"/>
              <a:cs typeface="Montserrat"/>
              <a:sym typeface="Montserrat"/>
            </a:endParaRPr>
          </a:p>
          <a:p>
            <a:pPr marL="0" lvl="0" indent="0" algn="l">
              <a:lnSpc>
                <a:spcPts val="4193"/>
              </a:lnSpc>
              <a:spcBef>
                <a:spcPct val="0"/>
              </a:spcBef>
            </a:pPr>
            <a:r>
              <a:rPr lang="nn-NO" sz="2995" noProof="0" dirty="0">
                <a:solidFill>
                  <a:srgbClr val="FFFFFF"/>
                </a:solidFill>
                <a:latin typeface="Montserrat"/>
                <a:ea typeface="Montserrat"/>
                <a:cs typeface="Montserrat"/>
                <a:sym typeface="Montserrat"/>
              </a:rPr>
              <a:t>Historier</a:t>
            </a:r>
            <a:r>
              <a:rPr lang="nn-NO" sz="2995" u="none" strike="noStrike" noProof="0" dirty="0">
                <a:solidFill>
                  <a:srgbClr val="FFFFFF"/>
                </a:solidFill>
                <a:latin typeface="Montserrat"/>
                <a:ea typeface="Montserrat"/>
                <a:cs typeface="Montserrat"/>
                <a:sym typeface="Montserrat"/>
              </a:rPr>
              <a:t> om vampyrar har vore blant oss i hundreår. Forteljinga om Dracula frå 1897 er den mest kjende. Av og til er vampyrane skremmande skurkar, men av og til er dei små, sjarmerande figurar.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nn-NO" noProof="0" dirty="0"/>
          </a:p>
        </p:txBody>
      </p:sp>
      <p:grpSp>
        <p:nvGrpSpPr>
          <p:cNvPr id="3" name="Group 3"/>
          <p:cNvGrpSpPr/>
          <p:nvPr/>
        </p:nvGrpSpPr>
        <p:grpSpPr>
          <a:xfrm>
            <a:off x="1944707" y="2057542"/>
            <a:ext cx="14398585" cy="5244868"/>
            <a:chOff x="0" y="0"/>
            <a:chExt cx="3792220" cy="1381364"/>
          </a:xfrm>
        </p:grpSpPr>
        <p:sp>
          <p:nvSpPr>
            <p:cNvPr id="4" name="Freeform 4"/>
            <p:cNvSpPr/>
            <p:nvPr/>
          </p:nvSpPr>
          <p:spPr>
            <a:xfrm>
              <a:off x="0" y="0"/>
              <a:ext cx="3792220" cy="1381365"/>
            </a:xfrm>
            <a:custGeom>
              <a:avLst/>
              <a:gdLst/>
              <a:ahLst/>
              <a:cxnLst/>
              <a:rect l="l" t="t" r="r" b="b"/>
              <a:pathLst>
                <a:path w="3792220" h="1381365">
                  <a:moveTo>
                    <a:pt x="15055" y="0"/>
                  </a:moveTo>
                  <a:lnTo>
                    <a:pt x="3777165" y="0"/>
                  </a:lnTo>
                  <a:cubicBezTo>
                    <a:pt x="3785480" y="0"/>
                    <a:pt x="3792220" y="6740"/>
                    <a:pt x="3792220" y="15055"/>
                  </a:cubicBezTo>
                  <a:lnTo>
                    <a:pt x="3792220" y="1366309"/>
                  </a:lnTo>
                  <a:cubicBezTo>
                    <a:pt x="3792220" y="1370302"/>
                    <a:pt x="3790634" y="1374132"/>
                    <a:pt x="3787811" y="1376955"/>
                  </a:cubicBezTo>
                  <a:cubicBezTo>
                    <a:pt x="3784987" y="1379778"/>
                    <a:pt x="3781158" y="1381365"/>
                    <a:pt x="3777165" y="1381365"/>
                  </a:cubicBezTo>
                  <a:lnTo>
                    <a:pt x="15055" y="1381365"/>
                  </a:lnTo>
                  <a:cubicBezTo>
                    <a:pt x="11062" y="1381365"/>
                    <a:pt x="7233" y="1379778"/>
                    <a:pt x="4410" y="1376955"/>
                  </a:cubicBezTo>
                  <a:cubicBezTo>
                    <a:pt x="1586" y="1374132"/>
                    <a:pt x="0" y="1370302"/>
                    <a:pt x="0" y="1366309"/>
                  </a:cubicBezTo>
                  <a:lnTo>
                    <a:pt x="0" y="15055"/>
                  </a:lnTo>
                  <a:cubicBezTo>
                    <a:pt x="0" y="11062"/>
                    <a:pt x="1586" y="7233"/>
                    <a:pt x="4410" y="4410"/>
                  </a:cubicBezTo>
                  <a:cubicBezTo>
                    <a:pt x="7233" y="1586"/>
                    <a:pt x="11062" y="0"/>
                    <a:pt x="15055" y="0"/>
                  </a:cubicBezTo>
                  <a:close/>
                </a:path>
              </a:pathLst>
            </a:custGeom>
            <a:solidFill>
              <a:srgbClr val="5D5061"/>
            </a:solidFill>
          </p:spPr>
          <p:txBody>
            <a:bodyPr/>
            <a:lstStyle/>
            <a:p>
              <a:endParaRPr lang="nn-NO" noProof="0" dirty="0"/>
            </a:p>
          </p:txBody>
        </p:sp>
        <p:sp>
          <p:nvSpPr>
            <p:cNvPr id="5" name="TextBox 5"/>
            <p:cNvSpPr txBox="1"/>
            <p:nvPr/>
          </p:nvSpPr>
          <p:spPr>
            <a:xfrm>
              <a:off x="0" y="-38100"/>
              <a:ext cx="3792220" cy="1419464"/>
            </a:xfrm>
            <a:prstGeom prst="rect">
              <a:avLst/>
            </a:prstGeom>
          </p:spPr>
          <p:txBody>
            <a:bodyPr lIns="50800" tIns="50800" rIns="50800" bIns="50800" rtlCol="0" anchor="ctr"/>
            <a:lstStyle/>
            <a:p>
              <a:pPr algn="ctr">
                <a:lnSpc>
                  <a:spcPts val="3359"/>
                </a:lnSpc>
              </a:pPr>
              <a:endParaRPr lang="nn-NO" noProof="0" dirty="0"/>
            </a:p>
          </p:txBody>
        </p:sp>
      </p:grpSp>
      <p:sp>
        <p:nvSpPr>
          <p:cNvPr id="6" name="TextBox 6"/>
          <p:cNvSpPr txBox="1"/>
          <p:nvPr/>
        </p:nvSpPr>
        <p:spPr>
          <a:xfrm>
            <a:off x="4999174" y="690038"/>
            <a:ext cx="8289652" cy="1367504"/>
          </a:xfrm>
          <a:prstGeom prst="rect">
            <a:avLst/>
          </a:prstGeom>
        </p:spPr>
        <p:txBody>
          <a:bodyPr lIns="0" tIns="0" rIns="0" bIns="0" rtlCol="0" anchor="t">
            <a:spAutoFit/>
          </a:bodyPr>
          <a:lstStyle/>
          <a:p>
            <a:pPr marL="0" lvl="0" indent="0" algn="ctr">
              <a:lnSpc>
                <a:spcPts val="9535"/>
              </a:lnSpc>
              <a:spcBef>
                <a:spcPct val="0"/>
              </a:spcBef>
            </a:pPr>
            <a:r>
              <a:rPr lang="nn-NO" sz="11919" noProof="0" dirty="0">
                <a:solidFill>
                  <a:srgbClr val="231F20"/>
                </a:solidFill>
                <a:latin typeface="Big Shoulders Display"/>
                <a:ea typeface="Big Shoulders Display"/>
                <a:cs typeface="Big Shoulders Display"/>
                <a:sym typeface="Big Shoulders Display"/>
              </a:rPr>
              <a:t>Skriv to og to</a:t>
            </a:r>
          </a:p>
        </p:txBody>
      </p:sp>
      <p:sp>
        <p:nvSpPr>
          <p:cNvPr id="7" name="TextBox 7"/>
          <p:cNvSpPr txBox="1"/>
          <p:nvPr/>
        </p:nvSpPr>
        <p:spPr>
          <a:xfrm>
            <a:off x="1944707" y="2302594"/>
            <a:ext cx="14241441" cy="4754767"/>
          </a:xfrm>
          <a:prstGeom prst="rect">
            <a:avLst/>
          </a:prstGeom>
        </p:spPr>
        <p:txBody>
          <a:bodyPr lIns="0" tIns="0" rIns="0" bIns="0" rtlCol="0" anchor="t">
            <a:spAutoFit/>
          </a:bodyPr>
          <a:lstStyle/>
          <a:p>
            <a:pPr algn="ctr">
              <a:lnSpc>
                <a:spcPts val="4193"/>
              </a:lnSpc>
            </a:pPr>
            <a:r>
              <a:rPr lang="nn-NO" sz="2995" noProof="0" dirty="0">
                <a:solidFill>
                  <a:srgbClr val="FFFFFF"/>
                </a:solidFill>
                <a:latin typeface="Montserrat"/>
                <a:ea typeface="Montserrat"/>
                <a:cs typeface="Montserrat"/>
                <a:sym typeface="Montserrat"/>
              </a:rPr>
              <a:t>Korleis trur de det er å vere vampyr for ein dag?</a:t>
            </a:r>
          </a:p>
          <a:p>
            <a:pPr algn="ctr">
              <a:lnSpc>
                <a:spcPts val="4193"/>
              </a:lnSpc>
            </a:pPr>
            <a:endParaRPr lang="nn-NO" sz="2995" noProof="0" dirty="0">
              <a:solidFill>
                <a:srgbClr val="FFFFFF"/>
              </a:solidFill>
              <a:latin typeface="Montserrat"/>
              <a:ea typeface="Montserrat"/>
              <a:cs typeface="Montserrat"/>
              <a:sym typeface="Montserrat"/>
            </a:endParaRPr>
          </a:p>
          <a:p>
            <a:pPr algn="ctr">
              <a:lnSpc>
                <a:spcPts val="4193"/>
              </a:lnSpc>
            </a:pPr>
            <a:r>
              <a:rPr lang="nn-NO" sz="2995" noProof="0" dirty="0">
                <a:solidFill>
                  <a:srgbClr val="FFFFFF"/>
                </a:solidFill>
                <a:latin typeface="Montserrat"/>
                <a:ea typeface="Montserrat"/>
                <a:cs typeface="Montserrat"/>
                <a:sym typeface="Montserrat"/>
              </a:rPr>
              <a:t>Kva gjer du til ulike tider av døgnet?</a:t>
            </a:r>
          </a:p>
          <a:p>
            <a:pPr algn="ctr">
              <a:lnSpc>
                <a:spcPts val="4193"/>
              </a:lnSpc>
            </a:pPr>
            <a:r>
              <a:rPr lang="nn-NO" sz="2995" noProof="0" dirty="0">
                <a:solidFill>
                  <a:srgbClr val="FFFFFF"/>
                </a:solidFill>
                <a:latin typeface="Montserrat"/>
                <a:ea typeface="Montserrat"/>
                <a:cs typeface="Montserrat"/>
                <a:sym typeface="Montserrat"/>
              </a:rPr>
              <a:t>Kva et og drikk du?</a:t>
            </a:r>
          </a:p>
          <a:p>
            <a:pPr algn="ctr">
              <a:lnSpc>
                <a:spcPts val="4193"/>
              </a:lnSpc>
            </a:pPr>
            <a:r>
              <a:rPr lang="nn-NO" sz="2995" noProof="0" dirty="0">
                <a:solidFill>
                  <a:srgbClr val="FFFFFF"/>
                </a:solidFill>
                <a:latin typeface="Montserrat"/>
                <a:ea typeface="Montserrat"/>
                <a:cs typeface="Montserrat"/>
                <a:sym typeface="Montserrat"/>
              </a:rPr>
              <a:t>Kva kler du på deg?</a:t>
            </a:r>
          </a:p>
          <a:p>
            <a:pPr algn="ctr">
              <a:lnSpc>
                <a:spcPts val="4193"/>
              </a:lnSpc>
            </a:pPr>
            <a:r>
              <a:rPr lang="nn-NO" sz="2995" noProof="0" dirty="0">
                <a:solidFill>
                  <a:srgbClr val="FFFFFF"/>
                </a:solidFill>
                <a:latin typeface="Montserrat"/>
                <a:ea typeface="Montserrat"/>
                <a:cs typeface="Montserrat"/>
                <a:sym typeface="Montserrat"/>
              </a:rPr>
              <a:t>Korleis er det til dømes å pusse tennene?</a:t>
            </a:r>
          </a:p>
          <a:p>
            <a:pPr algn="ctr">
              <a:lnSpc>
                <a:spcPts val="4193"/>
              </a:lnSpc>
            </a:pPr>
            <a:r>
              <a:rPr lang="nn-NO" sz="2995" noProof="0" dirty="0">
                <a:solidFill>
                  <a:srgbClr val="FFFFFF"/>
                </a:solidFill>
                <a:latin typeface="Montserrat"/>
                <a:ea typeface="Montserrat"/>
                <a:cs typeface="Montserrat"/>
                <a:sym typeface="Montserrat"/>
              </a:rPr>
              <a:t>Kva tenker du?</a:t>
            </a:r>
          </a:p>
          <a:p>
            <a:pPr algn="ctr">
              <a:lnSpc>
                <a:spcPts val="4193"/>
              </a:lnSpc>
            </a:pPr>
            <a:r>
              <a:rPr lang="nn-NO" sz="2995" noProof="0" dirty="0">
                <a:solidFill>
                  <a:srgbClr val="FFFFFF"/>
                </a:solidFill>
                <a:latin typeface="Montserrat"/>
                <a:ea typeface="Montserrat"/>
                <a:cs typeface="Montserrat"/>
                <a:sym typeface="Montserrat"/>
              </a:rPr>
              <a:t>Korleis reagerer dei du møter?</a:t>
            </a:r>
          </a:p>
          <a:p>
            <a:pPr marL="0" lvl="0" indent="0" algn="ctr">
              <a:lnSpc>
                <a:spcPts val="4193"/>
              </a:lnSpc>
              <a:spcBef>
                <a:spcPct val="0"/>
              </a:spcBef>
            </a:pPr>
            <a:r>
              <a:rPr lang="nn-NO" sz="2995" noProof="0" dirty="0">
                <a:solidFill>
                  <a:srgbClr val="FFFFFF"/>
                </a:solidFill>
                <a:latin typeface="Montserrat"/>
                <a:ea typeface="Montserrat"/>
                <a:cs typeface="Montserrat"/>
                <a:sym typeface="Montserrat"/>
              </a:rPr>
              <a:t>Kva er du redd for?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215" y="2444169"/>
            <a:ext cx="9540463" cy="7527690"/>
            <a:chOff x="0" y="0"/>
            <a:chExt cx="2512715" cy="1982601"/>
          </a:xfrm>
        </p:grpSpPr>
        <p:sp>
          <p:nvSpPr>
            <p:cNvPr id="3" name="Freeform 3"/>
            <p:cNvSpPr/>
            <p:nvPr/>
          </p:nvSpPr>
          <p:spPr>
            <a:xfrm>
              <a:off x="0" y="0"/>
              <a:ext cx="2512714" cy="1982601"/>
            </a:xfrm>
            <a:custGeom>
              <a:avLst/>
              <a:gdLst/>
              <a:ahLst/>
              <a:cxnLst/>
              <a:rect l="l" t="t" r="r" b="b"/>
              <a:pathLst>
                <a:path w="2512714" h="1982601">
                  <a:moveTo>
                    <a:pt x="22722" y="0"/>
                  </a:moveTo>
                  <a:lnTo>
                    <a:pt x="2489993" y="0"/>
                  </a:lnTo>
                  <a:cubicBezTo>
                    <a:pt x="2496019" y="0"/>
                    <a:pt x="2501798" y="2394"/>
                    <a:pt x="2506059" y="6655"/>
                  </a:cubicBezTo>
                  <a:cubicBezTo>
                    <a:pt x="2510321" y="10916"/>
                    <a:pt x="2512714" y="16695"/>
                    <a:pt x="2512714" y="22722"/>
                  </a:cubicBezTo>
                  <a:lnTo>
                    <a:pt x="2512714" y="1959880"/>
                  </a:lnTo>
                  <a:cubicBezTo>
                    <a:pt x="2512714" y="1965906"/>
                    <a:pt x="2510321" y="1971685"/>
                    <a:pt x="2506059" y="1975946"/>
                  </a:cubicBezTo>
                  <a:cubicBezTo>
                    <a:pt x="2501798" y="1980208"/>
                    <a:pt x="2496019" y="1982601"/>
                    <a:pt x="2489993" y="1982601"/>
                  </a:cubicBezTo>
                  <a:lnTo>
                    <a:pt x="22722" y="1982601"/>
                  </a:lnTo>
                  <a:cubicBezTo>
                    <a:pt x="16695" y="1982601"/>
                    <a:pt x="10916" y="1980208"/>
                    <a:pt x="6655" y="1975946"/>
                  </a:cubicBezTo>
                  <a:cubicBezTo>
                    <a:pt x="2394" y="1971685"/>
                    <a:pt x="0" y="1965906"/>
                    <a:pt x="0" y="1959880"/>
                  </a:cubicBezTo>
                  <a:lnTo>
                    <a:pt x="0" y="22722"/>
                  </a:lnTo>
                  <a:cubicBezTo>
                    <a:pt x="0" y="16695"/>
                    <a:pt x="2394" y="10916"/>
                    <a:pt x="6655" y="6655"/>
                  </a:cubicBezTo>
                  <a:cubicBezTo>
                    <a:pt x="10916" y="2394"/>
                    <a:pt x="16695" y="0"/>
                    <a:pt x="22722" y="0"/>
                  </a:cubicBezTo>
                  <a:close/>
                </a:path>
              </a:pathLst>
            </a:custGeom>
            <a:solidFill>
              <a:srgbClr val="394760"/>
            </a:solidFill>
          </p:spPr>
          <p:txBody>
            <a:bodyPr/>
            <a:lstStyle/>
            <a:p>
              <a:endParaRPr lang="nn-NO" noProof="0" dirty="0"/>
            </a:p>
          </p:txBody>
        </p:sp>
        <p:sp>
          <p:nvSpPr>
            <p:cNvPr id="4" name="TextBox 4"/>
            <p:cNvSpPr txBox="1"/>
            <p:nvPr/>
          </p:nvSpPr>
          <p:spPr>
            <a:xfrm>
              <a:off x="0" y="-38100"/>
              <a:ext cx="2512715" cy="2020701"/>
            </a:xfrm>
            <a:prstGeom prst="rect">
              <a:avLst/>
            </a:prstGeom>
          </p:spPr>
          <p:txBody>
            <a:bodyPr lIns="50800" tIns="50800" rIns="50800" bIns="50800" rtlCol="0" anchor="ctr"/>
            <a:lstStyle/>
            <a:p>
              <a:pPr algn="ctr">
                <a:lnSpc>
                  <a:spcPts val="3359"/>
                </a:lnSpc>
              </a:pPr>
              <a:endParaRPr lang="nn-NO" noProof="0" dirty="0"/>
            </a:p>
          </p:txBody>
        </p:sp>
      </p:grpSp>
      <p:sp>
        <p:nvSpPr>
          <p:cNvPr id="5" name="Freeform 5"/>
          <p:cNvSpPr/>
          <p:nvPr/>
        </p:nvSpPr>
        <p:spPr>
          <a:xfrm>
            <a:off x="11616165" y="-3607190"/>
            <a:ext cx="6671835" cy="13894190"/>
          </a:xfrm>
          <a:custGeom>
            <a:avLst/>
            <a:gdLst/>
            <a:ahLst/>
            <a:cxnLst/>
            <a:rect l="l" t="t" r="r" b="b"/>
            <a:pathLst>
              <a:path w="6671835" h="13894190">
                <a:moveTo>
                  <a:pt x="0" y="0"/>
                </a:moveTo>
                <a:lnTo>
                  <a:pt x="6671835" y="0"/>
                </a:lnTo>
                <a:lnTo>
                  <a:pt x="6671835" y="13894190"/>
                </a:lnTo>
                <a:lnTo>
                  <a:pt x="0" y="13894190"/>
                </a:lnTo>
                <a:lnTo>
                  <a:pt x="0" y="0"/>
                </a:lnTo>
                <a:close/>
              </a:path>
            </a:pathLst>
          </a:custGeom>
          <a:blipFill>
            <a:blip r:embed="rId2"/>
            <a:stretch>
              <a:fillRect l="-72067"/>
            </a:stretch>
          </a:blipFill>
        </p:spPr>
        <p:txBody>
          <a:bodyPr/>
          <a:lstStyle/>
          <a:p>
            <a:endParaRPr lang="nn-NO" noProof="0" dirty="0"/>
          </a:p>
        </p:txBody>
      </p:sp>
      <p:sp>
        <p:nvSpPr>
          <p:cNvPr id="6" name="TextBox 6"/>
          <p:cNvSpPr txBox="1"/>
          <p:nvPr/>
        </p:nvSpPr>
        <p:spPr>
          <a:xfrm>
            <a:off x="3263358" y="223133"/>
            <a:ext cx="5144176" cy="1932301"/>
          </a:xfrm>
          <a:prstGeom prst="rect">
            <a:avLst/>
          </a:prstGeom>
        </p:spPr>
        <p:txBody>
          <a:bodyPr lIns="0" tIns="0" rIns="0" bIns="0" rtlCol="0" anchor="t">
            <a:spAutoFit/>
          </a:bodyPr>
          <a:lstStyle/>
          <a:p>
            <a:pPr algn="ctr">
              <a:lnSpc>
                <a:spcPts val="15820"/>
              </a:lnSpc>
              <a:spcBef>
                <a:spcPct val="0"/>
              </a:spcBef>
            </a:pPr>
            <a:r>
              <a:rPr lang="nn-NO" sz="11300" noProof="0" dirty="0">
                <a:solidFill>
                  <a:srgbClr val="394760"/>
                </a:solidFill>
                <a:latin typeface="Big Shoulders Display"/>
                <a:ea typeface="Big Shoulders Display"/>
                <a:cs typeface="Big Shoulders Display"/>
                <a:sym typeface="Big Shoulders Display"/>
              </a:rPr>
              <a:t>Skjelett</a:t>
            </a:r>
          </a:p>
        </p:txBody>
      </p:sp>
      <p:sp>
        <p:nvSpPr>
          <p:cNvPr id="7" name="TextBox 7"/>
          <p:cNvSpPr txBox="1"/>
          <p:nvPr/>
        </p:nvSpPr>
        <p:spPr>
          <a:xfrm>
            <a:off x="1639302" y="4093405"/>
            <a:ext cx="7446867" cy="4172068"/>
          </a:xfrm>
          <a:prstGeom prst="rect">
            <a:avLst/>
          </a:prstGeom>
        </p:spPr>
        <p:txBody>
          <a:bodyPr lIns="0" tIns="0" rIns="0" bIns="0" rtlCol="0" anchor="t">
            <a:spAutoFit/>
          </a:bodyPr>
          <a:lstStyle/>
          <a:p>
            <a:pPr algn="ctr">
              <a:lnSpc>
                <a:spcPts val="4193"/>
              </a:lnSpc>
            </a:pPr>
            <a:r>
              <a:rPr lang="nn-NO" sz="2995" noProof="0" dirty="0">
                <a:solidFill>
                  <a:srgbClr val="FFFFFF"/>
                </a:solidFill>
                <a:latin typeface="Montserrat"/>
                <a:ea typeface="Montserrat"/>
                <a:cs typeface="Montserrat"/>
                <a:sym typeface="Montserrat"/>
              </a:rPr>
              <a:t>Skjelett, knoklar og hovudskallar er ofte ein sentral del av pyntinga til halloween. </a:t>
            </a:r>
          </a:p>
          <a:p>
            <a:pPr algn="ctr">
              <a:lnSpc>
                <a:spcPts val="4193"/>
              </a:lnSpc>
            </a:pPr>
            <a:endParaRPr lang="nn-NO" sz="2995" noProof="0" dirty="0">
              <a:solidFill>
                <a:srgbClr val="FFFFFF"/>
              </a:solidFill>
              <a:latin typeface="Montserrat"/>
              <a:ea typeface="Montserrat"/>
              <a:cs typeface="Montserrat"/>
              <a:sym typeface="Montserrat"/>
            </a:endParaRPr>
          </a:p>
          <a:p>
            <a:pPr algn="ctr">
              <a:lnSpc>
                <a:spcPts val="4193"/>
              </a:lnSpc>
            </a:pPr>
            <a:r>
              <a:rPr lang="nn-NO" sz="2995" noProof="0" dirty="0">
                <a:solidFill>
                  <a:srgbClr val="FFFFFF"/>
                </a:solidFill>
                <a:latin typeface="Montserrat"/>
                <a:ea typeface="Montserrat"/>
                <a:cs typeface="Montserrat"/>
                <a:sym typeface="Montserrat"/>
              </a:rPr>
              <a:t>Kvifor trur de det er slik?</a:t>
            </a:r>
          </a:p>
          <a:p>
            <a:pPr algn="ctr">
              <a:lnSpc>
                <a:spcPts val="4193"/>
              </a:lnSpc>
            </a:pPr>
            <a:endParaRPr lang="nn-NO" sz="2995" noProof="0" dirty="0">
              <a:solidFill>
                <a:srgbClr val="FFFFFF"/>
              </a:solidFill>
              <a:latin typeface="Montserrat"/>
              <a:ea typeface="Montserrat"/>
              <a:cs typeface="Montserrat"/>
              <a:sym typeface="Montserrat"/>
            </a:endParaRPr>
          </a:p>
          <a:p>
            <a:pPr marL="0" lvl="0" indent="0" algn="ctr">
              <a:lnSpc>
                <a:spcPts val="4193"/>
              </a:lnSpc>
              <a:spcBef>
                <a:spcPct val="0"/>
              </a:spcBef>
            </a:pPr>
            <a:r>
              <a:rPr lang="nn-NO" sz="2995" noProof="0" dirty="0">
                <a:solidFill>
                  <a:srgbClr val="FFFFFF"/>
                </a:solidFill>
                <a:latin typeface="Montserrat"/>
                <a:ea typeface="Montserrat"/>
                <a:cs typeface="Montserrat"/>
                <a:sym typeface="Montserrat"/>
              </a:rPr>
              <a:t>Kunne du likt å kle deg ut som eit skjelett? Grunngje.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215" y="2444169"/>
            <a:ext cx="9540463" cy="7527690"/>
            <a:chOff x="0" y="0"/>
            <a:chExt cx="2512715" cy="1982601"/>
          </a:xfrm>
        </p:grpSpPr>
        <p:sp>
          <p:nvSpPr>
            <p:cNvPr id="3" name="Freeform 3"/>
            <p:cNvSpPr/>
            <p:nvPr/>
          </p:nvSpPr>
          <p:spPr>
            <a:xfrm>
              <a:off x="0" y="0"/>
              <a:ext cx="2512714" cy="1982601"/>
            </a:xfrm>
            <a:custGeom>
              <a:avLst/>
              <a:gdLst/>
              <a:ahLst/>
              <a:cxnLst/>
              <a:rect l="l" t="t" r="r" b="b"/>
              <a:pathLst>
                <a:path w="2512714" h="1982601">
                  <a:moveTo>
                    <a:pt x="22722" y="0"/>
                  </a:moveTo>
                  <a:lnTo>
                    <a:pt x="2489993" y="0"/>
                  </a:lnTo>
                  <a:cubicBezTo>
                    <a:pt x="2496019" y="0"/>
                    <a:pt x="2501798" y="2394"/>
                    <a:pt x="2506059" y="6655"/>
                  </a:cubicBezTo>
                  <a:cubicBezTo>
                    <a:pt x="2510321" y="10916"/>
                    <a:pt x="2512714" y="16695"/>
                    <a:pt x="2512714" y="22722"/>
                  </a:cubicBezTo>
                  <a:lnTo>
                    <a:pt x="2512714" y="1959880"/>
                  </a:lnTo>
                  <a:cubicBezTo>
                    <a:pt x="2512714" y="1965906"/>
                    <a:pt x="2510321" y="1971685"/>
                    <a:pt x="2506059" y="1975946"/>
                  </a:cubicBezTo>
                  <a:cubicBezTo>
                    <a:pt x="2501798" y="1980208"/>
                    <a:pt x="2496019" y="1982601"/>
                    <a:pt x="2489993" y="1982601"/>
                  </a:cubicBezTo>
                  <a:lnTo>
                    <a:pt x="22722" y="1982601"/>
                  </a:lnTo>
                  <a:cubicBezTo>
                    <a:pt x="16695" y="1982601"/>
                    <a:pt x="10916" y="1980208"/>
                    <a:pt x="6655" y="1975946"/>
                  </a:cubicBezTo>
                  <a:cubicBezTo>
                    <a:pt x="2394" y="1971685"/>
                    <a:pt x="0" y="1965906"/>
                    <a:pt x="0" y="1959880"/>
                  </a:cubicBezTo>
                  <a:lnTo>
                    <a:pt x="0" y="22722"/>
                  </a:lnTo>
                  <a:cubicBezTo>
                    <a:pt x="0" y="16695"/>
                    <a:pt x="2394" y="10916"/>
                    <a:pt x="6655" y="6655"/>
                  </a:cubicBezTo>
                  <a:cubicBezTo>
                    <a:pt x="10916" y="2394"/>
                    <a:pt x="16695" y="0"/>
                    <a:pt x="22722" y="0"/>
                  </a:cubicBezTo>
                  <a:close/>
                </a:path>
              </a:pathLst>
            </a:custGeom>
            <a:solidFill>
              <a:srgbClr val="394760"/>
            </a:solidFill>
          </p:spPr>
          <p:txBody>
            <a:bodyPr/>
            <a:lstStyle/>
            <a:p>
              <a:endParaRPr lang="nn-NO" noProof="0" dirty="0"/>
            </a:p>
          </p:txBody>
        </p:sp>
        <p:sp>
          <p:nvSpPr>
            <p:cNvPr id="4" name="TextBox 4"/>
            <p:cNvSpPr txBox="1"/>
            <p:nvPr/>
          </p:nvSpPr>
          <p:spPr>
            <a:xfrm>
              <a:off x="0" y="-38100"/>
              <a:ext cx="2512715" cy="2020701"/>
            </a:xfrm>
            <a:prstGeom prst="rect">
              <a:avLst/>
            </a:prstGeom>
          </p:spPr>
          <p:txBody>
            <a:bodyPr lIns="50800" tIns="50800" rIns="50800" bIns="50800" rtlCol="0" anchor="ctr"/>
            <a:lstStyle/>
            <a:p>
              <a:pPr algn="ctr">
                <a:lnSpc>
                  <a:spcPts val="3359"/>
                </a:lnSpc>
              </a:pPr>
              <a:endParaRPr lang="nn-NO" noProof="0" dirty="0"/>
            </a:p>
          </p:txBody>
        </p:sp>
      </p:grpSp>
      <p:sp>
        <p:nvSpPr>
          <p:cNvPr id="5" name="Freeform 5"/>
          <p:cNvSpPr/>
          <p:nvPr/>
        </p:nvSpPr>
        <p:spPr>
          <a:xfrm>
            <a:off x="11616165" y="-3607190"/>
            <a:ext cx="6671835" cy="13894190"/>
          </a:xfrm>
          <a:custGeom>
            <a:avLst/>
            <a:gdLst/>
            <a:ahLst/>
            <a:cxnLst/>
            <a:rect l="l" t="t" r="r" b="b"/>
            <a:pathLst>
              <a:path w="6671835" h="13894190">
                <a:moveTo>
                  <a:pt x="0" y="0"/>
                </a:moveTo>
                <a:lnTo>
                  <a:pt x="6671835" y="0"/>
                </a:lnTo>
                <a:lnTo>
                  <a:pt x="6671835" y="13894190"/>
                </a:lnTo>
                <a:lnTo>
                  <a:pt x="0" y="13894190"/>
                </a:lnTo>
                <a:lnTo>
                  <a:pt x="0" y="0"/>
                </a:lnTo>
                <a:close/>
              </a:path>
            </a:pathLst>
          </a:custGeom>
          <a:blipFill>
            <a:blip r:embed="rId2"/>
            <a:stretch>
              <a:fillRect l="-72067"/>
            </a:stretch>
          </a:blipFill>
        </p:spPr>
        <p:txBody>
          <a:bodyPr/>
          <a:lstStyle/>
          <a:p>
            <a:endParaRPr lang="nn-NO" noProof="0" dirty="0"/>
          </a:p>
        </p:txBody>
      </p:sp>
      <p:sp>
        <p:nvSpPr>
          <p:cNvPr id="6" name="TextBox 6"/>
          <p:cNvSpPr txBox="1"/>
          <p:nvPr/>
        </p:nvSpPr>
        <p:spPr>
          <a:xfrm>
            <a:off x="3263358" y="223133"/>
            <a:ext cx="5144176" cy="1932301"/>
          </a:xfrm>
          <a:prstGeom prst="rect">
            <a:avLst/>
          </a:prstGeom>
        </p:spPr>
        <p:txBody>
          <a:bodyPr lIns="0" tIns="0" rIns="0" bIns="0" rtlCol="0" anchor="t">
            <a:spAutoFit/>
          </a:bodyPr>
          <a:lstStyle/>
          <a:p>
            <a:pPr algn="ctr">
              <a:lnSpc>
                <a:spcPts val="15820"/>
              </a:lnSpc>
              <a:spcBef>
                <a:spcPct val="0"/>
              </a:spcBef>
            </a:pPr>
            <a:r>
              <a:rPr lang="nn-NO" sz="11300" noProof="0" dirty="0">
                <a:solidFill>
                  <a:srgbClr val="394760"/>
                </a:solidFill>
                <a:latin typeface="Big Shoulders Display"/>
                <a:ea typeface="Big Shoulders Display"/>
                <a:cs typeface="Big Shoulders Display"/>
                <a:sym typeface="Big Shoulders Display"/>
              </a:rPr>
              <a:t>Skjelett</a:t>
            </a:r>
          </a:p>
        </p:txBody>
      </p:sp>
      <p:sp>
        <p:nvSpPr>
          <p:cNvPr id="7" name="TextBox 7"/>
          <p:cNvSpPr txBox="1"/>
          <p:nvPr/>
        </p:nvSpPr>
        <p:spPr>
          <a:xfrm>
            <a:off x="1717723" y="3782176"/>
            <a:ext cx="8235447" cy="4184307"/>
          </a:xfrm>
          <a:prstGeom prst="rect">
            <a:avLst/>
          </a:prstGeom>
        </p:spPr>
        <p:txBody>
          <a:bodyPr lIns="0" tIns="0" rIns="0" bIns="0" rtlCol="0" anchor="t">
            <a:spAutoFit/>
          </a:bodyPr>
          <a:lstStyle/>
          <a:p>
            <a:pPr marL="0" lvl="0" indent="0" algn="l">
              <a:lnSpc>
                <a:spcPts val="4808"/>
              </a:lnSpc>
              <a:spcBef>
                <a:spcPct val="0"/>
              </a:spcBef>
            </a:pPr>
            <a:r>
              <a:rPr lang="nn-NO" sz="3434" noProof="0" dirty="0">
                <a:solidFill>
                  <a:srgbClr val="FFFFFF"/>
                </a:solidFill>
                <a:latin typeface="Montserrat"/>
                <a:ea typeface="Montserrat"/>
                <a:cs typeface="Montserrat"/>
                <a:sym typeface="Montserrat"/>
              </a:rPr>
              <a:t>Skjelett er også knytte til halloween. I mange kulturar er skjelettet eit symbol på døden. I Europa har bildet av mannen med ljåen sidan mellomalderen symbolisert døden. Mannen er eit skremmande beinrangel med kappe og ljå.</a:t>
            </a:r>
          </a:p>
        </p:txBody>
      </p:sp>
      <p:sp>
        <p:nvSpPr>
          <p:cNvPr id="8" name="TextBox 8"/>
          <p:cNvSpPr txBox="1"/>
          <p:nvPr/>
        </p:nvSpPr>
        <p:spPr>
          <a:xfrm>
            <a:off x="8652790" y="302762"/>
            <a:ext cx="9941416" cy="3648193"/>
          </a:xfrm>
          <a:prstGeom prst="rect">
            <a:avLst/>
          </a:prstGeom>
        </p:spPr>
        <p:txBody>
          <a:bodyPr lIns="0" tIns="0" rIns="0" bIns="0" rtlCol="0" anchor="t">
            <a:spAutoFit/>
          </a:bodyPr>
          <a:lstStyle/>
          <a:p>
            <a:pPr algn="ctr">
              <a:lnSpc>
                <a:spcPts val="4193"/>
              </a:lnSpc>
            </a:pPr>
            <a:r>
              <a:rPr lang="nn-NO" sz="2995" noProof="0" dirty="0">
                <a:solidFill>
                  <a:srgbClr val="FFFFFF"/>
                </a:solidFill>
                <a:latin typeface="Montserrat"/>
                <a:ea typeface="Montserrat"/>
                <a:cs typeface="Montserrat"/>
                <a:sym typeface="Montserrat"/>
              </a:rPr>
              <a:t>Ord å samtale om:</a:t>
            </a:r>
          </a:p>
          <a:p>
            <a:pPr algn="ctr">
              <a:lnSpc>
                <a:spcPts val="4193"/>
              </a:lnSpc>
            </a:pPr>
            <a:endParaRPr lang="nn-NO" sz="2995" noProof="0" dirty="0">
              <a:solidFill>
                <a:srgbClr val="FFFFFF"/>
              </a:solidFill>
              <a:latin typeface="Montserrat"/>
              <a:ea typeface="Montserrat"/>
              <a:cs typeface="Montserrat"/>
              <a:sym typeface="Montserrat"/>
            </a:endParaRPr>
          </a:p>
          <a:p>
            <a:pPr algn="ctr">
              <a:lnSpc>
                <a:spcPts val="4193"/>
              </a:lnSpc>
            </a:pPr>
            <a:r>
              <a:rPr lang="nn-NO" sz="2995" noProof="0" dirty="0">
                <a:solidFill>
                  <a:srgbClr val="FFFFFF"/>
                </a:solidFill>
                <a:latin typeface="Montserrat"/>
                <a:ea typeface="Montserrat"/>
                <a:cs typeface="Montserrat"/>
                <a:sym typeface="Montserrat"/>
              </a:rPr>
              <a:t>kultur</a:t>
            </a:r>
          </a:p>
          <a:p>
            <a:pPr algn="ctr">
              <a:lnSpc>
                <a:spcPts val="4193"/>
              </a:lnSpc>
            </a:pPr>
            <a:r>
              <a:rPr lang="nn-NO" sz="2995" noProof="0" dirty="0">
                <a:solidFill>
                  <a:srgbClr val="FFFFFF"/>
                </a:solidFill>
                <a:latin typeface="Montserrat"/>
                <a:ea typeface="Montserrat"/>
                <a:cs typeface="Montserrat"/>
                <a:sym typeface="Montserrat"/>
              </a:rPr>
              <a:t>mellomalder</a:t>
            </a:r>
          </a:p>
          <a:p>
            <a:pPr algn="ctr">
              <a:lnSpc>
                <a:spcPts val="4193"/>
              </a:lnSpc>
            </a:pPr>
            <a:r>
              <a:rPr lang="nn-NO" sz="2995" noProof="0" dirty="0">
                <a:solidFill>
                  <a:srgbClr val="FFFFFF"/>
                </a:solidFill>
                <a:latin typeface="Montserrat"/>
                <a:ea typeface="Montserrat"/>
                <a:cs typeface="Montserrat"/>
                <a:sym typeface="Montserrat"/>
              </a:rPr>
              <a:t>beinrangel</a:t>
            </a:r>
          </a:p>
          <a:p>
            <a:pPr algn="ctr">
              <a:lnSpc>
                <a:spcPts val="4193"/>
              </a:lnSpc>
            </a:pPr>
            <a:endParaRPr lang="nn-NO" sz="2995" noProof="0" dirty="0">
              <a:solidFill>
                <a:srgbClr val="FFFFFF"/>
              </a:solidFill>
              <a:latin typeface="Montserrat"/>
              <a:ea typeface="Montserrat"/>
              <a:cs typeface="Montserrat"/>
              <a:sym typeface="Montserrat"/>
            </a:endParaRPr>
          </a:p>
          <a:p>
            <a:pPr marL="0" lvl="0" indent="0" algn="ctr">
              <a:lnSpc>
                <a:spcPts val="4193"/>
              </a:lnSpc>
              <a:spcBef>
                <a:spcPct val="0"/>
              </a:spcBef>
            </a:pPr>
            <a:endParaRPr lang="nn-NO" sz="2995" noProof="0" dirty="0">
              <a:solidFill>
                <a:srgbClr val="FFFFF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215" y="2444169"/>
            <a:ext cx="9540463" cy="7527690"/>
            <a:chOff x="0" y="0"/>
            <a:chExt cx="2512715" cy="1982601"/>
          </a:xfrm>
        </p:grpSpPr>
        <p:sp>
          <p:nvSpPr>
            <p:cNvPr id="3" name="Freeform 3"/>
            <p:cNvSpPr/>
            <p:nvPr/>
          </p:nvSpPr>
          <p:spPr>
            <a:xfrm>
              <a:off x="0" y="0"/>
              <a:ext cx="2512714" cy="1982601"/>
            </a:xfrm>
            <a:custGeom>
              <a:avLst/>
              <a:gdLst/>
              <a:ahLst/>
              <a:cxnLst/>
              <a:rect l="l" t="t" r="r" b="b"/>
              <a:pathLst>
                <a:path w="2512714" h="1982601">
                  <a:moveTo>
                    <a:pt x="22722" y="0"/>
                  </a:moveTo>
                  <a:lnTo>
                    <a:pt x="2489993" y="0"/>
                  </a:lnTo>
                  <a:cubicBezTo>
                    <a:pt x="2496019" y="0"/>
                    <a:pt x="2501798" y="2394"/>
                    <a:pt x="2506059" y="6655"/>
                  </a:cubicBezTo>
                  <a:cubicBezTo>
                    <a:pt x="2510321" y="10916"/>
                    <a:pt x="2512714" y="16695"/>
                    <a:pt x="2512714" y="22722"/>
                  </a:cubicBezTo>
                  <a:lnTo>
                    <a:pt x="2512714" y="1959880"/>
                  </a:lnTo>
                  <a:cubicBezTo>
                    <a:pt x="2512714" y="1965906"/>
                    <a:pt x="2510321" y="1971685"/>
                    <a:pt x="2506059" y="1975946"/>
                  </a:cubicBezTo>
                  <a:cubicBezTo>
                    <a:pt x="2501798" y="1980208"/>
                    <a:pt x="2496019" y="1982601"/>
                    <a:pt x="2489993" y="1982601"/>
                  </a:cubicBezTo>
                  <a:lnTo>
                    <a:pt x="22722" y="1982601"/>
                  </a:lnTo>
                  <a:cubicBezTo>
                    <a:pt x="16695" y="1982601"/>
                    <a:pt x="10916" y="1980208"/>
                    <a:pt x="6655" y="1975946"/>
                  </a:cubicBezTo>
                  <a:cubicBezTo>
                    <a:pt x="2394" y="1971685"/>
                    <a:pt x="0" y="1965906"/>
                    <a:pt x="0" y="1959880"/>
                  </a:cubicBezTo>
                  <a:lnTo>
                    <a:pt x="0" y="22722"/>
                  </a:lnTo>
                  <a:cubicBezTo>
                    <a:pt x="0" y="16695"/>
                    <a:pt x="2394" y="10916"/>
                    <a:pt x="6655" y="6655"/>
                  </a:cubicBezTo>
                  <a:cubicBezTo>
                    <a:pt x="10916" y="2394"/>
                    <a:pt x="16695" y="0"/>
                    <a:pt x="22722" y="0"/>
                  </a:cubicBezTo>
                  <a:close/>
                </a:path>
              </a:pathLst>
            </a:custGeom>
            <a:solidFill>
              <a:srgbClr val="394760"/>
            </a:solidFill>
          </p:spPr>
          <p:txBody>
            <a:bodyPr/>
            <a:lstStyle/>
            <a:p>
              <a:endParaRPr lang="nn-NO" noProof="0" dirty="0"/>
            </a:p>
          </p:txBody>
        </p:sp>
        <p:sp>
          <p:nvSpPr>
            <p:cNvPr id="4" name="TextBox 4"/>
            <p:cNvSpPr txBox="1"/>
            <p:nvPr/>
          </p:nvSpPr>
          <p:spPr>
            <a:xfrm>
              <a:off x="0" y="-38100"/>
              <a:ext cx="2512715" cy="2020701"/>
            </a:xfrm>
            <a:prstGeom prst="rect">
              <a:avLst/>
            </a:prstGeom>
          </p:spPr>
          <p:txBody>
            <a:bodyPr lIns="50800" tIns="50800" rIns="50800" bIns="50800" rtlCol="0" anchor="ctr"/>
            <a:lstStyle/>
            <a:p>
              <a:pPr algn="ctr">
                <a:lnSpc>
                  <a:spcPts val="3359"/>
                </a:lnSpc>
              </a:pPr>
              <a:endParaRPr lang="nn-NO" noProof="0" dirty="0"/>
            </a:p>
          </p:txBody>
        </p:sp>
      </p:grpSp>
      <p:sp>
        <p:nvSpPr>
          <p:cNvPr id="5" name="Freeform 5"/>
          <p:cNvSpPr/>
          <p:nvPr/>
        </p:nvSpPr>
        <p:spPr>
          <a:xfrm>
            <a:off x="11616165" y="-3607190"/>
            <a:ext cx="6671835" cy="13894190"/>
          </a:xfrm>
          <a:custGeom>
            <a:avLst/>
            <a:gdLst/>
            <a:ahLst/>
            <a:cxnLst/>
            <a:rect l="l" t="t" r="r" b="b"/>
            <a:pathLst>
              <a:path w="6671835" h="13894190">
                <a:moveTo>
                  <a:pt x="0" y="0"/>
                </a:moveTo>
                <a:lnTo>
                  <a:pt x="6671835" y="0"/>
                </a:lnTo>
                <a:lnTo>
                  <a:pt x="6671835" y="13894190"/>
                </a:lnTo>
                <a:lnTo>
                  <a:pt x="0" y="13894190"/>
                </a:lnTo>
                <a:lnTo>
                  <a:pt x="0" y="0"/>
                </a:lnTo>
                <a:close/>
              </a:path>
            </a:pathLst>
          </a:custGeom>
          <a:blipFill>
            <a:blip r:embed="rId2"/>
            <a:stretch>
              <a:fillRect l="-72067"/>
            </a:stretch>
          </a:blipFill>
        </p:spPr>
        <p:txBody>
          <a:bodyPr/>
          <a:lstStyle/>
          <a:p>
            <a:endParaRPr lang="nn-NO" noProof="0" dirty="0"/>
          </a:p>
        </p:txBody>
      </p:sp>
      <p:sp>
        <p:nvSpPr>
          <p:cNvPr id="6" name="TextBox 6"/>
          <p:cNvSpPr txBox="1"/>
          <p:nvPr/>
        </p:nvSpPr>
        <p:spPr>
          <a:xfrm>
            <a:off x="3263358" y="223133"/>
            <a:ext cx="5144176" cy="1932301"/>
          </a:xfrm>
          <a:prstGeom prst="rect">
            <a:avLst/>
          </a:prstGeom>
        </p:spPr>
        <p:txBody>
          <a:bodyPr lIns="0" tIns="0" rIns="0" bIns="0" rtlCol="0" anchor="t">
            <a:spAutoFit/>
          </a:bodyPr>
          <a:lstStyle/>
          <a:p>
            <a:pPr algn="ctr">
              <a:lnSpc>
                <a:spcPts val="15820"/>
              </a:lnSpc>
              <a:spcBef>
                <a:spcPct val="0"/>
              </a:spcBef>
            </a:pPr>
            <a:r>
              <a:rPr lang="nn-NO" sz="11300" noProof="0" dirty="0">
                <a:solidFill>
                  <a:srgbClr val="394760"/>
                </a:solidFill>
                <a:latin typeface="Big Shoulders Display"/>
                <a:ea typeface="Big Shoulders Display"/>
                <a:cs typeface="Big Shoulders Display"/>
                <a:sym typeface="Big Shoulders Display"/>
              </a:rPr>
              <a:t>Aktivitetar</a:t>
            </a:r>
          </a:p>
        </p:txBody>
      </p:sp>
      <p:sp>
        <p:nvSpPr>
          <p:cNvPr id="7" name="TextBox 7"/>
          <p:cNvSpPr txBox="1"/>
          <p:nvPr/>
        </p:nvSpPr>
        <p:spPr>
          <a:xfrm>
            <a:off x="1511193" y="3066932"/>
            <a:ext cx="8648506" cy="2076568"/>
          </a:xfrm>
          <a:prstGeom prst="rect">
            <a:avLst/>
          </a:prstGeom>
        </p:spPr>
        <p:txBody>
          <a:bodyPr lIns="0" tIns="0" rIns="0" bIns="0" rtlCol="0" anchor="t">
            <a:spAutoFit/>
          </a:bodyPr>
          <a:lstStyle/>
          <a:p>
            <a:pPr marL="0" lvl="0" indent="0" algn="ctr">
              <a:lnSpc>
                <a:spcPts val="4193"/>
              </a:lnSpc>
              <a:spcBef>
                <a:spcPct val="0"/>
              </a:spcBef>
            </a:pPr>
            <a:r>
              <a:rPr lang="nn-NO" sz="2995" noProof="0" dirty="0">
                <a:solidFill>
                  <a:srgbClr val="FFFFFF"/>
                </a:solidFill>
                <a:latin typeface="Montserrat"/>
                <a:ea typeface="Montserrat"/>
                <a:cs typeface="Montserrat"/>
                <a:sym typeface="Montserrat"/>
              </a:rPr>
              <a:t>Du kan lage tøffe, tredimensjonale skjelett av papir sjølv. Du kan også lage artige skjelett av Q-tips. Eller kva med ein eigen skjelett-spå? Nedanfor finn de </a:t>
            </a:r>
            <a:r>
              <a:rPr lang="nn-NO" sz="2995" noProof="0" dirty="0" err="1">
                <a:solidFill>
                  <a:srgbClr val="FFFFFF"/>
                </a:solidFill>
                <a:latin typeface="Montserrat"/>
                <a:ea typeface="Montserrat"/>
                <a:cs typeface="Montserrat"/>
                <a:sym typeface="Montserrat"/>
              </a:rPr>
              <a:t>peikarar</a:t>
            </a:r>
            <a:r>
              <a:rPr lang="nn-NO" sz="2995" noProof="0" dirty="0">
                <a:solidFill>
                  <a:srgbClr val="FFFFFF"/>
                </a:solidFill>
                <a:latin typeface="Montserrat"/>
                <a:ea typeface="Montserrat"/>
                <a:cs typeface="Montserrat"/>
                <a:sym typeface="Montserrat"/>
              </a:rPr>
              <a:t>.</a:t>
            </a:r>
          </a:p>
        </p:txBody>
      </p:sp>
      <p:sp>
        <p:nvSpPr>
          <p:cNvPr id="8" name="TextBox 8"/>
          <p:cNvSpPr txBox="1"/>
          <p:nvPr/>
        </p:nvSpPr>
        <p:spPr>
          <a:xfrm>
            <a:off x="3036457" y="8543065"/>
            <a:ext cx="5597978" cy="530828"/>
          </a:xfrm>
          <a:prstGeom prst="rect">
            <a:avLst/>
          </a:prstGeom>
        </p:spPr>
        <p:txBody>
          <a:bodyPr lIns="0" tIns="0" rIns="0" bIns="0" rtlCol="0" anchor="t">
            <a:spAutoFit/>
          </a:bodyPr>
          <a:lstStyle/>
          <a:p>
            <a:pPr algn="ctr">
              <a:lnSpc>
                <a:spcPts val="4339"/>
              </a:lnSpc>
            </a:pPr>
            <a:r>
              <a:rPr lang="nn-NO" sz="3099" u="sng" noProof="0" dirty="0">
                <a:solidFill>
                  <a:schemeClr val="bg1"/>
                </a:solidFill>
                <a:latin typeface="Montserrat"/>
                <a:ea typeface="Montserrat"/>
                <a:cs typeface="Montserrat"/>
                <a:sym typeface="Montserrat"/>
                <a:hlinkClick r:id="rId3" tooltip="https://pin.it/7iaxpNXnu">
                  <a:extLst>
                    <a:ext uri="{A12FA001-AC4F-418D-AE19-62706E023703}">
                      <ahyp:hlinkClr xmlns:ahyp="http://schemas.microsoft.com/office/drawing/2018/hyperlinkcolor" val="tx"/>
                    </a:ext>
                  </a:extLst>
                </a:hlinkClick>
              </a:rPr>
              <a:t>Skjelett-spå</a:t>
            </a:r>
          </a:p>
        </p:txBody>
      </p:sp>
      <p:sp>
        <p:nvSpPr>
          <p:cNvPr id="9" name="TextBox 9"/>
          <p:cNvSpPr txBox="1"/>
          <p:nvPr/>
        </p:nvSpPr>
        <p:spPr>
          <a:xfrm>
            <a:off x="1091640" y="6009297"/>
            <a:ext cx="9941416" cy="2653290"/>
          </a:xfrm>
          <a:prstGeom prst="rect">
            <a:avLst/>
          </a:prstGeom>
        </p:spPr>
        <p:txBody>
          <a:bodyPr lIns="0" tIns="0" rIns="0" bIns="0" rtlCol="0" anchor="t">
            <a:spAutoFit/>
          </a:bodyPr>
          <a:lstStyle/>
          <a:p>
            <a:pPr algn="ctr">
              <a:lnSpc>
                <a:spcPts val="4193"/>
              </a:lnSpc>
            </a:pPr>
            <a:r>
              <a:rPr lang="nn-NO" sz="2995" u="sng" noProof="0" dirty="0">
                <a:solidFill>
                  <a:schemeClr val="bg1"/>
                </a:solidFill>
                <a:latin typeface="Montserrat"/>
                <a:ea typeface="Montserrat"/>
                <a:cs typeface="Montserrat"/>
                <a:sym typeface="Montserrat"/>
                <a:hlinkClick r:id="rId4" tooltip="https://www.cchobby.com/paper-halloween-skeleton?pp=0&amp;epik=dj0yJnU9QVFjLWRYNEcxWktxSzhzU3Fnb2tBcl9Sck1KUENhUHkmcD0xJm49ek5NNTV4VVhYZUo0MkNEQVBuMWF0ZyZ0PUFBQUFBR2p5QUNz">
                  <a:extLst>
                    <a:ext uri="{A12FA001-AC4F-418D-AE19-62706E023703}">
                      <ahyp:hlinkClr xmlns:ahyp="http://schemas.microsoft.com/office/drawing/2018/hyperlinkcolor" val="tx"/>
                    </a:ext>
                  </a:extLst>
                </a:hlinkClick>
              </a:rPr>
              <a:t>3-dimensjonalt skjelett</a:t>
            </a:r>
            <a:r>
              <a:rPr lang="nn-NO" sz="2995" noProof="0" dirty="0">
                <a:solidFill>
                  <a:schemeClr val="bg1"/>
                </a:solidFill>
                <a:latin typeface="Montserrat"/>
                <a:ea typeface="Montserrat"/>
                <a:cs typeface="Montserrat"/>
                <a:sym typeface="Montserrat"/>
              </a:rPr>
              <a:t> </a:t>
            </a:r>
          </a:p>
          <a:p>
            <a:pPr algn="ctr">
              <a:lnSpc>
                <a:spcPts val="4193"/>
              </a:lnSpc>
            </a:pPr>
            <a:r>
              <a:rPr lang="nn-NO" sz="2995" noProof="0" dirty="0">
                <a:solidFill>
                  <a:schemeClr val="bg1"/>
                </a:solidFill>
                <a:latin typeface="Montserrat"/>
                <a:ea typeface="Montserrat"/>
                <a:cs typeface="Montserrat"/>
                <a:sym typeface="Montserrat"/>
              </a:rPr>
              <a:t>(med mal)</a:t>
            </a:r>
          </a:p>
          <a:p>
            <a:pPr algn="ctr">
              <a:lnSpc>
                <a:spcPts val="4193"/>
              </a:lnSpc>
            </a:pPr>
            <a:endParaRPr lang="nn-NO" sz="2995" noProof="0" dirty="0">
              <a:solidFill>
                <a:schemeClr val="bg1"/>
              </a:solidFill>
              <a:latin typeface="Montserrat"/>
              <a:ea typeface="Montserrat"/>
              <a:cs typeface="Montserrat"/>
              <a:sym typeface="Montserrat"/>
            </a:endParaRPr>
          </a:p>
          <a:p>
            <a:pPr algn="ctr">
              <a:lnSpc>
                <a:spcPts val="4193"/>
              </a:lnSpc>
            </a:pPr>
            <a:r>
              <a:rPr lang="nn-NO" sz="2995" u="sng" noProof="0" dirty="0">
                <a:solidFill>
                  <a:schemeClr val="bg1"/>
                </a:solidFill>
                <a:latin typeface="Montserrat"/>
                <a:ea typeface="Montserrat"/>
                <a:cs typeface="Montserrat"/>
                <a:sym typeface="Montserrat"/>
                <a:hlinkClick r:id="rId5" tooltip="https://pin.it/5YWfwsMms">
                  <a:extLst>
                    <a:ext uri="{A12FA001-AC4F-418D-AE19-62706E023703}">
                      <ahyp:hlinkClr xmlns:ahyp="http://schemas.microsoft.com/office/drawing/2018/hyperlinkcolor" val="tx"/>
                    </a:ext>
                  </a:extLst>
                </a:hlinkClick>
              </a:rPr>
              <a:t>Q-tips-skjelett</a:t>
            </a:r>
          </a:p>
          <a:p>
            <a:pPr marL="0" lvl="0" indent="0" algn="ctr">
              <a:lnSpc>
                <a:spcPts val="4193"/>
              </a:lnSpc>
              <a:spcBef>
                <a:spcPct val="0"/>
              </a:spcBef>
            </a:pPr>
            <a:endParaRPr lang="nn-NO" sz="2995" u="sng" noProof="0" dirty="0">
              <a:solidFill>
                <a:schemeClr val="bg1"/>
              </a:solidFill>
              <a:latin typeface="Montserrat"/>
              <a:ea typeface="Montserrat"/>
              <a:cs typeface="Montserrat"/>
              <a:sym typeface="Montserrat"/>
              <a:hlinkClick r:id="rId5" tooltip="https://pin.it/5YWfwsMms">
                <a:extLst>
                  <a:ext uri="{A12FA001-AC4F-418D-AE19-62706E023703}">
                    <ahyp:hlinkClr xmlns:ahyp="http://schemas.microsoft.com/office/drawing/2018/hyperlinkcolor" val="tx"/>
                  </a:ext>
                </a:extLst>
              </a:hlinkCli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131C"/>
        </a:solidFill>
        <a:effectLst/>
      </p:bgPr>
    </p:bg>
    <p:spTree>
      <p:nvGrpSpPr>
        <p:cNvPr id="1" name=""/>
        <p:cNvGrpSpPr/>
        <p:nvPr/>
      </p:nvGrpSpPr>
      <p:grpSpPr>
        <a:xfrm>
          <a:off x="0" y="0"/>
          <a:ext cx="0" cy="0"/>
          <a:chOff x="0" y="0"/>
          <a:chExt cx="0" cy="0"/>
        </a:xfrm>
      </p:grpSpPr>
      <p:sp>
        <p:nvSpPr>
          <p:cNvPr id="2" name="Freeform 2"/>
          <p:cNvSpPr/>
          <p:nvPr/>
        </p:nvSpPr>
        <p:spPr>
          <a:xfrm>
            <a:off x="10297153" y="0"/>
            <a:ext cx="7990847" cy="10287000"/>
          </a:xfrm>
          <a:custGeom>
            <a:avLst/>
            <a:gdLst/>
            <a:ahLst/>
            <a:cxnLst/>
            <a:rect l="l" t="t" r="r" b="b"/>
            <a:pathLst>
              <a:path w="7990847" h="10287000">
                <a:moveTo>
                  <a:pt x="0" y="0"/>
                </a:moveTo>
                <a:lnTo>
                  <a:pt x="7990847" y="0"/>
                </a:lnTo>
                <a:lnTo>
                  <a:pt x="7990847" y="10287000"/>
                </a:lnTo>
                <a:lnTo>
                  <a:pt x="0" y="10287000"/>
                </a:lnTo>
                <a:lnTo>
                  <a:pt x="0" y="0"/>
                </a:lnTo>
                <a:close/>
              </a:path>
            </a:pathLst>
          </a:custGeom>
          <a:blipFill>
            <a:blip r:embed="rId2"/>
            <a:stretch>
              <a:fillRect l="-22205" r="-6529"/>
            </a:stretch>
          </a:blipFill>
        </p:spPr>
        <p:txBody>
          <a:bodyPr/>
          <a:lstStyle/>
          <a:p>
            <a:endParaRPr lang="nn-NO" noProof="0" dirty="0"/>
          </a:p>
        </p:txBody>
      </p:sp>
      <p:grpSp>
        <p:nvGrpSpPr>
          <p:cNvPr id="3" name="Group 3"/>
          <p:cNvGrpSpPr/>
          <p:nvPr/>
        </p:nvGrpSpPr>
        <p:grpSpPr>
          <a:xfrm>
            <a:off x="14292577" y="6289267"/>
            <a:ext cx="3912063" cy="2969033"/>
            <a:chOff x="0" y="0"/>
            <a:chExt cx="1030338" cy="781967"/>
          </a:xfrm>
        </p:grpSpPr>
        <p:sp>
          <p:nvSpPr>
            <p:cNvPr id="4" name="Freeform 4"/>
            <p:cNvSpPr/>
            <p:nvPr/>
          </p:nvSpPr>
          <p:spPr>
            <a:xfrm>
              <a:off x="0" y="0"/>
              <a:ext cx="1030338" cy="781967"/>
            </a:xfrm>
            <a:custGeom>
              <a:avLst/>
              <a:gdLst/>
              <a:ahLst/>
              <a:cxnLst/>
              <a:rect l="l" t="t" r="r" b="b"/>
              <a:pathLst>
                <a:path w="1030338" h="781967">
                  <a:moveTo>
                    <a:pt x="110823" y="0"/>
                  </a:moveTo>
                  <a:lnTo>
                    <a:pt x="919514" y="0"/>
                  </a:lnTo>
                  <a:cubicBezTo>
                    <a:pt x="948907" y="0"/>
                    <a:pt x="977095" y="11676"/>
                    <a:pt x="997878" y="32459"/>
                  </a:cubicBezTo>
                  <a:cubicBezTo>
                    <a:pt x="1018662" y="53243"/>
                    <a:pt x="1030338" y="81431"/>
                    <a:pt x="1030338" y="110823"/>
                  </a:cubicBezTo>
                  <a:lnTo>
                    <a:pt x="1030338" y="671144"/>
                  </a:lnTo>
                  <a:cubicBezTo>
                    <a:pt x="1030338" y="732350"/>
                    <a:pt x="980720" y="781967"/>
                    <a:pt x="919514" y="781967"/>
                  </a:cubicBezTo>
                  <a:lnTo>
                    <a:pt x="110823" y="781967"/>
                  </a:lnTo>
                  <a:cubicBezTo>
                    <a:pt x="49617" y="781967"/>
                    <a:pt x="0" y="732350"/>
                    <a:pt x="0" y="671144"/>
                  </a:cubicBezTo>
                  <a:lnTo>
                    <a:pt x="0" y="110823"/>
                  </a:lnTo>
                  <a:cubicBezTo>
                    <a:pt x="0" y="49617"/>
                    <a:pt x="49617" y="0"/>
                    <a:pt x="110823" y="0"/>
                  </a:cubicBezTo>
                  <a:close/>
                </a:path>
              </a:pathLst>
            </a:custGeom>
            <a:solidFill>
              <a:srgbClr val="213236"/>
            </a:solidFill>
          </p:spPr>
          <p:txBody>
            <a:bodyPr/>
            <a:lstStyle/>
            <a:p>
              <a:endParaRPr lang="nn-NO" noProof="0" dirty="0"/>
            </a:p>
          </p:txBody>
        </p:sp>
        <p:sp>
          <p:nvSpPr>
            <p:cNvPr id="5" name="TextBox 5"/>
            <p:cNvSpPr txBox="1"/>
            <p:nvPr/>
          </p:nvSpPr>
          <p:spPr>
            <a:xfrm>
              <a:off x="0" y="-38100"/>
              <a:ext cx="1030338" cy="820067"/>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14450057" y="6618363"/>
            <a:ext cx="3597101" cy="2653419"/>
          </a:xfrm>
          <a:prstGeom prst="rect">
            <a:avLst/>
          </a:prstGeom>
        </p:spPr>
        <p:txBody>
          <a:bodyPr wrap="square" lIns="0" tIns="0" rIns="0" bIns="0" rtlCol="0" anchor="t">
            <a:spAutoFit/>
          </a:bodyPr>
          <a:lstStyle/>
          <a:p>
            <a:pPr algn="ctr">
              <a:lnSpc>
                <a:spcPts val="4199"/>
              </a:lnSpc>
            </a:pPr>
            <a:r>
              <a:rPr lang="nn-NO" sz="2999" noProof="0" dirty="0">
                <a:solidFill>
                  <a:srgbClr val="FFFFFF"/>
                </a:solidFill>
                <a:latin typeface="Montserrat"/>
                <a:ea typeface="Montserrat"/>
                <a:cs typeface="Montserrat"/>
                <a:sym typeface="Montserrat"/>
              </a:rPr>
              <a:t>Ord å samtale om:</a:t>
            </a:r>
          </a:p>
          <a:p>
            <a:pPr algn="ctr">
              <a:lnSpc>
                <a:spcPts val="4199"/>
              </a:lnSpc>
            </a:pPr>
            <a:endParaRPr lang="nn-NO" sz="2999" noProof="0" dirty="0">
              <a:solidFill>
                <a:srgbClr val="FFFFFF"/>
              </a:solidFill>
              <a:latin typeface="Montserrat"/>
              <a:ea typeface="Montserrat"/>
              <a:cs typeface="Montserrat"/>
              <a:sym typeface="Montserrat"/>
            </a:endParaRPr>
          </a:p>
          <a:p>
            <a:pPr algn="ctr">
              <a:lnSpc>
                <a:spcPts val="4199"/>
              </a:lnSpc>
            </a:pPr>
            <a:r>
              <a:rPr lang="nn-NO" sz="2999" noProof="0" dirty="0">
                <a:solidFill>
                  <a:srgbClr val="FFFFFF"/>
                </a:solidFill>
                <a:latin typeface="Montserrat"/>
                <a:ea typeface="Montserrat"/>
                <a:cs typeface="Montserrat"/>
                <a:sym typeface="Montserrat"/>
              </a:rPr>
              <a:t>klassisk</a:t>
            </a:r>
          </a:p>
          <a:p>
            <a:pPr algn="ctr">
              <a:lnSpc>
                <a:spcPts val="4199"/>
              </a:lnSpc>
            </a:pPr>
            <a:r>
              <a:rPr lang="nn-NO" sz="2999" noProof="0" dirty="0">
                <a:solidFill>
                  <a:srgbClr val="FFFFFF"/>
                </a:solidFill>
                <a:latin typeface="Montserrat"/>
                <a:ea typeface="Montserrat"/>
                <a:cs typeface="Montserrat"/>
                <a:sym typeface="Montserrat"/>
              </a:rPr>
              <a:t>figur</a:t>
            </a:r>
          </a:p>
          <a:p>
            <a:pPr algn="ctr">
              <a:lnSpc>
                <a:spcPts val="4199"/>
              </a:lnSpc>
            </a:pPr>
            <a:endParaRPr lang="nn-NO" sz="2999" noProof="0" dirty="0">
              <a:solidFill>
                <a:srgbClr val="FFFFFF"/>
              </a:solidFill>
              <a:latin typeface="Montserrat"/>
              <a:ea typeface="Montserrat"/>
              <a:cs typeface="Montserrat"/>
              <a:sym typeface="Montserrat"/>
            </a:endParaRPr>
          </a:p>
        </p:txBody>
      </p:sp>
      <p:sp>
        <p:nvSpPr>
          <p:cNvPr id="7" name="TextBox 7"/>
          <p:cNvSpPr txBox="1"/>
          <p:nvPr/>
        </p:nvSpPr>
        <p:spPr>
          <a:xfrm>
            <a:off x="283477" y="643935"/>
            <a:ext cx="9506045" cy="8859771"/>
          </a:xfrm>
          <a:prstGeom prst="rect">
            <a:avLst/>
          </a:prstGeom>
        </p:spPr>
        <p:txBody>
          <a:bodyPr lIns="0" tIns="0" rIns="0" bIns="0" rtlCol="0" anchor="t">
            <a:spAutoFit/>
          </a:bodyPr>
          <a:lstStyle/>
          <a:p>
            <a:pPr algn="ctr">
              <a:lnSpc>
                <a:spcPts val="4738"/>
              </a:lnSpc>
            </a:pPr>
            <a:r>
              <a:rPr lang="nn-NO" sz="3384" noProof="0" dirty="0">
                <a:solidFill>
                  <a:srgbClr val="FFFFFF"/>
                </a:solidFill>
                <a:latin typeface="Montserrat"/>
                <a:ea typeface="Montserrat"/>
                <a:cs typeface="Montserrat"/>
                <a:sym typeface="Montserrat"/>
              </a:rPr>
              <a:t>31. oktober er det halloween. </a:t>
            </a:r>
          </a:p>
          <a:p>
            <a:pPr algn="ctr">
              <a:lnSpc>
                <a:spcPts val="4738"/>
              </a:lnSpc>
            </a:pPr>
            <a:r>
              <a:rPr lang="nn-NO" sz="3384" noProof="0" dirty="0">
                <a:solidFill>
                  <a:srgbClr val="FFFFFF"/>
                </a:solidFill>
                <a:latin typeface="Montserrat"/>
                <a:ea typeface="Montserrat"/>
                <a:cs typeface="Montserrat"/>
                <a:sym typeface="Montserrat"/>
              </a:rPr>
              <a:t>Då brukar barn å kle seg ut i skumle kostyme. Mange kler seg ut som hekser, zombiar eller spøkelse.</a:t>
            </a:r>
          </a:p>
          <a:p>
            <a:pPr algn="ctr">
              <a:lnSpc>
                <a:spcPts val="4738"/>
              </a:lnSpc>
            </a:pPr>
            <a:endParaRPr lang="nn-NO" sz="3384" noProof="0" dirty="0">
              <a:solidFill>
                <a:srgbClr val="FFFFFF"/>
              </a:solidFill>
              <a:latin typeface="Montserrat"/>
              <a:ea typeface="Montserrat"/>
              <a:cs typeface="Montserrat"/>
              <a:sym typeface="Montserrat"/>
            </a:endParaRPr>
          </a:p>
          <a:p>
            <a:pPr algn="ctr">
              <a:lnSpc>
                <a:spcPts val="4738"/>
              </a:lnSpc>
            </a:pPr>
            <a:endParaRPr lang="nn-NO" sz="3384" noProof="0" dirty="0">
              <a:solidFill>
                <a:srgbClr val="FFFFFF"/>
              </a:solidFill>
              <a:latin typeface="Montserrat"/>
              <a:ea typeface="Montserrat"/>
              <a:cs typeface="Montserrat"/>
              <a:sym typeface="Montserrat"/>
            </a:endParaRPr>
          </a:p>
          <a:p>
            <a:pPr marL="0" lvl="0" indent="0" algn="ctr">
              <a:lnSpc>
                <a:spcPts val="4738"/>
              </a:lnSpc>
              <a:spcBef>
                <a:spcPct val="0"/>
              </a:spcBef>
            </a:pPr>
            <a:r>
              <a:rPr lang="nn-NO" sz="3384" noProof="0" dirty="0">
                <a:solidFill>
                  <a:srgbClr val="FFFFFF"/>
                </a:solidFill>
                <a:latin typeface="Montserrat"/>
                <a:ea typeface="Montserrat"/>
                <a:cs typeface="Montserrat"/>
                <a:sym typeface="Montserrat"/>
              </a:rPr>
              <a:t>H</a:t>
            </a:r>
            <a:r>
              <a:rPr lang="nn-NO" sz="3384" u="none" strike="noStrike" noProof="0" dirty="0">
                <a:solidFill>
                  <a:srgbClr val="FFFFFF"/>
                </a:solidFill>
                <a:latin typeface="Montserrat"/>
                <a:ea typeface="Montserrat"/>
                <a:cs typeface="Montserrat"/>
                <a:sym typeface="Montserrat"/>
              </a:rPr>
              <a:t>ar du nokon gong lurt på kvar desse figurane kjem frå? Kvifor har vi hatt desse skumle vesena i historiene våre i hundrevis, til og med tusenvis av år?</a:t>
            </a:r>
          </a:p>
          <a:p>
            <a:pPr marL="0" lvl="0" indent="0" algn="ctr">
              <a:lnSpc>
                <a:spcPts val="4738"/>
              </a:lnSpc>
              <a:spcBef>
                <a:spcPct val="0"/>
              </a:spcBef>
            </a:pPr>
            <a:endParaRPr lang="nn-NO" sz="3384" u="none" strike="noStrike" noProof="0" dirty="0">
              <a:solidFill>
                <a:srgbClr val="FFFFFF"/>
              </a:solidFill>
              <a:latin typeface="Montserrat"/>
              <a:ea typeface="Montserrat"/>
              <a:cs typeface="Montserrat"/>
              <a:sym typeface="Montserrat"/>
            </a:endParaRPr>
          </a:p>
          <a:p>
            <a:pPr marL="0" lvl="0" indent="0" algn="ctr">
              <a:lnSpc>
                <a:spcPts val="4738"/>
              </a:lnSpc>
              <a:spcBef>
                <a:spcPct val="0"/>
              </a:spcBef>
            </a:pPr>
            <a:r>
              <a:rPr lang="nn-NO" sz="3384" u="none" strike="noStrike" noProof="0" dirty="0">
                <a:solidFill>
                  <a:srgbClr val="FFFFFF"/>
                </a:solidFill>
                <a:latin typeface="Montserrat"/>
                <a:ea typeface="Montserrat"/>
                <a:cs typeface="Montserrat"/>
                <a:sym typeface="Montserrat"/>
              </a:rPr>
              <a:t>Vi tek eit lite dykk inn i historia til nokre av dei klassiske halloween-figurane. Vi skal også gjere aktivitetar knytte til figurane.</a:t>
            </a:r>
          </a:p>
          <a:p>
            <a:pPr marL="0" lvl="0" indent="0" algn="ctr">
              <a:lnSpc>
                <a:spcPts val="4738"/>
              </a:lnSpc>
              <a:spcBef>
                <a:spcPct val="0"/>
              </a:spcBef>
            </a:pPr>
            <a:endParaRPr lang="nn-NO" sz="3384" u="none" strike="noStrike" noProof="0" dirty="0">
              <a:solidFill>
                <a:srgbClr val="FFFFFF"/>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98144" y="1291687"/>
            <a:ext cx="8054821" cy="7703625"/>
          </a:xfrm>
          <a:custGeom>
            <a:avLst/>
            <a:gdLst/>
            <a:ahLst/>
            <a:cxnLst/>
            <a:rect l="l" t="t" r="r" b="b"/>
            <a:pathLst>
              <a:path w="8054821" h="7703625">
                <a:moveTo>
                  <a:pt x="0" y="0"/>
                </a:moveTo>
                <a:lnTo>
                  <a:pt x="8054821" y="0"/>
                </a:lnTo>
                <a:lnTo>
                  <a:pt x="8054821" y="7703626"/>
                </a:lnTo>
                <a:lnTo>
                  <a:pt x="0" y="7703626"/>
                </a:lnTo>
                <a:lnTo>
                  <a:pt x="0" y="0"/>
                </a:lnTo>
                <a:close/>
              </a:path>
            </a:pathLst>
          </a:custGeom>
          <a:blipFill>
            <a:blip r:embed="rId2"/>
            <a:stretch>
              <a:fillRect l="-27971" r="-15011" b="-49501"/>
            </a:stretch>
          </a:blipFill>
        </p:spPr>
        <p:txBody>
          <a:bodyPr/>
          <a:lstStyle/>
          <a:p>
            <a:endParaRPr lang="nn-NO" noProof="0" dirty="0"/>
          </a:p>
        </p:txBody>
      </p:sp>
      <p:sp>
        <p:nvSpPr>
          <p:cNvPr id="3" name="TextBox 3"/>
          <p:cNvSpPr txBox="1"/>
          <p:nvPr/>
        </p:nvSpPr>
        <p:spPr>
          <a:xfrm>
            <a:off x="2022787" y="561975"/>
            <a:ext cx="5986043"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Zombiar</a:t>
            </a:r>
          </a:p>
        </p:txBody>
      </p:sp>
      <p:sp>
        <p:nvSpPr>
          <p:cNvPr id="4" name="TextBox 4"/>
          <p:cNvSpPr txBox="1"/>
          <p:nvPr/>
        </p:nvSpPr>
        <p:spPr>
          <a:xfrm>
            <a:off x="487267" y="1885950"/>
            <a:ext cx="9410877" cy="7839193"/>
          </a:xfrm>
          <a:prstGeom prst="rect">
            <a:avLst/>
          </a:prstGeom>
        </p:spPr>
        <p:txBody>
          <a:bodyPr lIns="0" tIns="0" rIns="0" bIns="0" rtlCol="0" anchor="t">
            <a:spAutoFit/>
          </a:bodyPr>
          <a:lstStyle/>
          <a:p>
            <a:pPr marL="0" lvl="0" indent="0" algn="l">
              <a:lnSpc>
                <a:spcPts val="4193"/>
              </a:lnSpc>
              <a:spcBef>
                <a:spcPct val="0"/>
              </a:spcBef>
            </a:pPr>
            <a:r>
              <a:rPr lang="nn-NO" sz="2995" noProof="0" dirty="0">
                <a:solidFill>
                  <a:srgbClr val="000000"/>
                </a:solidFill>
                <a:latin typeface="Montserrat"/>
                <a:ea typeface="Montserrat"/>
                <a:cs typeface="Montserrat"/>
                <a:sym typeface="Montserrat"/>
              </a:rPr>
              <a:t>Forteljingar om</a:t>
            </a:r>
            <a:r>
              <a:rPr lang="nn-NO" sz="2995" u="none" strike="noStrike" noProof="0" dirty="0">
                <a:solidFill>
                  <a:srgbClr val="000000"/>
                </a:solidFill>
                <a:latin typeface="Montserrat"/>
                <a:ea typeface="Montserrat"/>
                <a:cs typeface="Montserrat"/>
                <a:sym typeface="Montserrat"/>
              </a:rPr>
              <a:t> zombiar kjem frå Haiti, og ordet betyr truleg «ånda til ein død person». </a:t>
            </a:r>
          </a:p>
          <a:p>
            <a:pPr marL="0" lvl="0" indent="0" algn="l">
              <a:lnSpc>
                <a:spcPts val="4193"/>
              </a:lnSpc>
              <a:spcBef>
                <a:spcPct val="0"/>
              </a:spcBef>
            </a:pPr>
            <a:endParaRPr lang="nn-NO" sz="2995" u="none" strike="noStrike" noProof="0" dirty="0">
              <a:solidFill>
                <a:srgbClr val="000000"/>
              </a:solidFill>
              <a:latin typeface="Montserrat"/>
              <a:ea typeface="Montserrat"/>
              <a:cs typeface="Montserrat"/>
              <a:sym typeface="Montserrat"/>
            </a:endParaRPr>
          </a:p>
          <a:p>
            <a:pPr marL="0" lvl="0" indent="0" algn="l">
              <a:lnSpc>
                <a:spcPts val="4193"/>
              </a:lnSpc>
              <a:spcBef>
                <a:spcPct val="0"/>
              </a:spcBef>
            </a:pPr>
            <a:r>
              <a:rPr lang="nn-NO" sz="2995" u="none" strike="noStrike" noProof="0" dirty="0">
                <a:solidFill>
                  <a:srgbClr val="000000"/>
                </a:solidFill>
                <a:latin typeface="Montserrat"/>
                <a:ea typeface="Montserrat"/>
                <a:cs typeface="Montserrat"/>
                <a:sym typeface="Montserrat"/>
              </a:rPr>
              <a:t>I filmar og bøker er zombiar ofte døde som vaknar til liv. Zombiane blir gjerne teikna som grøne i ansiktet og med fillete klede. Dei ser ut som dei har begynt å rotne. I mange forteljingar er zombiar tankelause skapningar på jakt etter mat. Av og til kjem zombiane i store flokkar. Då blir det veldig skummelt. </a:t>
            </a:r>
          </a:p>
          <a:p>
            <a:pPr marL="0" lvl="0" indent="0" algn="l">
              <a:lnSpc>
                <a:spcPts val="4193"/>
              </a:lnSpc>
              <a:spcBef>
                <a:spcPct val="0"/>
              </a:spcBef>
            </a:pPr>
            <a:endParaRPr lang="nn-NO" sz="2995" u="none" strike="noStrike" noProof="0" dirty="0">
              <a:solidFill>
                <a:srgbClr val="000000"/>
              </a:solidFill>
              <a:latin typeface="Montserrat"/>
              <a:ea typeface="Montserrat"/>
              <a:cs typeface="Montserrat"/>
              <a:sym typeface="Montserrat"/>
            </a:endParaRPr>
          </a:p>
          <a:p>
            <a:pPr marL="0" lvl="0" indent="0" algn="l">
              <a:lnSpc>
                <a:spcPts val="4193"/>
              </a:lnSpc>
              <a:spcBef>
                <a:spcPct val="0"/>
              </a:spcBef>
            </a:pPr>
            <a:r>
              <a:rPr lang="nn-NO" sz="2995" u="none" strike="noStrike" noProof="0" dirty="0">
                <a:solidFill>
                  <a:srgbClr val="000000"/>
                </a:solidFill>
                <a:latin typeface="Montserrat"/>
                <a:ea typeface="Montserrat"/>
                <a:cs typeface="Montserrat"/>
                <a:sym typeface="Montserrat"/>
              </a:rPr>
              <a:t>Men det er ikkje alle zombiar som er skumle. NRK-serien </a:t>
            </a:r>
            <a:r>
              <a:rPr lang="nn-NO" sz="2995" u="none" strike="noStrike" noProof="0" dirty="0" err="1">
                <a:solidFill>
                  <a:srgbClr val="000000"/>
                </a:solidFill>
                <a:latin typeface="Montserrat"/>
                <a:ea typeface="Montserrat"/>
                <a:cs typeface="Montserrat"/>
                <a:sym typeface="Montserrat"/>
              </a:rPr>
              <a:t>ZombieLars</a:t>
            </a:r>
            <a:r>
              <a:rPr lang="nn-NO" sz="2995" u="none" strike="noStrike" noProof="0" dirty="0">
                <a:solidFill>
                  <a:srgbClr val="000000"/>
                </a:solidFill>
                <a:latin typeface="Montserrat"/>
                <a:ea typeface="Montserrat"/>
                <a:cs typeface="Montserrat"/>
                <a:sym typeface="Montserrat"/>
              </a:rPr>
              <a:t> handlar om Lars som er halvt menneske og halvt </a:t>
            </a:r>
            <a:r>
              <a:rPr lang="nn-NO" sz="2995" u="none" strike="noStrike" noProof="0" dirty="0" err="1">
                <a:solidFill>
                  <a:srgbClr val="000000"/>
                </a:solidFill>
                <a:latin typeface="Montserrat"/>
                <a:ea typeface="Montserrat"/>
                <a:cs typeface="Montserrat"/>
                <a:sym typeface="Montserrat"/>
              </a:rPr>
              <a:t>zombie</a:t>
            </a:r>
            <a:r>
              <a:rPr lang="nn-NO" sz="2995" u="none" strike="noStrike" noProof="0" dirty="0">
                <a:solidFill>
                  <a:srgbClr val="000000"/>
                </a:solidFill>
                <a:latin typeface="Montserrat"/>
                <a:ea typeface="Montserrat"/>
                <a:cs typeface="Montserrat"/>
                <a:sym typeface="Montserrat"/>
              </a:rPr>
              <a:t>. Serien handlar om tilhøyrsle, venskap og det å skilje seg ut.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22787" y="561975"/>
            <a:ext cx="5986043"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Zombiar</a:t>
            </a:r>
          </a:p>
        </p:txBody>
      </p:sp>
      <p:sp>
        <p:nvSpPr>
          <p:cNvPr id="3" name="TextBox 3"/>
          <p:cNvSpPr txBox="1"/>
          <p:nvPr/>
        </p:nvSpPr>
        <p:spPr>
          <a:xfrm>
            <a:off x="1436427" y="3642383"/>
            <a:ext cx="7540334" cy="3693945"/>
          </a:xfrm>
          <a:prstGeom prst="rect">
            <a:avLst/>
          </a:prstGeom>
        </p:spPr>
        <p:txBody>
          <a:bodyPr lIns="0" tIns="0" rIns="0" bIns="0" rtlCol="0" anchor="t">
            <a:spAutoFit/>
          </a:bodyPr>
          <a:lstStyle/>
          <a:p>
            <a:pPr algn="ctr">
              <a:lnSpc>
                <a:spcPts val="4193"/>
              </a:lnSpc>
            </a:pPr>
            <a:r>
              <a:rPr lang="nn-NO" sz="2995" noProof="0" dirty="0">
                <a:solidFill>
                  <a:srgbClr val="000000"/>
                </a:solidFill>
                <a:latin typeface="Montserrat"/>
                <a:ea typeface="Montserrat"/>
                <a:cs typeface="Montserrat"/>
                <a:sym typeface="Montserrat"/>
              </a:rPr>
              <a:t>Kjenner de til andre bøker, filmar og seriar om zombiar enn serien vi har nemnt her?</a:t>
            </a:r>
          </a:p>
          <a:p>
            <a:pPr algn="ctr">
              <a:lnSpc>
                <a:spcPts val="4193"/>
              </a:lnSpc>
            </a:pPr>
            <a:endParaRPr lang="nn-NO" sz="2995" noProof="0" dirty="0">
              <a:solidFill>
                <a:srgbClr val="000000"/>
              </a:solidFill>
              <a:latin typeface="Montserrat"/>
              <a:ea typeface="Montserrat"/>
              <a:cs typeface="Montserrat"/>
              <a:sym typeface="Montserrat"/>
            </a:endParaRPr>
          </a:p>
          <a:p>
            <a:pPr algn="ctr">
              <a:lnSpc>
                <a:spcPts val="4193"/>
              </a:lnSpc>
            </a:pPr>
            <a:r>
              <a:rPr lang="nn-NO" sz="2995" noProof="0" dirty="0">
                <a:solidFill>
                  <a:srgbClr val="000000"/>
                </a:solidFill>
                <a:latin typeface="Montserrat"/>
                <a:ea typeface="Montserrat"/>
                <a:cs typeface="Montserrat"/>
                <a:sym typeface="Montserrat"/>
              </a:rPr>
              <a:t>Jobb i grupper på fire og skriv ned alle de kjem på. Kor mange kjem de på?</a:t>
            </a:r>
          </a:p>
          <a:p>
            <a:pPr marL="0" lvl="0" indent="0" algn="ctr">
              <a:lnSpc>
                <a:spcPts val="4193"/>
              </a:lnSpc>
              <a:spcBef>
                <a:spcPct val="0"/>
              </a:spcBef>
            </a:pPr>
            <a:r>
              <a:rPr lang="nn-NO" sz="2995" noProof="0" dirty="0">
                <a:solidFill>
                  <a:srgbClr val="000000"/>
                </a:solidFill>
                <a:latin typeface="Montserrat"/>
                <a:ea typeface="Montserrat"/>
                <a:cs typeface="Montserrat"/>
                <a:sym typeface="Montserrat"/>
              </a:rPr>
              <a:t>Kva for ei gruppe går av med sigeren?</a:t>
            </a:r>
          </a:p>
        </p:txBody>
      </p:sp>
      <p:sp>
        <p:nvSpPr>
          <p:cNvPr id="4" name="Freeform 4"/>
          <p:cNvSpPr/>
          <p:nvPr/>
        </p:nvSpPr>
        <p:spPr>
          <a:xfrm>
            <a:off x="9898144" y="1291687"/>
            <a:ext cx="8054821" cy="7703625"/>
          </a:xfrm>
          <a:custGeom>
            <a:avLst/>
            <a:gdLst/>
            <a:ahLst/>
            <a:cxnLst/>
            <a:rect l="l" t="t" r="r" b="b"/>
            <a:pathLst>
              <a:path w="8054821" h="7703625">
                <a:moveTo>
                  <a:pt x="0" y="0"/>
                </a:moveTo>
                <a:lnTo>
                  <a:pt x="8054821" y="0"/>
                </a:lnTo>
                <a:lnTo>
                  <a:pt x="8054821" y="7703626"/>
                </a:lnTo>
                <a:lnTo>
                  <a:pt x="0" y="7703626"/>
                </a:lnTo>
                <a:lnTo>
                  <a:pt x="0" y="0"/>
                </a:lnTo>
                <a:close/>
              </a:path>
            </a:pathLst>
          </a:custGeom>
          <a:blipFill>
            <a:blip r:embed="rId2"/>
            <a:stretch>
              <a:fillRect l="-27971" r="-15011" b="-49501"/>
            </a:stretch>
          </a:blipFill>
        </p:spPr>
        <p:txBody>
          <a:bodyPr/>
          <a:lstStyle/>
          <a:p>
            <a:endParaRPr lang="nn-NO" noProof="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6714" y="3527543"/>
            <a:ext cx="8417286" cy="4097543"/>
          </a:xfrm>
          <a:prstGeom prst="rect">
            <a:avLst/>
          </a:prstGeom>
        </p:spPr>
        <p:txBody>
          <a:bodyPr lIns="0" tIns="0" rIns="0" bIns="0" rtlCol="0" anchor="t">
            <a:spAutoFit/>
          </a:bodyPr>
          <a:lstStyle/>
          <a:p>
            <a:pPr algn="ctr">
              <a:lnSpc>
                <a:spcPts val="4101"/>
              </a:lnSpc>
            </a:pPr>
            <a:r>
              <a:rPr lang="nn-NO" sz="2929" noProof="0" dirty="0">
                <a:solidFill>
                  <a:srgbClr val="000000"/>
                </a:solidFill>
                <a:latin typeface="Montserrat"/>
                <a:ea typeface="Montserrat"/>
                <a:cs typeface="Montserrat"/>
                <a:sym typeface="Montserrat"/>
              </a:rPr>
              <a:t>Kva kjenneteiknar ein varulv, tenker de?</a:t>
            </a:r>
          </a:p>
          <a:p>
            <a:pPr algn="ctr">
              <a:lnSpc>
                <a:spcPts val="4101"/>
              </a:lnSpc>
            </a:pPr>
            <a:endParaRPr lang="nn-NO" sz="2929" noProof="0" dirty="0">
              <a:solidFill>
                <a:srgbClr val="000000"/>
              </a:solidFill>
              <a:latin typeface="Montserrat"/>
              <a:ea typeface="Montserrat"/>
              <a:cs typeface="Montserrat"/>
              <a:sym typeface="Montserrat"/>
            </a:endParaRPr>
          </a:p>
          <a:p>
            <a:pPr algn="ctr">
              <a:lnSpc>
                <a:spcPts val="4101"/>
              </a:lnSpc>
            </a:pPr>
            <a:r>
              <a:rPr lang="nn-NO" sz="2929" noProof="0" dirty="0">
                <a:solidFill>
                  <a:srgbClr val="000000"/>
                </a:solidFill>
                <a:latin typeface="Montserrat"/>
                <a:ea typeface="Montserrat"/>
                <a:cs typeface="Montserrat"/>
                <a:sym typeface="Montserrat"/>
              </a:rPr>
              <a:t>Kan de komme på bøker, forteljingar eller filmar om varulvar?</a:t>
            </a:r>
          </a:p>
          <a:p>
            <a:pPr algn="ctr">
              <a:lnSpc>
                <a:spcPts val="4101"/>
              </a:lnSpc>
            </a:pPr>
            <a:endParaRPr lang="nn-NO" sz="2929" noProof="0" dirty="0">
              <a:solidFill>
                <a:srgbClr val="000000"/>
              </a:solidFill>
              <a:latin typeface="Montserrat"/>
              <a:ea typeface="Montserrat"/>
              <a:cs typeface="Montserrat"/>
              <a:sym typeface="Montserrat"/>
            </a:endParaRPr>
          </a:p>
          <a:p>
            <a:pPr algn="ctr">
              <a:lnSpc>
                <a:spcPts val="4101"/>
              </a:lnSpc>
            </a:pPr>
            <a:r>
              <a:rPr lang="nn-NO" sz="2929" noProof="0" dirty="0">
                <a:solidFill>
                  <a:srgbClr val="000000"/>
                </a:solidFill>
                <a:latin typeface="Montserrat"/>
                <a:ea typeface="Montserrat"/>
                <a:cs typeface="Montserrat"/>
                <a:sym typeface="Montserrat"/>
              </a:rPr>
              <a:t>Korleis trur de dei første forteljingane om varulvane vart til?</a:t>
            </a:r>
          </a:p>
          <a:p>
            <a:pPr marL="0" lvl="0" indent="0" algn="ctr">
              <a:lnSpc>
                <a:spcPts val="4101"/>
              </a:lnSpc>
              <a:spcBef>
                <a:spcPct val="0"/>
              </a:spcBef>
            </a:pPr>
            <a:endParaRPr lang="nn-NO" sz="2929" noProof="0" dirty="0">
              <a:solidFill>
                <a:srgbClr val="000000"/>
              </a:solidFill>
              <a:latin typeface="Montserrat"/>
              <a:ea typeface="Montserrat"/>
              <a:cs typeface="Montserrat"/>
              <a:sym typeface="Montserrat"/>
            </a:endParaRPr>
          </a:p>
        </p:txBody>
      </p:sp>
      <p:sp>
        <p:nvSpPr>
          <p:cNvPr id="3" name="TextBox 3"/>
          <p:cNvSpPr txBox="1"/>
          <p:nvPr/>
        </p:nvSpPr>
        <p:spPr>
          <a:xfrm>
            <a:off x="1656225" y="1048376"/>
            <a:ext cx="7149900"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Varulvar</a:t>
            </a:r>
          </a:p>
        </p:txBody>
      </p:sp>
      <p:sp>
        <p:nvSpPr>
          <p:cNvPr id="4" name="Freeform 4"/>
          <p:cNvSpPr/>
          <p:nvPr/>
        </p:nvSpPr>
        <p:spPr>
          <a:xfrm>
            <a:off x="10969312" y="0"/>
            <a:ext cx="7318688" cy="11118394"/>
          </a:xfrm>
          <a:custGeom>
            <a:avLst/>
            <a:gdLst/>
            <a:ahLst/>
            <a:cxnLst/>
            <a:rect l="l" t="t" r="r" b="b"/>
            <a:pathLst>
              <a:path w="7318688" h="11118394">
                <a:moveTo>
                  <a:pt x="0" y="0"/>
                </a:moveTo>
                <a:lnTo>
                  <a:pt x="7318688" y="0"/>
                </a:lnTo>
                <a:lnTo>
                  <a:pt x="7318688" y="11118394"/>
                </a:lnTo>
                <a:lnTo>
                  <a:pt x="0" y="11118394"/>
                </a:lnTo>
                <a:lnTo>
                  <a:pt x="0" y="0"/>
                </a:lnTo>
                <a:close/>
              </a:path>
            </a:pathLst>
          </a:custGeom>
          <a:blipFill>
            <a:blip r:embed="rId2"/>
            <a:stretch>
              <a:fillRect l="-639" r="-639"/>
            </a:stretch>
          </a:blipFill>
        </p:spPr>
        <p:txBody>
          <a:bodyPr/>
          <a:lstStyle/>
          <a:p>
            <a:endParaRPr lang="nn-NO" noProof="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69312" y="0"/>
            <a:ext cx="7318688" cy="11118394"/>
          </a:xfrm>
          <a:custGeom>
            <a:avLst/>
            <a:gdLst/>
            <a:ahLst/>
            <a:cxnLst/>
            <a:rect l="l" t="t" r="r" b="b"/>
            <a:pathLst>
              <a:path w="7318688" h="11118394">
                <a:moveTo>
                  <a:pt x="0" y="0"/>
                </a:moveTo>
                <a:lnTo>
                  <a:pt x="7318688" y="0"/>
                </a:lnTo>
                <a:lnTo>
                  <a:pt x="7318688" y="11118394"/>
                </a:lnTo>
                <a:lnTo>
                  <a:pt x="0" y="11118394"/>
                </a:lnTo>
                <a:lnTo>
                  <a:pt x="0" y="0"/>
                </a:lnTo>
                <a:close/>
              </a:path>
            </a:pathLst>
          </a:custGeom>
          <a:blipFill>
            <a:blip r:embed="rId2"/>
            <a:stretch>
              <a:fillRect l="-639" r="-639"/>
            </a:stretch>
          </a:blipFill>
        </p:spPr>
        <p:txBody>
          <a:bodyPr/>
          <a:lstStyle/>
          <a:p>
            <a:endParaRPr lang="nn-NO" noProof="0" dirty="0"/>
          </a:p>
        </p:txBody>
      </p:sp>
      <p:sp>
        <p:nvSpPr>
          <p:cNvPr id="3" name="TextBox 3"/>
          <p:cNvSpPr txBox="1"/>
          <p:nvPr/>
        </p:nvSpPr>
        <p:spPr>
          <a:xfrm>
            <a:off x="726714" y="3527543"/>
            <a:ext cx="8417286" cy="4611893"/>
          </a:xfrm>
          <a:prstGeom prst="rect">
            <a:avLst/>
          </a:prstGeom>
        </p:spPr>
        <p:txBody>
          <a:bodyPr lIns="0" tIns="0" rIns="0" bIns="0" rtlCol="0" anchor="t">
            <a:spAutoFit/>
          </a:bodyPr>
          <a:lstStyle/>
          <a:p>
            <a:pPr algn="ctr">
              <a:lnSpc>
                <a:spcPts val="4101"/>
              </a:lnSpc>
            </a:pPr>
            <a:r>
              <a:rPr lang="nn-NO" sz="2929" noProof="0" dirty="0">
                <a:solidFill>
                  <a:srgbClr val="000000"/>
                </a:solidFill>
                <a:latin typeface="Montserrat"/>
                <a:ea typeface="Montserrat"/>
                <a:cs typeface="Montserrat"/>
                <a:sym typeface="Montserrat"/>
              </a:rPr>
              <a:t>Sjå </a:t>
            </a:r>
            <a:r>
              <a:rPr lang="nn-NO" sz="2929" u="sng" noProof="0" dirty="0">
                <a:solidFill>
                  <a:srgbClr val="000000"/>
                </a:solidFill>
                <a:latin typeface="Montserrat"/>
                <a:ea typeface="Montserrat"/>
                <a:cs typeface="Montserrat"/>
                <a:sym typeface="Montserrat"/>
                <a:hlinkClick r:id="rId3" tooltip="https://youtu.be/5YQBJDwD1nc?si=TBFyIvrD7Qu1MqZ-"/>
              </a:rPr>
              <a:t>denne</a:t>
            </a:r>
            <a:r>
              <a:rPr lang="nn-NO" sz="2929" noProof="0" dirty="0">
                <a:solidFill>
                  <a:srgbClr val="000000"/>
                </a:solidFill>
                <a:latin typeface="Montserrat"/>
                <a:ea typeface="Montserrat"/>
                <a:cs typeface="Montserrat"/>
                <a:sym typeface="Montserrat"/>
              </a:rPr>
              <a:t> traileren til filmen </a:t>
            </a:r>
            <a:r>
              <a:rPr lang="nn-NO" sz="2929" i="1" noProof="0" dirty="0" err="1">
                <a:solidFill>
                  <a:srgbClr val="000000"/>
                </a:solidFill>
                <a:latin typeface="Montserrat Italics"/>
                <a:ea typeface="Montserrat Italics"/>
                <a:cs typeface="Montserrat Italics"/>
                <a:sym typeface="Montserrat Italics"/>
              </a:rPr>
              <a:t>Løvekvinnen</a:t>
            </a:r>
            <a:r>
              <a:rPr lang="nn-NO" sz="2929" noProof="0" dirty="0">
                <a:solidFill>
                  <a:srgbClr val="000000"/>
                </a:solidFill>
                <a:latin typeface="Montserrat"/>
                <a:ea typeface="Montserrat"/>
                <a:cs typeface="Montserrat"/>
                <a:sym typeface="Montserrat"/>
              </a:rPr>
              <a:t>. Jenta i filmen har tilstanden hypertrikose. </a:t>
            </a:r>
          </a:p>
          <a:p>
            <a:pPr algn="ctr">
              <a:lnSpc>
                <a:spcPts val="4101"/>
              </a:lnSpc>
            </a:pPr>
            <a:endParaRPr lang="nn-NO" sz="2929" noProof="0" dirty="0">
              <a:solidFill>
                <a:srgbClr val="000000"/>
              </a:solidFill>
              <a:latin typeface="Montserrat"/>
              <a:ea typeface="Montserrat"/>
              <a:cs typeface="Montserrat"/>
              <a:sym typeface="Montserrat"/>
            </a:endParaRPr>
          </a:p>
          <a:p>
            <a:pPr algn="ctr">
              <a:lnSpc>
                <a:spcPts val="4101"/>
              </a:lnSpc>
            </a:pPr>
            <a:r>
              <a:rPr lang="nn-NO" sz="2929" noProof="0" dirty="0">
                <a:solidFill>
                  <a:srgbClr val="000000"/>
                </a:solidFill>
                <a:latin typeface="Montserrat"/>
                <a:ea typeface="Montserrat"/>
                <a:cs typeface="Montserrat"/>
                <a:sym typeface="Montserrat"/>
              </a:rPr>
              <a:t>I dag har vi kunnskapar om denne tilstanden, men det hadde ein ikkje i gamle dagar. </a:t>
            </a:r>
          </a:p>
          <a:p>
            <a:pPr algn="ctr">
              <a:lnSpc>
                <a:spcPts val="4101"/>
              </a:lnSpc>
            </a:pPr>
            <a:endParaRPr lang="nn-NO" sz="2929" noProof="0" dirty="0">
              <a:solidFill>
                <a:srgbClr val="000000"/>
              </a:solidFill>
              <a:latin typeface="Montserrat"/>
              <a:ea typeface="Montserrat"/>
              <a:cs typeface="Montserrat"/>
              <a:sym typeface="Montserrat"/>
            </a:endParaRPr>
          </a:p>
          <a:p>
            <a:pPr marL="0" lvl="0" indent="0" algn="ctr">
              <a:lnSpc>
                <a:spcPts val="4101"/>
              </a:lnSpc>
              <a:spcBef>
                <a:spcPct val="0"/>
              </a:spcBef>
            </a:pPr>
            <a:r>
              <a:rPr lang="nn-NO" sz="2929" noProof="0" dirty="0">
                <a:solidFill>
                  <a:srgbClr val="000000"/>
                </a:solidFill>
                <a:latin typeface="Montserrat"/>
                <a:ea typeface="Montserrat"/>
                <a:cs typeface="Montserrat"/>
                <a:sym typeface="Montserrat"/>
              </a:rPr>
              <a:t>Kva trur de folk trudde om dei som var fødde med slik hårvekst for 200 år sidan? </a:t>
            </a:r>
          </a:p>
        </p:txBody>
      </p:sp>
      <p:sp>
        <p:nvSpPr>
          <p:cNvPr id="4" name="TextBox 4"/>
          <p:cNvSpPr txBox="1"/>
          <p:nvPr/>
        </p:nvSpPr>
        <p:spPr>
          <a:xfrm>
            <a:off x="1656225" y="1048376"/>
            <a:ext cx="7149900"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Varulvar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6204" y="7016935"/>
            <a:ext cx="4794343" cy="3086100"/>
            <a:chOff x="0" y="0"/>
            <a:chExt cx="1262708" cy="812800"/>
          </a:xfrm>
        </p:grpSpPr>
        <p:sp>
          <p:nvSpPr>
            <p:cNvPr id="3" name="Freeform 3"/>
            <p:cNvSpPr/>
            <p:nvPr/>
          </p:nvSpPr>
          <p:spPr>
            <a:xfrm>
              <a:off x="0" y="0"/>
              <a:ext cx="1262708" cy="812800"/>
            </a:xfrm>
            <a:custGeom>
              <a:avLst/>
              <a:gdLst/>
              <a:ahLst/>
              <a:cxnLst/>
              <a:rect l="l" t="t" r="r" b="b"/>
              <a:pathLst>
                <a:path w="1262708" h="812800">
                  <a:moveTo>
                    <a:pt x="40370" y="0"/>
                  </a:moveTo>
                  <a:lnTo>
                    <a:pt x="1222337" y="0"/>
                  </a:lnTo>
                  <a:cubicBezTo>
                    <a:pt x="1233044" y="0"/>
                    <a:pt x="1243313" y="4253"/>
                    <a:pt x="1250883" y="11824"/>
                  </a:cubicBezTo>
                  <a:cubicBezTo>
                    <a:pt x="1258454" y="19395"/>
                    <a:pt x="1262708" y="29663"/>
                    <a:pt x="1262708" y="40370"/>
                  </a:cubicBezTo>
                  <a:lnTo>
                    <a:pt x="1262708" y="772430"/>
                  </a:lnTo>
                  <a:cubicBezTo>
                    <a:pt x="1262708" y="783137"/>
                    <a:pt x="1258454" y="793405"/>
                    <a:pt x="1250883" y="800976"/>
                  </a:cubicBezTo>
                  <a:cubicBezTo>
                    <a:pt x="1243313" y="808547"/>
                    <a:pt x="1233044" y="812800"/>
                    <a:pt x="1222337" y="812800"/>
                  </a:cubicBezTo>
                  <a:lnTo>
                    <a:pt x="40370" y="812800"/>
                  </a:lnTo>
                  <a:cubicBezTo>
                    <a:pt x="29663" y="812800"/>
                    <a:pt x="19395" y="808547"/>
                    <a:pt x="11824" y="800976"/>
                  </a:cubicBezTo>
                  <a:cubicBezTo>
                    <a:pt x="4253" y="793405"/>
                    <a:pt x="0" y="783137"/>
                    <a:pt x="0" y="772430"/>
                  </a:cubicBezTo>
                  <a:lnTo>
                    <a:pt x="0" y="40370"/>
                  </a:lnTo>
                  <a:cubicBezTo>
                    <a:pt x="0" y="29663"/>
                    <a:pt x="4253" y="19395"/>
                    <a:pt x="11824" y="11824"/>
                  </a:cubicBezTo>
                  <a:cubicBezTo>
                    <a:pt x="19395" y="4253"/>
                    <a:pt x="29663" y="0"/>
                    <a:pt x="40370" y="0"/>
                  </a:cubicBezTo>
                  <a:close/>
                </a:path>
              </a:pathLst>
            </a:custGeom>
            <a:solidFill>
              <a:srgbClr val="618E7C"/>
            </a:solidFill>
          </p:spPr>
          <p:txBody>
            <a:bodyPr/>
            <a:lstStyle/>
            <a:p>
              <a:endParaRPr lang="nn-NO" noProof="0" dirty="0"/>
            </a:p>
          </p:txBody>
        </p:sp>
        <p:sp>
          <p:nvSpPr>
            <p:cNvPr id="4" name="TextBox 4"/>
            <p:cNvSpPr txBox="1"/>
            <p:nvPr/>
          </p:nvSpPr>
          <p:spPr>
            <a:xfrm>
              <a:off x="0" y="-38100"/>
              <a:ext cx="1262708" cy="850900"/>
            </a:xfrm>
            <a:prstGeom prst="rect">
              <a:avLst/>
            </a:prstGeom>
          </p:spPr>
          <p:txBody>
            <a:bodyPr lIns="50800" tIns="50800" rIns="50800" bIns="50800" rtlCol="0" anchor="ctr"/>
            <a:lstStyle/>
            <a:p>
              <a:pPr algn="ctr">
                <a:lnSpc>
                  <a:spcPts val="2659"/>
                </a:lnSpc>
              </a:pPr>
              <a:endParaRPr lang="nn-NO" noProof="0" dirty="0"/>
            </a:p>
          </p:txBody>
        </p:sp>
      </p:grpSp>
      <p:sp>
        <p:nvSpPr>
          <p:cNvPr id="5" name="TextBox 5"/>
          <p:cNvSpPr txBox="1"/>
          <p:nvPr/>
        </p:nvSpPr>
        <p:spPr>
          <a:xfrm>
            <a:off x="726714" y="3392874"/>
            <a:ext cx="8417286" cy="5640593"/>
          </a:xfrm>
          <a:prstGeom prst="rect">
            <a:avLst/>
          </a:prstGeom>
        </p:spPr>
        <p:txBody>
          <a:bodyPr lIns="0" tIns="0" rIns="0" bIns="0" rtlCol="0" anchor="t">
            <a:spAutoFit/>
          </a:bodyPr>
          <a:lstStyle/>
          <a:p>
            <a:pPr algn="l">
              <a:lnSpc>
                <a:spcPts val="4101"/>
              </a:lnSpc>
            </a:pPr>
            <a:r>
              <a:rPr lang="nn-NO" sz="2929" noProof="0" dirty="0">
                <a:solidFill>
                  <a:srgbClr val="000000"/>
                </a:solidFill>
                <a:latin typeface="Montserrat"/>
                <a:ea typeface="Montserrat"/>
                <a:cs typeface="Montserrat"/>
                <a:sym typeface="Montserrat"/>
              </a:rPr>
              <a:t>Varulven er ifølge gammal folketru eit menneske i ulveham. Førestillinga om varulven er fleire tusen år gammal, eldre enn tanken om vampyrar.</a:t>
            </a:r>
          </a:p>
          <a:p>
            <a:pPr algn="l">
              <a:lnSpc>
                <a:spcPts val="4101"/>
              </a:lnSpc>
            </a:pPr>
            <a:endParaRPr lang="nn-NO" sz="2929" noProof="0" dirty="0">
              <a:solidFill>
                <a:srgbClr val="000000"/>
              </a:solidFill>
              <a:latin typeface="Montserrat"/>
              <a:ea typeface="Montserrat"/>
              <a:cs typeface="Montserrat"/>
              <a:sym typeface="Montserrat"/>
            </a:endParaRPr>
          </a:p>
          <a:p>
            <a:pPr algn="l">
              <a:lnSpc>
                <a:spcPts val="4101"/>
              </a:lnSpc>
            </a:pPr>
            <a:r>
              <a:rPr lang="nn-NO" sz="2929" noProof="0" dirty="0">
                <a:solidFill>
                  <a:srgbClr val="000000"/>
                </a:solidFill>
                <a:latin typeface="Montserrat"/>
                <a:ea typeface="Montserrat"/>
                <a:cs typeface="Montserrat"/>
                <a:sym typeface="Montserrat"/>
              </a:rPr>
              <a:t>Varulvane er aktive om natta, og kan då rive i hel og ete opp både dyr og menneske. Om dagen er varulven menneske. Fullmånen er ofte med på å påverke omskapinga.</a:t>
            </a:r>
          </a:p>
          <a:p>
            <a:pPr algn="l">
              <a:lnSpc>
                <a:spcPts val="4101"/>
              </a:lnSpc>
            </a:pPr>
            <a:endParaRPr lang="nn-NO" sz="2929" noProof="0" dirty="0">
              <a:solidFill>
                <a:srgbClr val="000000"/>
              </a:solidFill>
              <a:latin typeface="Montserrat"/>
              <a:ea typeface="Montserrat"/>
              <a:cs typeface="Montserrat"/>
              <a:sym typeface="Montserrat"/>
            </a:endParaRPr>
          </a:p>
          <a:p>
            <a:pPr marL="0" lvl="0" indent="0" algn="l">
              <a:lnSpc>
                <a:spcPts val="4101"/>
              </a:lnSpc>
              <a:spcBef>
                <a:spcPct val="0"/>
              </a:spcBef>
            </a:pPr>
            <a:endParaRPr lang="nn-NO" sz="2929" noProof="0" dirty="0">
              <a:solidFill>
                <a:srgbClr val="000000"/>
              </a:solidFill>
              <a:latin typeface="Montserrat"/>
              <a:ea typeface="Montserrat"/>
              <a:cs typeface="Montserrat"/>
              <a:sym typeface="Montserrat"/>
            </a:endParaRPr>
          </a:p>
        </p:txBody>
      </p:sp>
      <p:sp>
        <p:nvSpPr>
          <p:cNvPr id="6" name="Freeform 6"/>
          <p:cNvSpPr/>
          <p:nvPr/>
        </p:nvSpPr>
        <p:spPr>
          <a:xfrm>
            <a:off x="10969312" y="0"/>
            <a:ext cx="7318688" cy="11118394"/>
          </a:xfrm>
          <a:custGeom>
            <a:avLst/>
            <a:gdLst/>
            <a:ahLst/>
            <a:cxnLst/>
            <a:rect l="l" t="t" r="r" b="b"/>
            <a:pathLst>
              <a:path w="7318688" h="11118394">
                <a:moveTo>
                  <a:pt x="0" y="0"/>
                </a:moveTo>
                <a:lnTo>
                  <a:pt x="7318688" y="0"/>
                </a:lnTo>
                <a:lnTo>
                  <a:pt x="7318688" y="11118394"/>
                </a:lnTo>
                <a:lnTo>
                  <a:pt x="0" y="11118394"/>
                </a:lnTo>
                <a:lnTo>
                  <a:pt x="0" y="0"/>
                </a:lnTo>
                <a:close/>
              </a:path>
            </a:pathLst>
          </a:custGeom>
          <a:blipFill>
            <a:blip r:embed="rId2"/>
            <a:stretch>
              <a:fillRect l="-639" r="-639"/>
            </a:stretch>
          </a:blipFill>
        </p:spPr>
        <p:txBody>
          <a:bodyPr/>
          <a:lstStyle/>
          <a:p>
            <a:endParaRPr lang="nn-NO" noProof="0" dirty="0"/>
          </a:p>
        </p:txBody>
      </p:sp>
      <p:sp>
        <p:nvSpPr>
          <p:cNvPr id="7" name="TextBox 7"/>
          <p:cNvSpPr txBox="1"/>
          <p:nvPr/>
        </p:nvSpPr>
        <p:spPr>
          <a:xfrm>
            <a:off x="10863610" y="7590889"/>
            <a:ext cx="9106919" cy="2879254"/>
          </a:xfrm>
          <a:prstGeom prst="rect">
            <a:avLst/>
          </a:prstGeom>
        </p:spPr>
        <p:txBody>
          <a:bodyPr lIns="0" tIns="0" rIns="0" bIns="0" rtlCol="0" anchor="t">
            <a:spAutoFit/>
          </a:bodyPr>
          <a:lstStyle/>
          <a:p>
            <a:pPr algn="ctr">
              <a:lnSpc>
                <a:spcPts val="4575"/>
              </a:lnSpc>
            </a:pPr>
            <a:r>
              <a:rPr lang="nn-NO" sz="3268" noProof="0" dirty="0">
                <a:solidFill>
                  <a:srgbClr val="FFFFFF"/>
                </a:solidFill>
                <a:latin typeface="Montserrat"/>
                <a:ea typeface="Montserrat"/>
                <a:cs typeface="Montserrat"/>
                <a:sym typeface="Montserrat"/>
              </a:rPr>
              <a:t>Ord å samtale om:</a:t>
            </a:r>
          </a:p>
          <a:p>
            <a:pPr algn="ctr">
              <a:lnSpc>
                <a:spcPts val="4575"/>
              </a:lnSpc>
            </a:pPr>
            <a:r>
              <a:rPr lang="nn-NO" sz="3268" noProof="0" dirty="0">
                <a:solidFill>
                  <a:srgbClr val="FFFFFF"/>
                </a:solidFill>
                <a:latin typeface="Montserrat"/>
                <a:ea typeface="Montserrat"/>
                <a:cs typeface="Montserrat"/>
                <a:sym typeface="Montserrat"/>
              </a:rPr>
              <a:t>ulveham</a:t>
            </a:r>
          </a:p>
          <a:p>
            <a:pPr algn="ctr">
              <a:lnSpc>
                <a:spcPts val="4575"/>
              </a:lnSpc>
            </a:pPr>
            <a:r>
              <a:rPr lang="nn-NO" sz="3268" noProof="0" dirty="0">
                <a:solidFill>
                  <a:srgbClr val="FFFFFF"/>
                </a:solidFill>
                <a:latin typeface="Montserrat"/>
                <a:ea typeface="Montserrat"/>
                <a:cs typeface="Montserrat"/>
                <a:sym typeface="Montserrat"/>
              </a:rPr>
              <a:t>førestilling</a:t>
            </a:r>
          </a:p>
          <a:p>
            <a:pPr algn="ctr">
              <a:lnSpc>
                <a:spcPts val="4575"/>
              </a:lnSpc>
            </a:pPr>
            <a:endParaRPr lang="nn-NO" sz="3268" noProof="0" dirty="0">
              <a:solidFill>
                <a:srgbClr val="FFFFFF"/>
              </a:solidFill>
              <a:latin typeface="Montserrat"/>
              <a:ea typeface="Montserrat"/>
              <a:cs typeface="Montserrat"/>
              <a:sym typeface="Montserrat"/>
            </a:endParaRPr>
          </a:p>
          <a:p>
            <a:pPr algn="ctr">
              <a:lnSpc>
                <a:spcPts val="4575"/>
              </a:lnSpc>
            </a:pPr>
            <a:endParaRPr lang="nn-NO" sz="3268" noProof="0" dirty="0">
              <a:solidFill>
                <a:srgbClr val="FFFFFF"/>
              </a:solidFill>
              <a:latin typeface="Montserrat"/>
              <a:ea typeface="Montserrat"/>
              <a:cs typeface="Montserrat"/>
              <a:sym typeface="Montserrat"/>
            </a:endParaRPr>
          </a:p>
        </p:txBody>
      </p:sp>
      <p:sp>
        <p:nvSpPr>
          <p:cNvPr id="8" name="TextBox 8"/>
          <p:cNvSpPr txBox="1"/>
          <p:nvPr/>
        </p:nvSpPr>
        <p:spPr>
          <a:xfrm>
            <a:off x="1656225" y="1048376"/>
            <a:ext cx="7149900"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Varulvar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312073"/>
            <a:ext cx="8417286" cy="5640593"/>
          </a:xfrm>
          <a:prstGeom prst="rect">
            <a:avLst/>
          </a:prstGeom>
        </p:spPr>
        <p:txBody>
          <a:bodyPr lIns="0" tIns="0" rIns="0" bIns="0" rtlCol="0" anchor="t">
            <a:spAutoFit/>
          </a:bodyPr>
          <a:lstStyle/>
          <a:p>
            <a:pPr algn="ctr">
              <a:lnSpc>
                <a:spcPts val="4101"/>
              </a:lnSpc>
            </a:pPr>
            <a:r>
              <a:rPr lang="nn-NO" sz="2929" noProof="0" dirty="0">
                <a:solidFill>
                  <a:srgbClr val="000000"/>
                </a:solidFill>
                <a:latin typeface="Montserrat"/>
                <a:ea typeface="Montserrat"/>
                <a:cs typeface="Montserrat"/>
                <a:sym typeface="Montserrat"/>
              </a:rPr>
              <a:t>Varulv er ein leik som minner om mafia (eller forrædar). Dei som er med, har ulike roller.</a:t>
            </a:r>
          </a:p>
          <a:p>
            <a:pPr algn="ctr">
              <a:lnSpc>
                <a:spcPts val="4101"/>
              </a:lnSpc>
            </a:pPr>
            <a:endParaRPr lang="nn-NO" sz="2929" noProof="0" dirty="0">
              <a:solidFill>
                <a:srgbClr val="000000"/>
              </a:solidFill>
              <a:latin typeface="Montserrat"/>
              <a:ea typeface="Montserrat"/>
              <a:cs typeface="Montserrat"/>
              <a:sym typeface="Montserrat"/>
            </a:endParaRPr>
          </a:p>
          <a:p>
            <a:pPr algn="ctr">
              <a:lnSpc>
                <a:spcPts val="4101"/>
              </a:lnSpc>
            </a:pPr>
            <a:r>
              <a:rPr lang="nn-NO" sz="2929" noProof="0" dirty="0">
                <a:solidFill>
                  <a:srgbClr val="000000"/>
                </a:solidFill>
                <a:latin typeface="Montserrat"/>
                <a:ea typeface="Montserrat"/>
                <a:cs typeface="Montserrat"/>
                <a:sym typeface="Montserrat"/>
              </a:rPr>
              <a:t>Ein er forteljar (gjerne lærar)</a:t>
            </a:r>
          </a:p>
          <a:p>
            <a:pPr algn="ctr">
              <a:lnSpc>
                <a:spcPts val="4101"/>
              </a:lnSpc>
            </a:pPr>
            <a:r>
              <a:rPr lang="nn-NO" sz="2929" noProof="0" dirty="0">
                <a:solidFill>
                  <a:srgbClr val="000000"/>
                </a:solidFill>
                <a:latin typeface="Montserrat"/>
                <a:ea typeface="Montserrat"/>
                <a:cs typeface="Montserrat"/>
                <a:sym typeface="Montserrat"/>
              </a:rPr>
              <a:t>To er varulvar</a:t>
            </a:r>
          </a:p>
          <a:p>
            <a:pPr algn="ctr">
              <a:lnSpc>
                <a:spcPts val="4101"/>
              </a:lnSpc>
            </a:pPr>
            <a:r>
              <a:rPr lang="nn-NO" sz="2929" noProof="0" dirty="0">
                <a:solidFill>
                  <a:srgbClr val="000000"/>
                </a:solidFill>
                <a:latin typeface="Montserrat"/>
                <a:ea typeface="Montserrat"/>
                <a:cs typeface="Montserrat"/>
                <a:sym typeface="Montserrat"/>
              </a:rPr>
              <a:t>Ein er synsk</a:t>
            </a:r>
          </a:p>
          <a:p>
            <a:pPr algn="ctr">
              <a:lnSpc>
                <a:spcPts val="4101"/>
              </a:lnSpc>
            </a:pPr>
            <a:r>
              <a:rPr lang="nn-NO" sz="2929" noProof="0" dirty="0">
                <a:solidFill>
                  <a:srgbClr val="000000"/>
                </a:solidFill>
                <a:latin typeface="Montserrat"/>
                <a:ea typeface="Montserrat"/>
                <a:cs typeface="Montserrat"/>
                <a:sym typeface="Montserrat"/>
              </a:rPr>
              <a:t>Ein er lege</a:t>
            </a:r>
          </a:p>
          <a:p>
            <a:pPr algn="ctr">
              <a:lnSpc>
                <a:spcPts val="4101"/>
              </a:lnSpc>
            </a:pPr>
            <a:r>
              <a:rPr lang="nn-NO" sz="2929" noProof="0" dirty="0">
                <a:solidFill>
                  <a:srgbClr val="000000"/>
                </a:solidFill>
                <a:latin typeface="Montserrat"/>
                <a:ea typeface="Montserrat"/>
                <a:cs typeface="Montserrat"/>
                <a:sym typeface="Montserrat"/>
              </a:rPr>
              <a:t>Resten er innbyggarar</a:t>
            </a:r>
          </a:p>
          <a:p>
            <a:pPr algn="ctr">
              <a:lnSpc>
                <a:spcPts val="4101"/>
              </a:lnSpc>
            </a:pPr>
            <a:endParaRPr lang="nn-NO" sz="2929" noProof="0" dirty="0">
              <a:solidFill>
                <a:srgbClr val="000000"/>
              </a:solidFill>
              <a:latin typeface="Montserrat"/>
              <a:ea typeface="Montserrat"/>
              <a:cs typeface="Montserrat"/>
              <a:sym typeface="Montserrat"/>
            </a:endParaRPr>
          </a:p>
          <a:p>
            <a:pPr marL="0" lvl="0" indent="0" algn="ctr">
              <a:lnSpc>
                <a:spcPts val="4101"/>
              </a:lnSpc>
              <a:spcBef>
                <a:spcPct val="0"/>
              </a:spcBef>
            </a:pPr>
            <a:r>
              <a:rPr lang="nn-NO" sz="2929" noProof="0" dirty="0">
                <a:solidFill>
                  <a:srgbClr val="000000"/>
                </a:solidFill>
                <a:latin typeface="Montserrat"/>
                <a:ea typeface="Montserrat"/>
                <a:cs typeface="Montserrat"/>
                <a:sym typeface="Montserrat"/>
              </a:rPr>
              <a:t>De finn ein grundig gjennomgang på engelsk </a:t>
            </a:r>
            <a:r>
              <a:rPr lang="nn-NO" sz="2929" u="sng" noProof="0" dirty="0">
                <a:solidFill>
                  <a:srgbClr val="000000"/>
                </a:solidFill>
                <a:latin typeface="Montserrat"/>
                <a:ea typeface="Montserrat"/>
                <a:cs typeface="Montserrat"/>
                <a:sym typeface="Montserrat"/>
                <a:hlinkClick r:id="rId2" tooltip="https://teambuilding.com/blog/werewolf-game-rules"/>
              </a:rPr>
              <a:t>her</a:t>
            </a:r>
            <a:r>
              <a:rPr lang="nn-NO" sz="2929" noProof="0" dirty="0">
                <a:solidFill>
                  <a:srgbClr val="000000"/>
                </a:solidFill>
                <a:latin typeface="Montserrat"/>
                <a:ea typeface="Montserrat"/>
                <a:cs typeface="Montserrat"/>
                <a:sym typeface="Montserrat"/>
              </a:rPr>
              <a:t> og ein kort film på engelsk </a:t>
            </a:r>
            <a:r>
              <a:rPr lang="nn-NO" sz="2929" u="sng" noProof="0" dirty="0">
                <a:solidFill>
                  <a:srgbClr val="000000"/>
                </a:solidFill>
                <a:latin typeface="Montserrat"/>
                <a:ea typeface="Montserrat"/>
                <a:cs typeface="Montserrat"/>
                <a:sym typeface="Montserrat"/>
                <a:hlinkClick r:id="rId3" tooltip="https://www.bing.com/videos/riverview/relatedvideo?q=warewolf+game+explanation+youtube&amp;qs=n&amp;sp=-1&amp;lq=0&amp;pq=warewolf+game+explanation+youtube&amp;sc=8-33&amp;sk=&amp;cvid=07CE3CF965D242C9B1A4B4BE65011E89&amp;ajaxnorecss=1&amp;sid=39D98D37BFD76AE50BC09BBFBE746BAC&amp;jsoncbid=0&amp;ru=%2fsearch%3fq%3dwarewolf%2520game%2520explanation%2520youtube%26qs%3dn%26form%3dQBRE%26sp%3d-1%26lq%3d0%26pq%3dwarewolf%2520game%2520explanation%2520youtube%26sc%3d8-33%26sk%3d%26cvid%3d07CE3CF965D242C9B1A4B4BE65011E89%26ajaxnorecss%3d1%26sid%3d39D98D37BFD76AE50BC09BBFBE746BAC%26format%3dsnrjson%26jsoncbid%3d0&amp;mmscn=vwrc&amp;mid=958FF33693F39E19DA32958FF33693F39E19DA32&amp;FORM=WRVORC&amp;ntb=1&amp;msockid=dcaf3cdeab3911f086b0dfb55e9220b5"/>
              </a:rPr>
              <a:t>her</a:t>
            </a:r>
          </a:p>
        </p:txBody>
      </p:sp>
      <p:sp>
        <p:nvSpPr>
          <p:cNvPr id="3" name="TextBox 3"/>
          <p:cNvSpPr txBox="1"/>
          <p:nvPr/>
        </p:nvSpPr>
        <p:spPr>
          <a:xfrm>
            <a:off x="1656225" y="1048376"/>
            <a:ext cx="7149900"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Spel varulv</a:t>
            </a:r>
          </a:p>
        </p:txBody>
      </p:sp>
      <p:sp>
        <p:nvSpPr>
          <p:cNvPr id="4" name="Freeform 4"/>
          <p:cNvSpPr/>
          <p:nvPr/>
        </p:nvSpPr>
        <p:spPr>
          <a:xfrm>
            <a:off x="10969312" y="0"/>
            <a:ext cx="7318688" cy="11118394"/>
          </a:xfrm>
          <a:custGeom>
            <a:avLst/>
            <a:gdLst/>
            <a:ahLst/>
            <a:cxnLst/>
            <a:rect l="l" t="t" r="r" b="b"/>
            <a:pathLst>
              <a:path w="7318688" h="11118394">
                <a:moveTo>
                  <a:pt x="0" y="0"/>
                </a:moveTo>
                <a:lnTo>
                  <a:pt x="7318688" y="0"/>
                </a:lnTo>
                <a:lnTo>
                  <a:pt x="7318688" y="11118394"/>
                </a:lnTo>
                <a:lnTo>
                  <a:pt x="0" y="11118394"/>
                </a:lnTo>
                <a:lnTo>
                  <a:pt x="0" y="0"/>
                </a:lnTo>
                <a:close/>
              </a:path>
            </a:pathLst>
          </a:custGeom>
          <a:blipFill>
            <a:blip r:embed="rId4"/>
            <a:stretch>
              <a:fillRect l="-639" r="-639"/>
            </a:stretch>
          </a:blipFill>
        </p:spPr>
        <p:txBody>
          <a:bodyPr/>
          <a:lstStyle/>
          <a:p>
            <a:endParaRPr lang="nn-NO" noProof="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26220" y="-1550443"/>
            <a:ext cx="5410776" cy="14240188"/>
          </a:xfrm>
          <a:custGeom>
            <a:avLst/>
            <a:gdLst/>
            <a:ahLst/>
            <a:cxnLst/>
            <a:rect l="l" t="t" r="r" b="b"/>
            <a:pathLst>
              <a:path w="5410776" h="14240188">
                <a:moveTo>
                  <a:pt x="0" y="0"/>
                </a:moveTo>
                <a:lnTo>
                  <a:pt x="5410776" y="0"/>
                </a:lnTo>
                <a:lnTo>
                  <a:pt x="5410776" y="14240188"/>
                </a:lnTo>
                <a:lnTo>
                  <a:pt x="0" y="14240188"/>
                </a:lnTo>
                <a:lnTo>
                  <a:pt x="0" y="0"/>
                </a:lnTo>
                <a:close/>
              </a:path>
            </a:pathLst>
          </a:custGeom>
          <a:blipFill>
            <a:blip r:embed="rId2"/>
            <a:stretch>
              <a:fillRect l="-149313" r="-13868"/>
            </a:stretch>
          </a:blipFill>
        </p:spPr>
        <p:txBody>
          <a:bodyPr/>
          <a:lstStyle/>
          <a:p>
            <a:endParaRPr lang="nn-NO" noProof="0" dirty="0"/>
          </a:p>
        </p:txBody>
      </p:sp>
      <p:sp>
        <p:nvSpPr>
          <p:cNvPr id="3" name="TextBox 3"/>
          <p:cNvSpPr txBox="1"/>
          <p:nvPr/>
        </p:nvSpPr>
        <p:spPr>
          <a:xfrm>
            <a:off x="2413204" y="355215"/>
            <a:ext cx="5144176" cy="1892294"/>
          </a:xfrm>
          <a:prstGeom prst="rect">
            <a:avLst/>
          </a:prstGeom>
        </p:spPr>
        <p:txBody>
          <a:bodyPr lIns="0" tIns="0" rIns="0" bIns="0" rtlCol="0" anchor="t">
            <a:spAutoFit/>
          </a:bodyPr>
          <a:lstStyle/>
          <a:p>
            <a:pPr algn="ctr">
              <a:lnSpc>
                <a:spcPts val="15400"/>
              </a:lnSpc>
              <a:spcBef>
                <a:spcPct val="0"/>
              </a:spcBef>
            </a:pPr>
            <a:r>
              <a:rPr lang="nn-NO" sz="11000" noProof="0" dirty="0">
                <a:solidFill>
                  <a:srgbClr val="231F20"/>
                </a:solidFill>
                <a:latin typeface="Big Shoulders Display"/>
                <a:ea typeface="Big Shoulders Display"/>
                <a:cs typeface="Big Shoulders Display"/>
                <a:sym typeface="Big Shoulders Display"/>
              </a:rPr>
              <a:t>Mumiar</a:t>
            </a:r>
          </a:p>
        </p:txBody>
      </p:sp>
      <p:sp>
        <p:nvSpPr>
          <p:cNvPr id="4" name="TextBox 4"/>
          <p:cNvSpPr txBox="1"/>
          <p:nvPr/>
        </p:nvSpPr>
        <p:spPr>
          <a:xfrm>
            <a:off x="1230438" y="3193105"/>
            <a:ext cx="7509709" cy="4695943"/>
          </a:xfrm>
          <a:prstGeom prst="rect">
            <a:avLst/>
          </a:prstGeom>
        </p:spPr>
        <p:txBody>
          <a:bodyPr lIns="0" tIns="0" rIns="0" bIns="0" rtlCol="0" anchor="t">
            <a:spAutoFit/>
          </a:bodyPr>
          <a:lstStyle/>
          <a:p>
            <a:pPr algn="ctr">
              <a:lnSpc>
                <a:spcPts val="4193"/>
              </a:lnSpc>
            </a:pPr>
            <a:r>
              <a:rPr lang="nn-NO" sz="2995" noProof="0" dirty="0">
                <a:solidFill>
                  <a:srgbClr val="000000"/>
                </a:solidFill>
                <a:latin typeface="Montserrat"/>
                <a:ea typeface="Montserrat"/>
                <a:cs typeface="Montserrat"/>
                <a:sym typeface="Montserrat"/>
              </a:rPr>
              <a:t>Kva veit de om mumiar?</a:t>
            </a:r>
          </a:p>
          <a:p>
            <a:pPr algn="ctr">
              <a:lnSpc>
                <a:spcPts val="4193"/>
              </a:lnSpc>
            </a:pPr>
            <a:endParaRPr lang="nn-NO" sz="2995" noProof="0" dirty="0">
              <a:solidFill>
                <a:srgbClr val="000000"/>
              </a:solidFill>
              <a:latin typeface="Montserrat"/>
              <a:ea typeface="Montserrat"/>
              <a:cs typeface="Montserrat"/>
              <a:sym typeface="Montserrat"/>
            </a:endParaRPr>
          </a:p>
          <a:p>
            <a:pPr algn="ctr">
              <a:lnSpc>
                <a:spcPts val="4193"/>
              </a:lnSpc>
            </a:pPr>
            <a:r>
              <a:rPr lang="nn-NO" sz="2995" noProof="0" dirty="0">
                <a:solidFill>
                  <a:srgbClr val="000000"/>
                </a:solidFill>
                <a:latin typeface="Montserrat"/>
                <a:ea typeface="Montserrat"/>
                <a:cs typeface="Montserrat"/>
                <a:sym typeface="Montserrat"/>
              </a:rPr>
              <a:t>Kor gammal er den eldste mumien vi kjenner til, trur de?</a:t>
            </a:r>
          </a:p>
          <a:p>
            <a:pPr algn="ctr">
              <a:lnSpc>
                <a:spcPts val="4193"/>
              </a:lnSpc>
            </a:pPr>
            <a:endParaRPr lang="nn-NO" sz="2995" noProof="0" dirty="0">
              <a:solidFill>
                <a:srgbClr val="000000"/>
              </a:solidFill>
              <a:latin typeface="Montserrat"/>
              <a:ea typeface="Montserrat"/>
              <a:cs typeface="Montserrat"/>
              <a:sym typeface="Montserrat"/>
            </a:endParaRPr>
          </a:p>
          <a:p>
            <a:pPr algn="ctr">
              <a:lnSpc>
                <a:spcPts val="4193"/>
              </a:lnSpc>
            </a:pPr>
            <a:r>
              <a:rPr lang="nn-NO" sz="2995" noProof="0" dirty="0">
                <a:solidFill>
                  <a:srgbClr val="000000"/>
                </a:solidFill>
                <a:latin typeface="Montserrat"/>
                <a:ea typeface="Montserrat"/>
                <a:cs typeface="Montserrat"/>
                <a:sym typeface="Montserrat"/>
              </a:rPr>
              <a:t>Kvifor trur de folk kler seg ut som mumiar på halloween? </a:t>
            </a:r>
          </a:p>
          <a:p>
            <a:pPr algn="ctr">
              <a:lnSpc>
                <a:spcPts val="4193"/>
              </a:lnSpc>
            </a:pPr>
            <a:endParaRPr lang="nn-NO" sz="2995" noProof="0" dirty="0">
              <a:solidFill>
                <a:srgbClr val="000000"/>
              </a:solidFill>
              <a:latin typeface="Montserrat"/>
              <a:ea typeface="Montserrat"/>
              <a:cs typeface="Montserrat"/>
              <a:sym typeface="Montserrat"/>
            </a:endParaRPr>
          </a:p>
          <a:p>
            <a:pPr marL="0" lvl="0" indent="0" algn="ctr">
              <a:lnSpc>
                <a:spcPts val="4193"/>
              </a:lnSpc>
              <a:spcBef>
                <a:spcPct val="0"/>
              </a:spcBef>
            </a:pPr>
            <a:r>
              <a:rPr lang="nn-NO" sz="2995" noProof="0" dirty="0">
                <a:solidFill>
                  <a:srgbClr val="000000"/>
                </a:solidFill>
                <a:latin typeface="Montserrat"/>
                <a:ea typeface="Montserrat"/>
                <a:cs typeface="Montserrat"/>
                <a:sym typeface="Montserrat"/>
              </a:rPr>
              <a:t>Kvifor kan mumiar vere skumle?</a:t>
            </a:r>
            <a:r>
              <a:rPr lang="nn-NO" sz="2995" u="none" strike="noStrike" noProof="0" dirty="0">
                <a:solidFill>
                  <a:srgbClr val="000000"/>
                </a:solidFill>
                <a:latin typeface="Montserrat"/>
                <a:ea typeface="Montserrat"/>
                <a:cs typeface="Montserrat"/>
                <a:sym typeface="Montserrat"/>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43084" y="-26984"/>
            <a:ext cx="5144176" cy="1892294"/>
          </a:xfrm>
          <a:prstGeom prst="rect">
            <a:avLst/>
          </a:prstGeom>
        </p:spPr>
        <p:txBody>
          <a:bodyPr lIns="0" tIns="0" rIns="0" bIns="0" rtlCol="0" anchor="t">
            <a:spAutoFit/>
          </a:bodyPr>
          <a:lstStyle/>
          <a:p>
            <a:pPr algn="ctr">
              <a:lnSpc>
                <a:spcPts val="15400"/>
              </a:lnSpc>
              <a:spcBef>
                <a:spcPct val="0"/>
              </a:spcBef>
            </a:pPr>
            <a:r>
              <a:rPr lang="nn-NO" sz="11000" noProof="0" dirty="0">
                <a:solidFill>
                  <a:srgbClr val="231F20"/>
                </a:solidFill>
                <a:latin typeface="Big Shoulders Display"/>
                <a:ea typeface="Big Shoulders Display"/>
                <a:cs typeface="Big Shoulders Display"/>
                <a:sym typeface="Big Shoulders Display"/>
              </a:rPr>
              <a:t>Mumiar</a:t>
            </a:r>
          </a:p>
        </p:txBody>
      </p:sp>
      <p:sp>
        <p:nvSpPr>
          <p:cNvPr id="3" name="TextBox 3"/>
          <p:cNvSpPr txBox="1"/>
          <p:nvPr/>
        </p:nvSpPr>
        <p:spPr>
          <a:xfrm>
            <a:off x="472711" y="1945904"/>
            <a:ext cx="9144000" cy="7315318"/>
          </a:xfrm>
          <a:prstGeom prst="rect">
            <a:avLst/>
          </a:prstGeom>
        </p:spPr>
        <p:txBody>
          <a:bodyPr lIns="0" tIns="0" rIns="0" bIns="0" rtlCol="0" anchor="t">
            <a:spAutoFit/>
          </a:bodyPr>
          <a:lstStyle/>
          <a:p>
            <a:pPr algn="l">
              <a:lnSpc>
                <a:spcPts val="4193"/>
              </a:lnSpc>
            </a:pPr>
            <a:r>
              <a:rPr lang="nn-NO" sz="2995" noProof="0" dirty="0">
                <a:solidFill>
                  <a:srgbClr val="000000"/>
                </a:solidFill>
                <a:latin typeface="Montserrat"/>
                <a:ea typeface="Montserrat"/>
                <a:cs typeface="Montserrat"/>
                <a:sym typeface="Montserrat"/>
              </a:rPr>
              <a:t>Kunstige mumiar kjem frå mellom anna det gamle Egypt. Der balsamerte dei døde slik at kroppane ikkje skulle rotne. Det vil seie at dei behandla dei med kjemikaliar. Nyare mumiar er i tillegg tulla inn i lin. Dette var ein respektfull måte å førebu nokon for livet etter døden.</a:t>
            </a:r>
          </a:p>
          <a:p>
            <a:pPr algn="ctr">
              <a:lnSpc>
                <a:spcPts val="4193"/>
              </a:lnSpc>
            </a:pPr>
            <a:endParaRPr lang="nn-NO" sz="2995" noProof="0" dirty="0">
              <a:solidFill>
                <a:srgbClr val="000000"/>
              </a:solidFill>
              <a:latin typeface="Montserrat"/>
              <a:ea typeface="Montserrat"/>
              <a:cs typeface="Montserrat"/>
              <a:sym typeface="Montserrat"/>
            </a:endParaRPr>
          </a:p>
          <a:p>
            <a:pPr algn="l">
              <a:lnSpc>
                <a:spcPts val="4193"/>
              </a:lnSpc>
            </a:pPr>
            <a:r>
              <a:rPr lang="nn-NO" sz="2995" noProof="0" dirty="0">
                <a:solidFill>
                  <a:srgbClr val="000000"/>
                </a:solidFill>
                <a:latin typeface="Montserrat"/>
                <a:ea typeface="Montserrat"/>
                <a:cs typeface="Montserrat"/>
                <a:sym typeface="Montserrat"/>
              </a:rPr>
              <a:t>Dei eldste kunstige mumiane vi kjenner til, er frå Sør-Amerika. Desse er nesten 7000 år gamle, 2000 år eldre enn dei eldste mumiane frå Egypt.    </a:t>
            </a:r>
          </a:p>
          <a:p>
            <a:pPr algn="ctr">
              <a:lnSpc>
                <a:spcPts val="4193"/>
              </a:lnSpc>
            </a:pPr>
            <a:endParaRPr lang="nn-NO" sz="2995" noProof="0" dirty="0">
              <a:solidFill>
                <a:srgbClr val="000000"/>
              </a:solidFill>
              <a:latin typeface="Montserrat"/>
              <a:ea typeface="Montserrat"/>
              <a:cs typeface="Montserrat"/>
              <a:sym typeface="Montserrat"/>
            </a:endParaRPr>
          </a:p>
          <a:p>
            <a:pPr marL="0" lvl="0" indent="0" algn="l">
              <a:lnSpc>
                <a:spcPts val="4193"/>
              </a:lnSpc>
              <a:spcBef>
                <a:spcPct val="0"/>
              </a:spcBef>
            </a:pPr>
            <a:r>
              <a:rPr lang="nn-NO" sz="2995" noProof="0" dirty="0">
                <a:solidFill>
                  <a:srgbClr val="000000"/>
                </a:solidFill>
                <a:latin typeface="Montserrat"/>
                <a:ea typeface="Montserrat"/>
                <a:cs typeface="Montserrat"/>
                <a:sym typeface="Montserrat"/>
              </a:rPr>
              <a:t>I</a:t>
            </a:r>
            <a:r>
              <a:rPr lang="nn-NO" sz="2995" u="none" strike="noStrike" noProof="0" dirty="0">
                <a:solidFill>
                  <a:srgbClr val="000000"/>
                </a:solidFill>
                <a:latin typeface="Montserrat"/>
                <a:ea typeface="Montserrat"/>
                <a:cs typeface="Montserrat"/>
                <a:sym typeface="Montserrat"/>
              </a:rPr>
              <a:t> filmar er mumiar ofte skapningar som vaknar til liv. Dei herjar då rundt og skaper mykje uro. </a:t>
            </a:r>
          </a:p>
        </p:txBody>
      </p:sp>
      <p:sp>
        <p:nvSpPr>
          <p:cNvPr id="4" name="Freeform 4"/>
          <p:cNvSpPr/>
          <p:nvPr/>
        </p:nvSpPr>
        <p:spPr>
          <a:xfrm>
            <a:off x="12179412" y="-1487956"/>
            <a:ext cx="5410776" cy="14240188"/>
          </a:xfrm>
          <a:custGeom>
            <a:avLst/>
            <a:gdLst/>
            <a:ahLst/>
            <a:cxnLst/>
            <a:rect l="l" t="t" r="r" b="b"/>
            <a:pathLst>
              <a:path w="5410776" h="14240188">
                <a:moveTo>
                  <a:pt x="0" y="0"/>
                </a:moveTo>
                <a:lnTo>
                  <a:pt x="5410777" y="0"/>
                </a:lnTo>
                <a:lnTo>
                  <a:pt x="5410777" y="14240188"/>
                </a:lnTo>
                <a:lnTo>
                  <a:pt x="0" y="14240188"/>
                </a:lnTo>
                <a:lnTo>
                  <a:pt x="0" y="0"/>
                </a:lnTo>
                <a:close/>
              </a:path>
            </a:pathLst>
          </a:custGeom>
          <a:blipFill>
            <a:blip r:embed="rId2"/>
            <a:stretch>
              <a:fillRect l="-149313" r="-13868"/>
            </a:stretch>
          </a:blipFill>
        </p:spPr>
        <p:txBody>
          <a:bodyPr/>
          <a:lstStyle/>
          <a:p>
            <a:endParaRPr lang="nn-NO" noProof="0" dirty="0"/>
          </a:p>
        </p:txBody>
      </p:sp>
      <p:grpSp>
        <p:nvGrpSpPr>
          <p:cNvPr id="5" name="Group 5"/>
          <p:cNvGrpSpPr/>
          <p:nvPr/>
        </p:nvGrpSpPr>
        <p:grpSpPr>
          <a:xfrm>
            <a:off x="10210800" y="6870746"/>
            <a:ext cx="4572000" cy="3086100"/>
            <a:chOff x="0" y="0"/>
            <a:chExt cx="1331155" cy="812800"/>
          </a:xfrm>
        </p:grpSpPr>
        <p:sp>
          <p:nvSpPr>
            <p:cNvPr id="6" name="Freeform 6"/>
            <p:cNvSpPr/>
            <p:nvPr/>
          </p:nvSpPr>
          <p:spPr>
            <a:xfrm>
              <a:off x="0" y="0"/>
              <a:ext cx="1331155" cy="812800"/>
            </a:xfrm>
            <a:custGeom>
              <a:avLst/>
              <a:gdLst/>
              <a:ahLst/>
              <a:cxnLst/>
              <a:rect l="l" t="t" r="r" b="b"/>
              <a:pathLst>
                <a:path w="1331155" h="812800">
                  <a:moveTo>
                    <a:pt x="39826" y="0"/>
                  </a:moveTo>
                  <a:lnTo>
                    <a:pt x="1291329" y="0"/>
                  </a:lnTo>
                  <a:cubicBezTo>
                    <a:pt x="1313324" y="0"/>
                    <a:pt x="1331155" y="17831"/>
                    <a:pt x="1331155" y="39826"/>
                  </a:cubicBezTo>
                  <a:lnTo>
                    <a:pt x="1331155" y="772974"/>
                  </a:lnTo>
                  <a:cubicBezTo>
                    <a:pt x="1331155" y="794969"/>
                    <a:pt x="1313324" y="812800"/>
                    <a:pt x="1291329" y="812800"/>
                  </a:cubicBezTo>
                  <a:lnTo>
                    <a:pt x="39826" y="812800"/>
                  </a:lnTo>
                  <a:cubicBezTo>
                    <a:pt x="17831" y="812800"/>
                    <a:pt x="0" y="794969"/>
                    <a:pt x="0" y="772974"/>
                  </a:cubicBezTo>
                  <a:lnTo>
                    <a:pt x="0" y="39826"/>
                  </a:lnTo>
                  <a:cubicBezTo>
                    <a:pt x="0" y="17831"/>
                    <a:pt x="17831" y="0"/>
                    <a:pt x="39826" y="0"/>
                  </a:cubicBezTo>
                  <a:close/>
                </a:path>
              </a:pathLst>
            </a:custGeom>
            <a:solidFill>
              <a:srgbClr val="4C6350"/>
            </a:solidFill>
          </p:spPr>
          <p:txBody>
            <a:bodyPr/>
            <a:lstStyle/>
            <a:p>
              <a:endParaRPr lang="nn-NO" noProof="0" dirty="0"/>
            </a:p>
          </p:txBody>
        </p:sp>
        <p:sp>
          <p:nvSpPr>
            <p:cNvPr id="7" name="TextBox 7"/>
            <p:cNvSpPr txBox="1"/>
            <p:nvPr/>
          </p:nvSpPr>
          <p:spPr>
            <a:xfrm>
              <a:off x="0" y="-38100"/>
              <a:ext cx="1331155" cy="850900"/>
            </a:xfrm>
            <a:prstGeom prst="rect">
              <a:avLst/>
            </a:prstGeom>
          </p:spPr>
          <p:txBody>
            <a:bodyPr lIns="50800" tIns="50800" rIns="50800" bIns="50800" rtlCol="0" anchor="ctr"/>
            <a:lstStyle/>
            <a:p>
              <a:pPr algn="ctr">
                <a:lnSpc>
                  <a:spcPts val="2659"/>
                </a:lnSpc>
              </a:pPr>
              <a:endParaRPr lang="nn-NO" noProof="0" dirty="0"/>
            </a:p>
          </p:txBody>
        </p:sp>
      </p:grpSp>
      <p:sp>
        <p:nvSpPr>
          <p:cNvPr id="8" name="TextBox 8"/>
          <p:cNvSpPr txBox="1"/>
          <p:nvPr/>
        </p:nvSpPr>
        <p:spPr>
          <a:xfrm>
            <a:off x="10681768" y="7087086"/>
            <a:ext cx="3630063" cy="2653419"/>
          </a:xfrm>
          <a:prstGeom prst="rect">
            <a:avLst/>
          </a:prstGeom>
        </p:spPr>
        <p:txBody>
          <a:bodyPr wrap="square" lIns="0" tIns="0" rIns="0" bIns="0" rtlCol="0" anchor="t">
            <a:spAutoFit/>
          </a:bodyPr>
          <a:lstStyle/>
          <a:p>
            <a:pPr algn="ctr">
              <a:lnSpc>
                <a:spcPts val="4199"/>
              </a:lnSpc>
            </a:pPr>
            <a:r>
              <a:rPr lang="nn-NO" sz="2999" noProof="0" dirty="0">
                <a:solidFill>
                  <a:srgbClr val="FFFFFF"/>
                </a:solidFill>
                <a:latin typeface="Montserrat"/>
                <a:ea typeface="Montserrat"/>
                <a:cs typeface="Montserrat"/>
                <a:sym typeface="Montserrat"/>
              </a:rPr>
              <a:t>Ord å snakke om</a:t>
            </a:r>
          </a:p>
          <a:p>
            <a:pPr algn="ctr">
              <a:lnSpc>
                <a:spcPts val="4199"/>
              </a:lnSpc>
            </a:pPr>
            <a:endParaRPr lang="nn-NO" sz="2999" noProof="0" dirty="0">
              <a:solidFill>
                <a:srgbClr val="FFFFFF"/>
              </a:solidFill>
              <a:latin typeface="Montserrat"/>
              <a:ea typeface="Montserrat"/>
              <a:cs typeface="Montserrat"/>
              <a:sym typeface="Montserrat"/>
            </a:endParaRPr>
          </a:p>
          <a:p>
            <a:pPr algn="ctr">
              <a:lnSpc>
                <a:spcPts val="4199"/>
              </a:lnSpc>
            </a:pPr>
            <a:r>
              <a:rPr lang="nn-NO" sz="2999" noProof="0" dirty="0">
                <a:solidFill>
                  <a:srgbClr val="FFFFFF"/>
                </a:solidFill>
                <a:latin typeface="Montserrat"/>
                <a:ea typeface="Montserrat"/>
                <a:cs typeface="Montserrat"/>
                <a:sym typeface="Montserrat"/>
              </a:rPr>
              <a:t>balsamerte</a:t>
            </a:r>
          </a:p>
          <a:p>
            <a:pPr algn="ctr">
              <a:lnSpc>
                <a:spcPts val="4199"/>
              </a:lnSpc>
            </a:pPr>
            <a:r>
              <a:rPr lang="nn-NO" sz="2999" noProof="0" dirty="0">
                <a:solidFill>
                  <a:srgbClr val="FFFFFF"/>
                </a:solidFill>
                <a:latin typeface="Montserrat"/>
                <a:ea typeface="Montserrat"/>
                <a:cs typeface="Montserrat"/>
                <a:sym typeface="Montserrat"/>
              </a:rPr>
              <a:t>respektfull</a:t>
            </a:r>
          </a:p>
          <a:p>
            <a:pPr algn="ctr">
              <a:lnSpc>
                <a:spcPts val="4199"/>
              </a:lnSpc>
            </a:pPr>
            <a:r>
              <a:rPr lang="nn-NO" sz="2999" noProof="0" dirty="0">
                <a:solidFill>
                  <a:srgbClr val="FFFFFF"/>
                </a:solidFill>
                <a:latin typeface="Montserrat"/>
                <a:ea typeface="Montserrat"/>
                <a:cs typeface="Montserrat"/>
                <a:sym typeface="Montserrat"/>
              </a:rPr>
              <a:t>førebu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0050" y="232285"/>
            <a:ext cx="7734972" cy="1377925"/>
          </a:xfrm>
          <a:prstGeom prst="rect">
            <a:avLst/>
          </a:prstGeom>
        </p:spPr>
        <p:txBody>
          <a:bodyPr lIns="0" tIns="0" rIns="0" bIns="0" rtlCol="0" anchor="t">
            <a:spAutoFit/>
          </a:bodyPr>
          <a:lstStyle/>
          <a:p>
            <a:pPr algn="ctr">
              <a:lnSpc>
                <a:spcPts val="11201"/>
              </a:lnSpc>
              <a:spcBef>
                <a:spcPct val="0"/>
              </a:spcBef>
            </a:pPr>
            <a:r>
              <a:rPr lang="nn-NO" sz="8001" noProof="0" dirty="0">
                <a:solidFill>
                  <a:srgbClr val="231F20"/>
                </a:solidFill>
                <a:latin typeface="Big Shoulders Display"/>
                <a:ea typeface="Big Shoulders Display"/>
                <a:cs typeface="Big Shoulders Display"/>
                <a:sym typeface="Big Shoulders Display"/>
              </a:rPr>
              <a:t>Mumiekonkurranse</a:t>
            </a:r>
          </a:p>
        </p:txBody>
      </p:sp>
      <p:sp>
        <p:nvSpPr>
          <p:cNvPr id="3" name="TextBox 3"/>
          <p:cNvSpPr txBox="1"/>
          <p:nvPr/>
        </p:nvSpPr>
        <p:spPr>
          <a:xfrm>
            <a:off x="391103" y="2216966"/>
            <a:ext cx="7509709" cy="8363068"/>
          </a:xfrm>
          <a:prstGeom prst="rect">
            <a:avLst/>
          </a:prstGeom>
        </p:spPr>
        <p:txBody>
          <a:bodyPr lIns="0" tIns="0" rIns="0" bIns="0" rtlCol="0" anchor="t">
            <a:spAutoFit/>
          </a:bodyPr>
          <a:lstStyle/>
          <a:p>
            <a:pPr algn="ctr">
              <a:lnSpc>
                <a:spcPts val="4193"/>
              </a:lnSpc>
            </a:pPr>
            <a:r>
              <a:rPr lang="nn-NO" sz="2995" noProof="0" dirty="0">
                <a:solidFill>
                  <a:srgbClr val="000000"/>
                </a:solidFill>
                <a:latin typeface="Montserrat"/>
                <a:ea typeface="Montserrat"/>
                <a:cs typeface="Montserrat"/>
                <a:sym typeface="Montserrat"/>
              </a:rPr>
              <a:t>Del klassen i to eller fleire lag, og gje kvart lag ein toalettrull.</a:t>
            </a:r>
          </a:p>
          <a:p>
            <a:pPr algn="ctr">
              <a:lnSpc>
                <a:spcPts val="4193"/>
              </a:lnSpc>
            </a:pPr>
            <a:endParaRPr lang="nn-NO" sz="2995" noProof="0" dirty="0">
              <a:solidFill>
                <a:srgbClr val="000000"/>
              </a:solidFill>
              <a:latin typeface="Montserrat"/>
              <a:ea typeface="Montserrat"/>
              <a:cs typeface="Montserrat"/>
              <a:sym typeface="Montserrat"/>
            </a:endParaRPr>
          </a:p>
          <a:p>
            <a:pPr algn="ctr">
              <a:lnSpc>
                <a:spcPts val="4193"/>
              </a:lnSpc>
            </a:pPr>
            <a:r>
              <a:rPr lang="nn-NO" sz="2995" noProof="0" dirty="0">
                <a:solidFill>
                  <a:srgbClr val="000000"/>
                </a:solidFill>
                <a:latin typeface="Montserrat"/>
                <a:ea typeface="Montserrat"/>
                <a:cs typeface="Montserrat"/>
                <a:sym typeface="Montserrat"/>
              </a:rPr>
              <a:t>Kvart lag vel ein elev som skal tullast inn til ein mumie.</a:t>
            </a:r>
          </a:p>
          <a:p>
            <a:pPr algn="ctr">
              <a:lnSpc>
                <a:spcPts val="4193"/>
              </a:lnSpc>
            </a:pPr>
            <a:endParaRPr lang="nn-NO" sz="2995" noProof="0" dirty="0">
              <a:solidFill>
                <a:srgbClr val="000000"/>
              </a:solidFill>
              <a:latin typeface="Montserrat"/>
              <a:ea typeface="Montserrat"/>
              <a:cs typeface="Montserrat"/>
              <a:sym typeface="Montserrat"/>
            </a:endParaRPr>
          </a:p>
          <a:p>
            <a:pPr algn="ctr">
              <a:lnSpc>
                <a:spcPts val="4193"/>
              </a:lnSpc>
            </a:pPr>
            <a:r>
              <a:rPr lang="nn-NO" sz="2995" noProof="0" dirty="0">
                <a:solidFill>
                  <a:srgbClr val="000000"/>
                </a:solidFill>
                <a:latin typeface="Montserrat"/>
                <a:ea typeface="Montserrat"/>
                <a:cs typeface="Montserrat"/>
                <a:sym typeface="Montserrat"/>
              </a:rPr>
              <a:t>Klar ferdig gå! Det første laget som har surra heile </a:t>
            </a:r>
            <a:r>
              <a:rPr lang="nn-NO" sz="2995" noProof="0" dirty="0" err="1">
                <a:solidFill>
                  <a:srgbClr val="000000"/>
                </a:solidFill>
                <a:latin typeface="Montserrat"/>
                <a:ea typeface="Montserrat"/>
                <a:cs typeface="Montserrat"/>
                <a:sym typeface="Montserrat"/>
              </a:rPr>
              <a:t>dorullen</a:t>
            </a:r>
            <a:r>
              <a:rPr lang="nn-NO" sz="2995" noProof="0" dirty="0">
                <a:solidFill>
                  <a:srgbClr val="000000"/>
                </a:solidFill>
                <a:latin typeface="Montserrat"/>
                <a:ea typeface="Montserrat"/>
                <a:cs typeface="Montserrat"/>
                <a:sym typeface="Montserrat"/>
              </a:rPr>
              <a:t> rundt eleven frå topp til tå, vinn konkurransen. </a:t>
            </a:r>
          </a:p>
          <a:p>
            <a:pPr algn="ctr">
              <a:lnSpc>
                <a:spcPts val="4193"/>
              </a:lnSpc>
            </a:pPr>
            <a:endParaRPr lang="nn-NO" sz="2995" noProof="0" dirty="0">
              <a:solidFill>
                <a:srgbClr val="000000"/>
              </a:solidFill>
              <a:latin typeface="Montserrat"/>
              <a:ea typeface="Montserrat"/>
              <a:cs typeface="Montserrat"/>
              <a:sym typeface="Montserrat"/>
            </a:endParaRPr>
          </a:p>
          <a:p>
            <a:pPr algn="ctr">
              <a:lnSpc>
                <a:spcPts val="4193"/>
              </a:lnSpc>
            </a:pPr>
            <a:r>
              <a:rPr lang="nn-NO" sz="2995" noProof="0" dirty="0">
                <a:solidFill>
                  <a:srgbClr val="000000"/>
                </a:solidFill>
                <a:latin typeface="Montserrat"/>
                <a:ea typeface="Montserrat"/>
                <a:cs typeface="Montserrat"/>
                <a:sym typeface="Montserrat"/>
              </a:rPr>
              <a:t>Miljøvenleg tips: Putt det brukte </a:t>
            </a:r>
            <a:r>
              <a:rPr lang="nn-NO" sz="2995" noProof="0" dirty="0" err="1">
                <a:solidFill>
                  <a:srgbClr val="000000"/>
                </a:solidFill>
                <a:latin typeface="Montserrat"/>
                <a:ea typeface="Montserrat"/>
                <a:cs typeface="Montserrat"/>
                <a:sym typeface="Montserrat"/>
              </a:rPr>
              <a:t>dopapiret</a:t>
            </a:r>
            <a:r>
              <a:rPr lang="nn-NO" sz="2995" noProof="0" dirty="0">
                <a:solidFill>
                  <a:srgbClr val="000000"/>
                </a:solidFill>
                <a:latin typeface="Montserrat"/>
                <a:ea typeface="Montserrat"/>
                <a:cs typeface="Montserrat"/>
                <a:sym typeface="Montserrat"/>
              </a:rPr>
              <a:t> i ein sekk eller ein boks, og plasser det ved vasken. </a:t>
            </a:r>
          </a:p>
          <a:p>
            <a:pPr algn="ctr">
              <a:lnSpc>
                <a:spcPts val="4193"/>
              </a:lnSpc>
            </a:pPr>
            <a:r>
              <a:rPr lang="nn-NO" sz="2995" noProof="0" dirty="0">
                <a:solidFill>
                  <a:srgbClr val="000000"/>
                </a:solidFill>
                <a:latin typeface="Montserrat"/>
                <a:ea typeface="Montserrat"/>
                <a:cs typeface="Montserrat"/>
                <a:sym typeface="Montserrat"/>
              </a:rPr>
              <a:t>Bruk det som tørkepapir til det er tomt. </a:t>
            </a:r>
          </a:p>
          <a:p>
            <a:pPr algn="ctr">
              <a:lnSpc>
                <a:spcPts val="4193"/>
              </a:lnSpc>
            </a:pPr>
            <a:endParaRPr lang="nn-NO" sz="2995" noProof="0" dirty="0">
              <a:solidFill>
                <a:srgbClr val="000000"/>
              </a:solidFill>
              <a:latin typeface="Montserrat"/>
              <a:ea typeface="Montserrat"/>
              <a:cs typeface="Montserrat"/>
              <a:sym typeface="Montserrat"/>
            </a:endParaRPr>
          </a:p>
          <a:p>
            <a:pPr marL="0" lvl="0" indent="0" algn="ctr">
              <a:lnSpc>
                <a:spcPts val="4193"/>
              </a:lnSpc>
              <a:spcBef>
                <a:spcPct val="0"/>
              </a:spcBef>
            </a:pPr>
            <a:endParaRPr lang="nn-NO" sz="2995" noProof="0" dirty="0">
              <a:solidFill>
                <a:srgbClr val="000000"/>
              </a:solidFill>
              <a:latin typeface="Montserrat"/>
              <a:ea typeface="Montserrat"/>
              <a:cs typeface="Montserrat"/>
              <a:sym typeface="Montserrat"/>
            </a:endParaRPr>
          </a:p>
        </p:txBody>
      </p:sp>
      <p:sp>
        <p:nvSpPr>
          <p:cNvPr id="4" name="Freeform 4"/>
          <p:cNvSpPr/>
          <p:nvPr/>
        </p:nvSpPr>
        <p:spPr>
          <a:xfrm>
            <a:off x="10626220" y="-1550443"/>
            <a:ext cx="5410776" cy="14240188"/>
          </a:xfrm>
          <a:custGeom>
            <a:avLst/>
            <a:gdLst/>
            <a:ahLst/>
            <a:cxnLst/>
            <a:rect l="l" t="t" r="r" b="b"/>
            <a:pathLst>
              <a:path w="5410776" h="14240188">
                <a:moveTo>
                  <a:pt x="0" y="0"/>
                </a:moveTo>
                <a:lnTo>
                  <a:pt x="5410776" y="0"/>
                </a:lnTo>
                <a:lnTo>
                  <a:pt x="5410776" y="14240188"/>
                </a:lnTo>
                <a:lnTo>
                  <a:pt x="0" y="14240188"/>
                </a:lnTo>
                <a:lnTo>
                  <a:pt x="0" y="0"/>
                </a:lnTo>
                <a:close/>
              </a:path>
            </a:pathLst>
          </a:custGeom>
          <a:blipFill>
            <a:blip r:embed="rId2"/>
            <a:stretch>
              <a:fillRect l="-149313" r="-13868"/>
            </a:stretch>
          </a:blipFill>
        </p:spPr>
        <p:txBody>
          <a:bodyPr/>
          <a:lstStyle/>
          <a:p>
            <a:endParaRPr lang="nn-NO" noProof="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521379" y="3133941"/>
            <a:ext cx="7086792" cy="4657725"/>
          </a:xfrm>
          <a:prstGeom prst="rect">
            <a:avLst/>
          </a:prstGeom>
        </p:spPr>
        <p:txBody>
          <a:bodyPr lIns="0" tIns="0" rIns="0" bIns="0" rtlCol="0" anchor="t">
            <a:spAutoFit/>
          </a:bodyPr>
          <a:lstStyle/>
          <a:p>
            <a:pPr algn="ctr">
              <a:lnSpc>
                <a:spcPts val="12000"/>
              </a:lnSpc>
            </a:pPr>
            <a:r>
              <a:rPr lang="nn-NO" sz="12000" noProof="0" dirty="0">
                <a:solidFill>
                  <a:srgbClr val="FFFFFF"/>
                </a:solidFill>
                <a:latin typeface="Big Shoulders Display"/>
                <a:ea typeface="Big Shoulders Display"/>
                <a:cs typeface="Big Shoulders Display"/>
                <a:sym typeface="Big Shoulders Display"/>
              </a:rPr>
              <a:t>God, gøy og skummel </a:t>
            </a:r>
          </a:p>
          <a:p>
            <a:pPr marL="0" lvl="0" indent="0" algn="ctr">
              <a:lnSpc>
                <a:spcPts val="12000"/>
              </a:lnSpc>
            </a:pPr>
            <a:r>
              <a:rPr lang="nn-NO" sz="12000" noProof="0" dirty="0">
                <a:solidFill>
                  <a:srgbClr val="FFFFFF"/>
                </a:solidFill>
                <a:latin typeface="Big Shoulders Display"/>
                <a:ea typeface="Big Shoulders Display"/>
                <a:cs typeface="Big Shoulders Display"/>
                <a:sym typeface="Big Shoulders Display"/>
              </a:rPr>
              <a:t>halloween!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31C"/>
        </a:solidFill>
        <a:effectLst/>
      </p:bgPr>
    </p:bg>
    <p:spTree>
      <p:nvGrpSpPr>
        <p:cNvPr id="1" name=""/>
        <p:cNvGrpSpPr/>
        <p:nvPr/>
      </p:nvGrpSpPr>
      <p:grpSpPr>
        <a:xfrm>
          <a:off x="0" y="0"/>
          <a:ext cx="0" cy="0"/>
          <a:chOff x="0" y="0"/>
          <a:chExt cx="0" cy="0"/>
        </a:xfrm>
      </p:grpSpPr>
      <p:sp>
        <p:nvSpPr>
          <p:cNvPr id="2" name="Freeform 2"/>
          <p:cNvSpPr/>
          <p:nvPr/>
        </p:nvSpPr>
        <p:spPr>
          <a:xfrm>
            <a:off x="10297153" y="0"/>
            <a:ext cx="7990847" cy="10287000"/>
          </a:xfrm>
          <a:custGeom>
            <a:avLst/>
            <a:gdLst/>
            <a:ahLst/>
            <a:cxnLst/>
            <a:rect l="l" t="t" r="r" b="b"/>
            <a:pathLst>
              <a:path w="7990847" h="10287000">
                <a:moveTo>
                  <a:pt x="0" y="0"/>
                </a:moveTo>
                <a:lnTo>
                  <a:pt x="7990847" y="0"/>
                </a:lnTo>
                <a:lnTo>
                  <a:pt x="7990847" y="10287000"/>
                </a:lnTo>
                <a:lnTo>
                  <a:pt x="0" y="10287000"/>
                </a:lnTo>
                <a:lnTo>
                  <a:pt x="0" y="0"/>
                </a:lnTo>
                <a:close/>
              </a:path>
            </a:pathLst>
          </a:custGeom>
          <a:blipFill>
            <a:blip r:embed="rId2"/>
            <a:stretch>
              <a:fillRect l="-22205" r="-6529"/>
            </a:stretch>
          </a:blipFill>
        </p:spPr>
        <p:txBody>
          <a:bodyPr/>
          <a:lstStyle/>
          <a:p>
            <a:endParaRPr lang="nn-NO" noProof="0" dirty="0"/>
          </a:p>
        </p:txBody>
      </p:sp>
      <p:grpSp>
        <p:nvGrpSpPr>
          <p:cNvPr id="3" name="Group 3"/>
          <p:cNvGrpSpPr/>
          <p:nvPr/>
        </p:nvGrpSpPr>
        <p:grpSpPr>
          <a:xfrm>
            <a:off x="14292577" y="6289267"/>
            <a:ext cx="3912063" cy="2969033"/>
            <a:chOff x="0" y="0"/>
            <a:chExt cx="1030338" cy="781967"/>
          </a:xfrm>
        </p:grpSpPr>
        <p:sp>
          <p:nvSpPr>
            <p:cNvPr id="4" name="Freeform 4"/>
            <p:cNvSpPr/>
            <p:nvPr/>
          </p:nvSpPr>
          <p:spPr>
            <a:xfrm>
              <a:off x="0" y="0"/>
              <a:ext cx="1030338" cy="781967"/>
            </a:xfrm>
            <a:custGeom>
              <a:avLst/>
              <a:gdLst/>
              <a:ahLst/>
              <a:cxnLst/>
              <a:rect l="l" t="t" r="r" b="b"/>
              <a:pathLst>
                <a:path w="1030338" h="781967">
                  <a:moveTo>
                    <a:pt x="110823" y="0"/>
                  </a:moveTo>
                  <a:lnTo>
                    <a:pt x="919514" y="0"/>
                  </a:lnTo>
                  <a:cubicBezTo>
                    <a:pt x="948907" y="0"/>
                    <a:pt x="977095" y="11676"/>
                    <a:pt x="997878" y="32459"/>
                  </a:cubicBezTo>
                  <a:cubicBezTo>
                    <a:pt x="1018662" y="53243"/>
                    <a:pt x="1030338" y="81431"/>
                    <a:pt x="1030338" y="110823"/>
                  </a:cubicBezTo>
                  <a:lnTo>
                    <a:pt x="1030338" y="671144"/>
                  </a:lnTo>
                  <a:cubicBezTo>
                    <a:pt x="1030338" y="732350"/>
                    <a:pt x="980720" y="781967"/>
                    <a:pt x="919514" y="781967"/>
                  </a:cubicBezTo>
                  <a:lnTo>
                    <a:pt x="110823" y="781967"/>
                  </a:lnTo>
                  <a:cubicBezTo>
                    <a:pt x="49617" y="781967"/>
                    <a:pt x="0" y="732350"/>
                    <a:pt x="0" y="671144"/>
                  </a:cubicBezTo>
                  <a:lnTo>
                    <a:pt x="0" y="110823"/>
                  </a:lnTo>
                  <a:cubicBezTo>
                    <a:pt x="0" y="49617"/>
                    <a:pt x="49617" y="0"/>
                    <a:pt x="110823" y="0"/>
                  </a:cubicBezTo>
                  <a:close/>
                </a:path>
              </a:pathLst>
            </a:custGeom>
            <a:solidFill>
              <a:srgbClr val="213236"/>
            </a:solidFill>
          </p:spPr>
          <p:txBody>
            <a:bodyPr/>
            <a:lstStyle/>
            <a:p>
              <a:endParaRPr lang="nn-NO" noProof="0" dirty="0"/>
            </a:p>
          </p:txBody>
        </p:sp>
        <p:sp>
          <p:nvSpPr>
            <p:cNvPr id="5" name="TextBox 5"/>
            <p:cNvSpPr txBox="1"/>
            <p:nvPr/>
          </p:nvSpPr>
          <p:spPr>
            <a:xfrm>
              <a:off x="0" y="-38100"/>
              <a:ext cx="1030338" cy="820067"/>
            </a:xfrm>
            <a:prstGeom prst="rect">
              <a:avLst/>
            </a:prstGeom>
          </p:spPr>
          <p:txBody>
            <a:bodyPr lIns="50800" tIns="50800" rIns="50800" bIns="50800" rtlCol="0" anchor="ctr"/>
            <a:lstStyle/>
            <a:p>
              <a:pPr algn="ctr">
                <a:lnSpc>
                  <a:spcPts val="2659"/>
                </a:lnSpc>
              </a:pPr>
              <a:endParaRPr lang="nn-NO" noProof="0" dirty="0"/>
            </a:p>
          </p:txBody>
        </p:sp>
      </p:grpSp>
      <p:sp>
        <p:nvSpPr>
          <p:cNvPr id="6" name="TextBox 6"/>
          <p:cNvSpPr txBox="1"/>
          <p:nvPr/>
        </p:nvSpPr>
        <p:spPr>
          <a:xfrm>
            <a:off x="14450057" y="6618363"/>
            <a:ext cx="3597101" cy="2653419"/>
          </a:xfrm>
          <a:prstGeom prst="rect">
            <a:avLst/>
          </a:prstGeom>
        </p:spPr>
        <p:txBody>
          <a:bodyPr wrap="square" lIns="0" tIns="0" rIns="0" bIns="0" rtlCol="0" anchor="t">
            <a:spAutoFit/>
          </a:bodyPr>
          <a:lstStyle/>
          <a:p>
            <a:pPr algn="ctr">
              <a:lnSpc>
                <a:spcPts val="4199"/>
              </a:lnSpc>
            </a:pPr>
            <a:r>
              <a:rPr lang="nn-NO" sz="2999" noProof="0" dirty="0">
                <a:solidFill>
                  <a:srgbClr val="FFFFFF"/>
                </a:solidFill>
                <a:latin typeface="Montserrat"/>
                <a:ea typeface="Montserrat"/>
                <a:cs typeface="Montserrat"/>
                <a:sym typeface="Montserrat"/>
              </a:rPr>
              <a:t>Ord å samtale om:</a:t>
            </a:r>
          </a:p>
          <a:p>
            <a:pPr algn="ctr">
              <a:lnSpc>
                <a:spcPts val="4199"/>
              </a:lnSpc>
            </a:pPr>
            <a:endParaRPr lang="nn-NO" sz="2999" noProof="0" dirty="0">
              <a:solidFill>
                <a:srgbClr val="FFFFFF"/>
              </a:solidFill>
              <a:latin typeface="Montserrat"/>
              <a:ea typeface="Montserrat"/>
              <a:cs typeface="Montserrat"/>
              <a:sym typeface="Montserrat"/>
            </a:endParaRPr>
          </a:p>
          <a:p>
            <a:pPr algn="ctr">
              <a:lnSpc>
                <a:spcPts val="4199"/>
              </a:lnSpc>
            </a:pPr>
            <a:r>
              <a:rPr lang="nn-NO" sz="2999" noProof="0" dirty="0">
                <a:solidFill>
                  <a:srgbClr val="FFFFFF"/>
                </a:solidFill>
                <a:latin typeface="Montserrat"/>
                <a:ea typeface="Montserrat"/>
                <a:cs typeface="Montserrat"/>
                <a:sym typeface="Montserrat"/>
              </a:rPr>
              <a:t>klassisk</a:t>
            </a:r>
          </a:p>
          <a:p>
            <a:pPr algn="ctr">
              <a:lnSpc>
                <a:spcPts val="4199"/>
              </a:lnSpc>
            </a:pPr>
            <a:r>
              <a:rPr lang="nn-NO" sz="2999" noProof="0" dirty="0">
                <a:solidFill>
                  <a:srgbClr val="FFFFFF"/>
                </a:solidFill>
                <a:latin typeface="Montserrat"/>
                <a:ea typeface="Montserrat"/>
                <a:cs typeface="Montserrat"/>
                <a:sym typeface="Montserrat"/>
              </a:rPr>
              <a:t>figur</a:t>
            </a:r>
          </a:p>
          <a:p>
            <a:pPr algn="ctr">
              <a:lnSpc>
                <a:spcPts val="4199"/>
              </a:lnSpc>
            </a:pPr>
            <a:endParaRPr lang="nn-NO" sz="2999" noProof="0" dirty="0">
              <a:solidFill>
                <a:srgbClr val="FFFFFF"/>
              </a:solidFill>
              <a:latin typeface="Montserrat"/>
              <a:ea typeface="Montserrat"/>
              <a:cs typeface="Montserrat"/>
              <a:sym typeface="Montserrat"/>
            </a:endParaRPr>
          </a:p>
        </p:txBody>
      </p:sp>
      <p:sp>
        <p:nvSpPr>
          <p:cNvPr id="7" name="TextBox 7"/>
          <p:cNvSpPr txBox="1"/>
          <p:nvPr/>
        </p:nvSpPr>
        <p:spPr>
          <a:xfrm>
            <a:off x="396108" y="1819396"/>
            <a:ext cx="9506045" cy="6581533"/>
          </a:xfrm>
          <a:prstGeom prst="rect">
            <a:avLst/>
          </a:prstGeom>
        </p:spPr>
        <p:txBody>
          <a:bodyPr lIns="0" tIns="0" rIns="0" bIns="0" rtlCol="0" anchor="t">
            <a:spAutoFit/>
          </a:bodyPr>
          <a:lstStyle/>
          <a:p>
            <a:pPr algn="ctr">
              <a:lnSpc>
                <a:spcPts val="4738"/>
              </a:lnSpc>
            </a:pPr>
            <a:endParaRPr lang="nn-NO" noProof="0" dirty="0"/>
          </a:p>
          <a:p>
            <a:pPr algn="ctr">
              <a:lnSpc>
                <a:spcPts val="4738"/>
              </a:lnSpc>
            </a:pPr>
            <a:endParaRPr lang="nn-NO" noProof="0" dirty="0"/>
          </a:p>
          <a:p>
            <a:pPr algn="ctr">
              <a:lnSpc>
                <a:spcPts val="4738"/>
              </a:lnSpc>
            </a:pPr>
            <a:r>
              <a:rPr lang="nn-NO" sz="3384" noProof="0" dirty="0">
                <a:solidFill>
                  <a:srgbClr val="FFFFFF"/>
                </a:solidFill>
                <a:latin typeface="Montserrat"/>
                <a:ea typeface="Montserrat"/>
                <a:cs typeface="Montserrat"/>
                <a:sym typeface="Montserrat"/>
              </a:rPr>
              <a:t>Kva for nokre klassiske halloween-figurar kjenner de til? </a:t>
            </a:r>
          </a:p>
          <a:p>
            <a:pPr algn="ctr">
              <a:lnSpc>
                <a:spcPts val="4738"/>
              </a:lnSpc>
            </a:pPr>
            <a:endParaRPr lang="nn-NO" sz="3384" noProof="0" dirty="0">
              <a:solidFill>
                <a:srgbClr val="FFFFFF"/>
              </a:solidFill>
              <a:latin typeface="Montserrat"/>
              <a:ea typeface="Montserrat"/>
              <a:cs typeface="Montserrat"/>
              <a:sym typeface="Montserrat"/>
            </a:endParaRPr>
          </a:p>
          <a:p>
            <a:pPr algn="ctr">
              <a:lnSpc>
                <a:spcPts val="4738"/>
              </a:lnSpc>
            </a:pPr>
            <a:r>
              <a:rPr lang="nn-NO" sz="3384" noProof="0" dirty="0">
                <a:solidFill>
                  <a:srgbClr val="FFFFFF"/>
                </a:solidFill>
                <a:latin typeface="Montserrat"/>
                <a:ea typeface="Montserrat"/>
                <a:cs typeface="Montserrat"/>
                <a:sym typeface="Montserrat"/>
              </a:rPr>
              <a:t>Har de ein favoritt eller to? Kvifor?</a:t>
            </a:r>
          </a:p>
          <a:p>
            <a:pPr algn="ctr">
              <a:lnSpc>
                <a:spcPts val="4738"/>
              </a:lnSpc>
            </a:pPr>
            <a:endParaRPr lang="nn-NO" sz="3384" noProof="0" dirty="0">
              <a:solidFill>
                <a:srgbClr val="FFFFFF"/>
              </a:solidFill>
              <a:latin typeface="Montserrat"/>
              <a:ea typeface="Montserrat"/>
              <a:cs typeface="Montserrat"/>
              <a:sym typeface="Montserrat"/>
            </a:endParaRPr>
          </a:p>
          <a:p>
            <a:pPr algn="ctr">
              <a:lnSpc>
                <a:spcPts val="4738"/>
              </a:lnSpc>
            </a:pPr>
            <a:r>
              <a:rPr lang="nn-NO" sz="3384" noProof="0" dirty="0">
                <a:solidFill>
                  <a:srgbClr val="FFFFFF"/>
                </a:solidFill>
                <a:latin typeface="Montserrat"/>
                <a:ea typeface="Montserrat"/>
                <a:cs typeface="Montserrat"/>
                <a:sym typeface="Montserrat"/>
              </a:rPr>
              <a:t>Dersom du kunne velje heilt fritt: </a:t>
            </a:r>
          </a:p>
          <a:p>
            <a:pPr algn="ctr">
              <a:lnSpc>
                <a:spcPts val="4738"/>
              </a:lnSpc>
            </a:pPr>
            <a:r>
              <a:rPr lang="nn-NO" sz="3384" noProof="0" dirty="0">
                <a:solidFill>
                  <a:srgbClr val="FFFFFF"/>
                </a:solidFill>
                <a:latin typeface="Montserrat"/>
                <a:ea typeface="Montserrat"/>
                <a:cs typeface="Montserrat"/>
                <a:sym typeface="Montserrat"/>
              </a:rPr>
              <a:t>Kva for ein halloween-figur kunne du helst tenke deg å kle deg ut som? Kvifor?</a:t>
            </a:r>
          </a:p>
          <a:p>
            <a:pPr marL="0" lvl="0" indent="0" algn="ctr">
              <a:lnSpc>
                <a:spcPts val="4738"/>
              </a:lnSpc>
              <a:spcBef>
                <a:spcPct val="0"/>
              </a:spcBef>
            </a:pPr>
            <a:endParaRPr lang="nn-NO" sz="3384" noProof="0" dirty="0">
              <a:solidFill>
                <a:srgbClr val="FFFFFF"/>
              </a:solidFill>
              <a:latin typeface="Montserrat"/>
              <a:ea typeface="Montserrat"/>
              <a:cs typeface="Montserrat"/>
              <a:sym typeface="Montserrat"/>
            </a:endParaRPr>
          </a:p>
        </p:txBody>
      </p:sp>
      <p:sp>
        <p:nvSpPr>
          <p:cNvPr id="8" name="TextBox 8"/>
          <p:cNvSpPr txBox="1"/>
          <p:nvPr/>
        </p:nvSpPr>
        <p:spPr>
          <a:xfrm>
            <a:off x="1676400" y="199016"/>
            <a:ext cx="6666322" cy="1620380"/>
          </a:xfrm>
          <a:prstGeom prst="rect">
            <a:avLst/>
          </a:prstGeom>
        </p:spPr>
        <p:txBody>
          <a:bodyPr wrap="square" lIns="0" tIns="0" rIns="0" bIns="0" rtlCol="0" anchor="t">
            <a:spAutoFit/>
          </a:bodyPr>
          <a:lstStyle/>
          <a:p>
            <a:pPr algn="ctr">
              <a:lnSpc>
                <a:spcPts val="13999"/>
              </a:lnSpc>
            </a:pPr>
            <a:r>
              <a:rPr lang="nn-NO" sz="9999" noProof="0" dirty="0">
                <a:solidFill>
                  <a:srgbClr val="FFFFFF"/>
                </a:solidFill>
                <a:latin typeface="Big Shoulders Display"/>
                <a:ea typeface="Big Shoulders Display"/>
                <a:cs typeface="Big Shoulders Display"/>
                <a:sym typeface="Big Shoulders Display"/>
              </a:rPr>
              <a:t>Samtal to og to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35962" y="7462533"/>
            <a:ext cx="3948412" cy="2485399"/>
            <a:chOff x="0" y="0"/>
            <a:chExt cx="1039911" cy="654591"/>
          </a:xfrm>
        </p:grpSpPr>
        <p:sp>
          <p:nvSpPr>
            <p:cNvPr id="3" name="Freeform 3"/>
            <p:cNvSpPr/>
            <p:nvPr/>
          </p:nvSpPr>
          <p:spPr>
            <a:xfrm>
              <a:off x="0" y="0"/>
              <a:ext cx="1039911" cy="654591"/>
            </a:xfrm>
            <a:custGeom>
              <a:avLst/>
              <a:gdLst/>
              <a:ahLst/>
              <a:cxnLst/>
              <a:rect l="l" t="t" r="r" b="b"/>
              <a:pathLst>
                <a:path w="1039911" h="654591">
                  <a:moveTo>
                    <a:pt x="52941" y="0"/>
                  </a:moveTo>
                  <a:lnTo>
                    <a:pt x="986970" y="0"/>
                  </a:lnTo>
                  <a:cubicBezTo>
                    <a:pt x="1016209" y="0"/>
                    <a:pt x="1039911" y="23702"/>
                    <a:pt x="1039911" y="52941"/>
                  </a:cubicBezTo>
                  <a:lnTo>
                    <a:pt x="1039911" y="601650"/>
                  </a:lnTo>
                  <a:cubicBezTo>
                    <a:pt x="1039911" y="615691"/>
                    <a:pt x="1034333" y="629156"/>
                    <a:pt x="1024405" y="639085"/>
                  </a:cubicBezTo>
                  <a:cubicBezTo>
                    <a:pt x="1014477" y="649013"/>
                    <a:pt x="1001011" y="654591"/>
                    <a:pt x="986970" y="654591"/>
                  </a:cubicBezTo>
                  <a:lnTo>
                    <a:pt x="52941" y="654591"/>
                  </a:lnTo>
                  <a:cubicBezTo>
                    <a:pt x="38900" y="654591"/>
                    <a:pt x="25434" y="649013"/>
                    <a:pt x="15506" y="639085"/>
                  </a:cubicBezTo>
                  <a:cubicBezTo>
                    <a:pt x="5578" y="629156"/>
                    <a:pt x="0" y="615691"/>
                    <a:pt x="0" y="601650"/>
                  </a:cubicBezTo>
                  <a:lnTo>
                    <a:pt x="0" y="52941"/>
                  </a:lnTo>
                  <a:cubicBezTo>
                    <a:pt x="0" y="38900"/>
                    <a:pt x="5578" y="25434"/>
                    <a:pt x="15506" y="15506"/>
                  </a:cubicBezTo>
                  <a:cubicBezTo>
                    <a:pt x="25434" y="5578"/>
                    <a:pt x="38900" y="0"/>
                    <a:pt x="52941" y="0"/>
                  </a:cubicBezTo>
                  <a:close/>
                </a:path>
              </a:pathLst>
            </a:custGeom>
            <a:solidFill>
              <a:srgbClr val="AF3630"/>
            </a:solidFill>
          </p:spPr>
          <p:txBody>
            <a:bodyPr/>
            <a:lstStyle/>
            <a:p>
              <a:endParaRPr lang="nn-NO" noProof="0" dirty="0"/>
            </a:p>
          </p:txBody>
        </p:sp>
        <p:sp>
          <p:nvSpPr>
            <p:cNvPr id="4" name="TextBox 4"/>
            <p:cNvSpPr txBox="1"/>
            <p:nvPr/>
          </p:nvSpPr>
          <p:spPr>
            <a:xfrm>
              <a:off x="0" y="-38100"/>
              <a:ext cx="1039911" cy="692691"/>
            </a:xfrm>
            <a:prstGeom prst="rect">
              <a:avLst/>
            </a:prstGeom>
          </p:spPr>
          <p:txBody>
            <a:bodyPr lIns="50800" tIns="50800" rIns="50800" bIns="50800" rtlCol="0" anchor="ctr"/>
            <a:lstStyle/>
            <a:p>
              <a:pPr algn="ctr">
                <a:lnSpc>
                  <a:spcPts val="2659"/>
                </a:lnSpc>
              </a:pPr>
              <a:endParaRPr lang="nn-NO" noProof="0" dirty="0"/>
            </a:p>
          </p:txBody>
        </p:sp>
      </p:grpSp>
      <p:sp>
        <p:nvSpPr>
          <p:cNvPr id="5" name="TextBox 5"/>
          <p:cNvSpPr txBox="1"/>
          <p:nvPr/>
        </p:nvSpPr>
        <p:spPr>
          <a:xfrm>
            <a:off x="3200400" y="79375"/>
            <a:ext cx="3120575" cy="1620380"/>
          </a:xfrm>
          <a:prstGeom prst="rect">
            <a:avLst/>
          </a:prstGeom>
        </p:spPr>
        <p:txBody>
          <a:bodyPr wrap="square" lIns="0" tIns="0" rIns="0" bIns="0" rtlCol="0" anchor="t">
            <a:spAutoFit/>
          </a:bodyPr>
          <a:lstStyle/>
          <a:p>
            <a:pPr algn="ctr">
              <a:lnSpc>
                <a:spcPts val="13999"/>
              </a:lnSpc>
            </a:pPr>
            <a:r>
              <a:rPr lang="nn-NO" sz="9999" noProof="0" dirty="0">
                <a:solidFill>
                  <a:srgbClr val="000000"/>
                </a:solidFill>
                <a:latin typeface="Big Shoulders Display"/>
                <a:ea typeface="Big Shoulders Display"/>
                <a:cs typeface="Big Shoulders Display"/>
                <a:sym typeface="Big Shoulders Display"/>
              </a:rPr>
              <a:t>Hekser</a:t>
            </a:r>
          </a:p>
        </p:txBody>
      </p:sp>
      <p:sp>
        <p:nvSpPr>
          <p:cNvPr id="6" name="TextBox 6"/>
          <p:cNvSpPr txBox="1"/>
          <p:nvPr/>
        </p:nvSpPr>
        <p:spPr>
          <a:xfrm>
            <a:off x="992345" y="1771650"/>
            <a:ext cx="8151655" cy="7315318"/>
          </a:xfrm>
          <a:prstGeom prst="rect">
            <a:avLst/>
          </a:prstGeom>
        </p:spPr>
        <p:txBody>
          <a:bodyPr lIns="0" tIns="0" rIns="0" bIns="0" rtlCol="0" anchor="t">
            <a:spAutoFit/>
          </a:bodyPr>
          <a:lstStyle/>
          <a:p>
            <a:pPr marL="0" lvl="0" indent="0" algn="l">
              <a:lnSpc>
                <a:spcPts val="4193"/>
              </a:lnSpc>
              <a:spcBef>
                <a:spcPct val="0"/>
              </a:spcBef>
            </a:pPr>
            <a:r>
              <a:rPr lang="nn-NO" sz="2995" u="none" strike="noStrike" noProof="0" dirty="0">
                <a:solidFill>
                  <a:srgbClr val="231F20"/>
                </a:solidFill>
                <a:latin typeface="Montserrat"/>
                <a:ea typeface="Montserrat"/>
                <a:cs typeface="Montserrat"/>
                <a:sym typeface="Montserrat"/>
              </a:rPr>
              <a:t>Menneska har trudd på hekser i hundrevis av år. Ein trudde hekser var damer som kunne gjere magi eller trolldom. I gamle dagar kunne damer som hadde kunnskapar om naturmedisin, bli skulda for å vere hekser. Dei fekk ofte skulda for sjukdom og ulukker.</a:t>
            </a:r>
          </a:p>
          <a:p>
            <a:pPr marL="0" lvl="0" indent="0" algn="l">
              <a:lnSpc>
                <a:spcPts val="4193"/>
              </a:lnSpc>
              <a:spcBef>
                <a:spcPct val="0"/>
              </a:spcBef>
            </a:pPr>
            <a:endParaRPr lang="nn-NO" sz="2995" u="none" strike="noStrike" noProof="0" dirty="0">
              <a:solidFill>
                <a:srgbClr val="231F20"/>
              </a:solidFill>
              <a:latin typeface="Montserrat"/>
              <a:ea typeface="Montserrat"/>
              <a:cs typeface="Montserrat"/>
              <a:sym typeface="Montserrat"/>
            </a:endParaRPr>
          </a:p>
          <a:p>
            <a:pPr marL="0" lvl="0" indent="0" algn="l">
              <a:lnSpc>
                <a:spcPts val="4193"/>
              </a:lnSpc>
              <a:spcBef>
                <a:spcPct val="0"/>
              </a:spcBef>
            </a:pPr>
            <a:r>
              <a:rPr lang="nn-NO" sz="2995" u="none" strike="noStrike" noProof="0" dirty="0">
                <a:solidFill>
                  <a:srgbClr val="231F20"/>
                </a:solidFill>
                <a:latin typeface="Montserrat"/>
                <a:ea typeface="Montserrat"/>
                <a:cs typeface="Montserrat"/>
                <a:sym typeface="Montserrat"/>
              </a:rPr>
              <a:t>Heksene har ofte blitt teikna som gamle kjerringar med krokete nase, spiss hatt og sopelime. Vi finn hekser i gamle folkeeventyr, men også i nyare filmar, teikneseriar og forteljingar. </a:t>
            </a:r>
          </a:p>
          <a:p>
            <a:pPr marL="0" lvl="0" indent="0" algn="l">
              <a:lnSpc>
                <a:spcPts val="4193"/>
              </a:lnSpc>
              <a:spcBef>
                <a:spcPct val="0"/>
              </a:spcBef>
            </a:pPr>
            <a:endParaRPr lang="nn-NO" sz="2995" u="none" strike="noStrike" noProof="0" dirty="0">
              <a:solidFill>
                <a:srgbClr val="231F20"/>
              </a:solidFill>
              <a:latin typeface="Montserrat"/>
              <a:ea typeface="Montserrat"/>
              <a:cs typeface="Montserrat"/>
              <a:sym typeface="Montserrat"/>
            </a:endParaRPr>
          </a:p>
        </p:txBody>
      </p:sp>
      <p:sp>
        <p:nvSpPr>
          <p:cNvPr id="7" name="TextBox 7"/>
          <p:cNvSpPr txBox="1"/>
          <p:nvPr/>
        </p:nvSpPr>
        <p:spPr>
          <a:xfrm>
            <a:off x="12187614" y="7647827"/>
            <a:ext cx="3645108" cy="2114810"/>
          </a:xfrm>
          <a:prstGeom prst="rect">
            <a:avLst/>
          </a:prstGeom>
        </p:spPr>
        <p:txBody>
          <a:bodyPr wrap="square" lIns="0" tIns="0" rIns="0" bIns="0" rtlCol="0" anchor="t">
            <a:spAutoFit/>
          </a:bodyPr>
          <a:lstStyle/>
          <a:p>
            <a:pPr algn="ctr">
              <a:lnSpc>
                <a:spcPts val="4199"/>
              </a:lnSpc>
            </a:pPr>
            <a:r>
              <a:rPr lang="nn-NO" sz="2999" noProof="0" dirty="0">
                <a:solidFill>
                  <a:srgbClr val="FFFFFF"/>
                </a:solidFill>
                <a:latin typeface="Montserrat"/>
                <a:ea typeface="Montserrat"/>
                <a:cs typeface="Montserrat"/>
                <a:sym typeface="Montserrat"/>
              </a:rPr>
              <a:t>Ord å samtale om:</a:t>
            </a:r>
          </a:p>
          <a:p>
            <a:pPr algn="ctr">
              <a:lnSpc>
                <a:spcPts val="4199"/>
              </a:lnSpc>
            </a:pPr>
            <a:endParaRPr lang="nn-NO" sz="2999" noProof="0" dirty="0">
              <a:solidFill>
                <a:srgbClr val="FFFFFF"/>
              </a:solidFill>
              <a:latin typeface="Montserrat"/>
              <a:ea typeface="Montserrat"/>
              <a:cs typeface="Montserrat"/>
              <a:sym typeface="Montserrat"/>
            </a:endParaRPr>
          </a:p>
          <a:p>
            <a:pPr algn="ctr">
              <a:lnSpc>
                <a:spcPts val="4199"/>
              </a:lnSpc>
            </a:pPr>
            <a:r>
              <a:rPr lang="nn-NO" sz="2999" noProof="0" dirty="0">
                <a:solidFill>
                  <a:srgbClr val="FFFFFF"/>
                </a:solidFill>
                <a:latin typeface="Montserrat"/>
                <a:ea typeface="Montserrat"/>
                <a:cs typeface="Montserrat"/>
                <a:sym typeface="Montserrat"/>
              </a:rPr>
              <a:t>naturmedisin</a:t>
            </a:r>
          </a:p>
          <a:p>
            <a:pPr algn="ctr">
              <a:lnSpc>
                <a:spcPts val="4199"/>
              </a:lnSpc>
            </a:pPr>
            <a:endParaRPr lang="nn-NO" sz="2999" noProof="0" dirty="0">
              <a:solidFill>
                <a:srgbClr val="FFFFFF"/>
              </a:solidFill>
              <a:latin typeface="Montserrat"/>
              <a:ea typeface="Montserrat"/>
              <a:cs typeface="Montserrat"/>
              <a:sym typeface="Montserrat"/>
            </a:endParaRPr>
          </a:p>
        </p:txBody>
      </p:sp>
      <p:sp>
        <p:nvSpPr>
          <p:cNvPr id="8" name="Freeform 8"/>
          <p:cNvSpPr/>
          <p:nvPr/>
        </p:nvSpPr>
        <p:spPr>
          <a:xfrm>
            <a:off x="10333346" y="623519"/>
            <a:ext cx="7353645" cy="6565793"/>
          </a:xfrm>
          <a:custGeom>
            <a:avLst/>
            <a:gdLst/>
            <a:ahLst/>
            <a:cxnLst/>
            <a:rect l="l" t="t" r="r" b="b"/>
            <a:pathLst>
              <a:path w="7353645" h="6565793">
                <a:moveTo>
                  <a:pt x="0" y="0"/>
                </a:moveTo>
                <a:lnTo>
                  <a:pt x="7353645" y="0"/>
                </a:lnTo>
                <a:lnTo>
                  <a:pt x="7353645" y="6565793"/>
                </a:lnTo>
                <a:lnTo>
                  <a:pt x="0" y="6565793"/>
                </a:lnTo>
                <a:lnTo>
                  <a:pt x="0" y="0"/>
                </a:lnTo>
                <a:close/>
              </a:path>
            </a:pathLst>
          </a:custGeom>
          <a:blipFill>
            <a:blip r:embed="rId2"/>
            <a:stretch>
              <a:fillRect l="-21146" r="-7560" b="-44150"/>
            </a:stretch>
          </a:blipFill>
        </p:spPr>
        <p:txBody>
          <a:bodyPr/>
          <a:lstStyle/>
          <a:p>
            <a:endParaRPr lang="nn-NO"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567" y="197207"/>
            <a:ext cx="6127733" cy="9892587"/>
          </a:xfrm>
          <a:custGeom>
            <a:avLst/>
            <a:gdLst/>
            <a:ahLst/>
            <a:cxnLst/>
            <a:rect l="l" t="t" r="r" b="b"/>
            <a:pathLst>
              <a:path w="6127733" h="9892587">
                <a:moveTo>
                  <a:pt x="0" y="0"/>
                </a:moveTo>
                <a:lnTo>
                  <a:pt x="6127733" y="0"/>
                </a:lnTo>
                <a:lnTo>
                  <a:pt x="6127733" y="9892586"/>
                </a:lnTo>
                <a:lnTo>
                  <a:pt x="0" y="9892586"/>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2305889" y="793819"/>
            <a:ext cx="5597277" cy="2147554"/>
          </a:xfrm>
          <a:prstGeom prst="rect">
            <a:avLst/>
          </a:prstGeom>
        </p:spPr>
        <p:txBody>
          <a:bodyPr lIns="0" tIns="0" rIns="0" bIns="0" rtlCol="0" anchor="t">
            <a:spAutoFit/>
          </a:bodyPr>
          <a:lstStyle/>
          <a:p>
            <a:pPr algn="ctr">
              <a:lnSpc>
                <a:spcPts val="8680"/>
              </a:lnSpc>
            </a:pPr>
            <a:r>
              <a:rPr lang="nn-NO" sz="6200" noProof="0" dirty="0">
                <a:solidFill>
                  <a:srgbClr val="000000"/>
                </a:solidFill>
                <a:latin typeface="Big Shoulders Display"/>
                <a:ea typeface="Big Shoulders Display"/>
                <a:cs typeface="Big Shoulders Display"/>
                <a:sym typeface="Big Shoulders Display"/>
              </a:rPr>
              <a:t>Heksejakt og </a:t>
            </a:r>
          </a:p>
          <a:p>
            <a:pPr algn="ctr">
              <a:lnSpc>
                <a:spcPts val="8680"/>
              </a:lnSpc>
            </a:pPr>
            <a:r>
              <a:rPr lang="nn-NO" sz="6200" noProof="0" dirty="0">
                <a:solidFill>
                  <a:srgbClr val="000000"/>
                </a:solidFill>
                <a:latin typeface="Big Shoulders Display"/>
                <a:ea typeface="Big Shoulders Display"/>
                <a:cs typeface="Big Shoulders Display"/>
                <a:sym typeface="Big Shoulders Display"/>
              </a:rPr>
              <a:t>heksebrenning i Europa </a:t>
            </a:r>
          </a:p>
        </p:txBody>
      </p:sp>
      <p:sp>
        <p:nvSpPr>
          <p:cNvPr id="4" name="TextBox 4"/>
          <p:cNvSpPr txBox="1"/>
          <p:nvPr/>
        </p:nvSpPr>
        <p:spPr>
          <a:xfrm>
            <a:off x="1028700" y="3848417"/>
            <a:ext cx="8151655" cy="4695943"/>
          </a:xfrm>
          <a:prstGeom prst="rect">
            <a:avLst/>
          </a:prstGeom>
        </p:spPr>
        <p:txBody>
          <a:bodyPr lIns="0" tIns="0" rIns="0" bIns="0" rtlCol="0" anchor="t">
            <a:spAutoFit/>
          </a:bodyPr>
          <a:lstStyle/>
          <a:p>
            <a:pPr algn="ctr">
              <a:lnSpc>
                <a:spcPts val="4193"/>
              </a:lnSpc>
            </a:pPr>
            <a:r>
              <a:rPr lang="nn-NO" sz="2995" noProof="0" dirty="0">
                <a:solidFill>
                  <a:srgbClr val="231F20"/>
                </a:solidFill>
                <a:latin typeface="Montserrat"/>
                <a:ea typeface="Montserrat"/>
                <a:cs typeface="Montserrat"/>
                <a:sym typeface="Montserrat"/>
              </a:rPr>
              <a:t>Aina Basso har skrive boka </a:t>
            </a:r>
            <a:r>
              <a:rPr lang="nn-NO" sz="2995" i="1" noProof="0" dirty="0">
                <a:solidFill>
                  <a:srgbClr val="231F20"/>
                </a:solidFill>
                <a:latin typeface="Montserrat Italics"/>
                <a:ea typeface="Montserrat Italics"/>
                <a:cs typeface="Montserrat Italics"/>
                <a:sym typeface="Montserrat Italics"/>
              </a:rPr>
              <a:t>Heksejakt og heksebrenning i Europa</a:t>
            </a:r>
            <a:r>
              <a:rPr lang="nn-NO" sz="2995" noProof="0" dirty="0">
                <a:solidFill>
                  <a:srgbClr val="231F20"/>
                </a:solidFill>
                <a:latin typeface="Montserrat"/>
                <a:ea typeface="Montserrat"/>
                <a:cs typeface="Montserrat"/>
                <a:sym typeface="Montserrat"/>
              </a:rPr>
              <a:t>. I boka kan de lese om kvinner som vart skulda for å vere hekser og brende på bålet i Noreg og Europa for nokre hundre år sidan.</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Du kan lese dei første sidene av boka </a:t>
            </a:r>
            <a:r>
              <a:rPr lang="nn-NO" sz="2995" u="sng" noProof="0" dirty="0">
                <a:solidFill>
                  <a:srgbClr val="231F20"/>
                </a:solidFill>
                <a:latin typeface="Montserrat"/>
                <a:ea typeface="Montserrat"/>
                <a:cs typeface="Montserrat"/>
                <a:sym typeface="Montserrat"/>
                <a:hlinkClick r:id="rId3" tooltip="https://issuu.com/detnorskesamlaget/docs/heksejakt"/>
              </a:rPr>
              <a:t>her</a:t>
            </a:r>
            <a:r>
              <a:rPr lang="nn-NO" sz="2995" noProof="0" dirty="0">
                <a:solidFill>
                  <a:srgbClr val="231F20"/>
                </a:solidFill>
                <a:latin typeface="Montserrat"/>
                <a:ea typeface="Montserrat"/>
                <a:cs typeface="Montserrat"/>
                <a:sym typeface="Montserrat"/>
              </a:rPr>
              <a:t>.</a:t>
            </a:r>
          </a:p>
          <a:p>
            <a:pPr algn="ctr">
              <a:lnSpc>
                <a:spcPts val="4193"/>
              </a:lnSpc>
            </a:pPr>
            <a:endParaRPr lang="nn-NO" sz="2995" noProof="0" dirty="0">
              <a:solidFill>
                <a:srgbClr val="231F20"/>
              </a:solidFill>
              <a:latin typeface="Montserrat"/>
              <a:ea typeface="Montserrat"/>
              <a:cs typeface="Montserrat"/>
              <a:sym typeface="Montserrat"/>
            </a:endParaRPr>
          </a:p>
          <a:p>
            <a:pPr marL="0" lvl="0" indent="0" algn="ctr">
              <a:lnSpc>
                <a:spcPts val="4193"/>
              </a:lnSpc>
              <a:spcBef>
                <a:spcPct val="0"/>
              </a:spcBef>
            </a:pPr>
            <a:r>
              <a:rPr lang="nn-NO" sz="2995" noProof="0" dirty="0">
                <a:solidFill>
                  <a:srgbClr val="231F20"/>
                </a:solidFill>
                <a:latin typeface="Montserrat"/>
                <a:ea typeface="Montserrat"/>
                <a:cs typeface="Montserrat"/>
                <a:sym typeface="Montserrat"/>
              </a:rPr>
              <a:t>Les sidene saman i klassen.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567" y="197207"/>
            <a:ext cx="6127733" cy="9892587"/>
          </a:xfrm>
          <a:custGeom>
            <a:avLst/>
            <a:gdLst/>
            <a:ahLst/>
            <a:cxnLst/>
            <a:rect l="l" t="t" r="r" b="b"/>
            <a:pathLst>
              <a:path w="6127733" h="9892587">
                <a:moveTo>
                  <a:pt x="0" y="0"/>
                </a:moveTo>
                <a:lnTo>
                  <a:pt x="6127733" y="0"/>
                </a:lnTo>
                <a:lnTo>
                  <a:pt x="6127733" y="9892586"/>
                </a:lnTo>
                <a:lnTo>
                  <a:pt x="0" y="9892586"/>
                </a:lnTo>
                <a:lnTo>
                  <a:pt x="0" y="0"/>
                </a:lnTo>
                <a:close/>
              </a:path>
            </a:pathLst>
          </a:custGeom>
          <a:blipFill>
            <a:blip r:embed="rId2"/>
            <a:stretch>
              <a:fillRect/>
            </a:stretch>
          </a:blipFill>
        </p:spPr>
        <p:txBody>
          <a:bodyPr/>
          <a:lstStyle/>
          <a:p>
            <a:endParaRPr lang="nn-NO" noProof="0" dirty="0"/>
          </a:p>
        </p:txBody>
      </p:sp>
      <p:sp>
        <p:nvSpPr>
          <p:cNvPr id="3" name="TextBox 3"/>
          <p:cNvSpPr txBox="1"/>
          <p:nvPr/>
        </p:nvSpPr>
        <p:spPr>
          <a:xfrm>
            <a:off x="3962400" y="305750"/>
            <a:ext cx="2270815" cy="1006558"/>
          </a:xfrm>
          <a:prstGeom prst="rect">
            <a:avLst/>
          </a:prstGeom>
        </p:spPr>
        <p:txBody>
          <a:bodyPr wrap="square" lIns="0" tIns="0" rIns="0" bIns="0" rtlCol="0" anchor="t">
            <a:spAutoFit/>
          </a:bodyPr>
          <a:lstStyle/>
          <a:p>
            <a:pPr algn="ctr">
              <a:lnSpc>
                <a:spcPts val="8680"/>
              </a:lnSpc>
            </a:pPr>
            <a:r>
              <a:rPr lang="nn-NO" sz="6200" noProof="0" dirty="0">
                <a:solidFill>
                  <a:srgbClr val="000000"/>
                </a:solidFill>
                <a:latin typeface="Big Shoulders Display"/>
                <a:ea typeface="Big Shoulders Display"/>
                <a:cs typeface="Big Shoulders Display"/>
                <a:sym typeface="Big Shoulders Display"/>
              </a:rPr>
              <a:t>Samtal</a:t>
            </a:r>
          </a:p>
        </p:txBody>
      </p:sp>
      <p:sp>
        <p:nvSpPr>
          <p:cNvPr id="4" name="TextBox 4"/>
          <p:cNvSpPr txBox="1"/>
          <p:nvPr/>
        </p:nvSpPr>
        <p:spPr>
          <a:xfrm>
            <a:off x="1028700" y="1952456"/>
            <a:ext cx="8771127" cy="6791443"/>
          </a:xfrm>
          <a:prstGeom prst="rect">
            <a:avLst/>
          </a:prstGeom>
        </p:spPr>
        <p:txBody>
          <a:bodyPr lIns="0" tIns="0" rIns="0" bIns="0" rtlCol="0" anchor="t">
            <a:spAutoFit/>
          </a:bodyPr>
          <a:lstStyle/>
          <a:p>
            <a:pPr algn="ctr">
              <a:lnSpc>
                <a:spcPts val="4193"/>
              </a:lnSpc>
            </a:pPr>
            <a:r>
              <a:rPr lang="nn-NO" sz="2995" noProof="0" dirty="0">
                <a:solidFill>
                  <a:srgbClr val="231F20"/>
                </a:solidFill>
                <a:latin typeface="Montserrat"/>
                <a:ea typeface="Montserrat"/>
                <a:cs typeface="Montserrat"/>
                <a:sym typeface="Montserrat"/>
              </a:rPr>
              <a:t>Kva tenker de om at uskuldige kvinner vart dømde for å vere hekser? Kva tenker de om straffa dei fekk?</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Kvifor trur de dette kunne skje?</a:t>
            </a:r>
          </a:p>
          <a:p>
            <a:pPr algn="ctr">
              <a:lnSpc>
                <a:spcPts val="4193"/>
              </a:lnSpc>
            </a:pPr>
            <a:endParaRPr lang="nn-NO" sz="2995" noProof="0" dirty="0">
              <a:solidFill>
                <a:srgbClr val="231F20"/>
              </a:solidFill>
              <a:latin typeface="Montserrat"/>
              <a:ea typeface="Montserrat"/>
              <a:cs typeface="Montserrat"/>
              <a:sym typeface="Montserrat"/>
            </a:endParaRPr>
          </a:p>
          <a:p>
            <a:pPr algn="ctr">
              <a:lnSpc>
                <a:spcPts val="4193"/>
              </a:lnSpc>
            </a:pPr>
            <a:r>
              <a:rPr lang="nn-NO" sz="2995" noProof="0" dirty="0">
                <a:solidFill>
                  <a:srgbClr val="231F20"/>
                </a:solidFill>
                <a:latin typeface="Montserrat"/>
                <a:ea typeface="Montserrat"/>
                <a:cs typeface="Montserrat"/>
                <a:sym typeface="Montserrat"/>
              </a:rPr>
              <a:t>Kjenner de til stader i verda i dag der uskuldige personar blir dømde til å døy fordi ein trur dei har ei forbanning eller ei pakt med djevelen?</a:t>
            </a:r>
          </a:p>
          <a:p>
            <a:pPr algn="ctr">
              <a:lnSpc>
                <a:spcPts val="4193"/>
              </a:lnSpc>
            </a:pPr>
            <a:endParaRPr lang="nn-NO" sz="2995" noProof="0" dirty="0">
              <a:solidFill>
                <a:srgbClr val="231F20"/>
              </a:solidFill>
              <a:latin typeface="Montserrat"/>
              <a:ea typeface="Montserrat"/>
              <a:cs typeface="Montserrat"/>
              <a:sym typeface="Montserrat"/>
            </a:endParaRPr>
          </a:p>
          <a:p>
            <a:pPr marL="0" lvl="0" indent="0" algn="ctr">
              <a:lnSpc>
                <a:spcPts val="4193"/>
              </a:lnSpc>
              <a:spcBef>
                <a:spcPct val="0"/>
              </a:spcBef>
            </a:pPr>
            <a:r>
              <a:rPr lang="nn-NO" sz="2995" noProof="0" dirty="0">
                <a:solidFill>
                  <a:srgbClr val="231F20"/>
                </a:solidFill>
                <a:latin typeface="Montserrat"/>
                <a:ea typeface="Montserrat"/>
                <a:cs typeface="Montserrat"/>
                <a:sym typeface="Montserrat"/>
              </a:rPr>
              <a:t>Er det noko vi i resten av verda kan gjere for at slikt ikkje skal skje?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40084" y="79375"/>
            <a:ext cx="2856177" cy="1708151"/>
          </a:xfrm>
          <a:prstGeom prst="rect">
            <a:avLst/>
          </a:prstGeom>
        </p:spPr>
        <p:txBody>
          <a:bodyPr lIns="0" tIns="0" rIns="0" bIns="0" rtlCol="0" anchor="t">
            <a:spAutoFit/>
          </a:bodyPr>
          <a:lstStyle/>
          <a:p>
            <a:pPr algn="ctr">
              <a:lnSpc>
                <a:spcPts val="13999"/>
              </a:lnSpc>
            </a:pPr>
            <a:r>
              <a:rPr lang="nn-NO" sz="9999" noProof="0" dirty="0">
                <a:solidFill>
                  <a:srgbClr val="000000"/>
                </a:solidFill>
                <a:latin typeface="Big Shoulders Display"/>
                <a:ea typeface="Big Shoulders Display"/>
                <a:cs typeface="Big Shoulders Display"/>
                <a:sym typeface="Big Shoulders Display"/>
              </a:rPr>
              <a:t>Samtal </a:t>
            </a:r>
          </a:p>
        </p:txBody>
      </p:sp>
      <p:sp>
        <p:nvSpPr>
          <p:cNvPr id="3" name="TextBox 3"/>
          <p:cNvSpPr txBox="1"/>
          <p:nvPr/>
        </p:nvSpPr>
        <p:spPr>
          <a:xfrm>
            <a:off x="992345" y="1771650"/>
            <a:ext cx="8151655" cy="6791443"/>
          </a:xfrm>
          <a:prstGeom prst="rect">
            <a:avLst/>
          </a:prstGeom>
        </p:spPr>
        <p:txBody>
          <a:bodyPr lIns="0" tIns="0" rIns="0" bIns="0" rtlCol="0" anchor="t">
            <a:spAutoFit/>
          </a:bodyPr>
          <a:lstStyle/>
          <a:p>
            <a:pPr algn="l">
              <a:lnSpc>
                <a:spcPts val="4193"/>
              </a:lnSpc>
            </a:pPr>
            <a:r>
              <a:rPr lang="nn-NO" sz="2995" noProof="0" dirty="0">
                <a:solidFill>
                  <a:srgbClr val="231F20"/>
                </a:solidFill>
                <a:latin typeface="Montserrat"/>
                <a:ea typeface="Montserrat"/>
                <a:cs typeface="Montserrat"/>
                <a:sym typeface="Montserrat"/>
              </a:rPr>
              <a:t>I Norden vart heksene kalla trollkvinner. </a:t>
            </a:r>
          </a:p>
          <a:p>
            <a:pPr algn="l">
              <a:lnSpc>
                <a:spcPts val="4193"/>
              </a:lnSpc>
            </a:pPr>
            <a:endParaRPr lang="nn-NO" sz="2995" noProof="0" dirty="0">
              <a:solidFill>
                <a:srgbClr val="231F20"/>
              </a:solidFill>
              <a:latin typeface="Montserrat"/>
              <a:ea typeface="Montserrat"/>
              <a:cs typeface="Montserrat"/>
              <a:sym typeface="Montserrat"/>
            </a:endParaRPr>
          </a:p>
          <a:p>
            <a:pPr algn="l">
              <a:lnSpc>
                <a:spcPts val="4193"/>
              </a:lnSpc>
            </a:pPr>
            <a:r>
              <a:rPr lang="nn-NO" sz="2995" noProof="0" dirty="0">
                <a:solidFill>
                  <a:srgbClr val="231F20"/>
                </a:solidFill>
                <a:latin typeface="Montserrat"/>
                <a:ea typeface="Montserrat"/>
                <a:cs typeface="Montserrat"/>
                <a:sym typeface="Montserrat"/>
              </a:rPr>
              <a:t>I dag kallar vi ofte trollkvinnene for hekser, også i Noreg. Den tilsvarande mannlege figuren er ein trollmann. </a:t>
            </a:r>
          </a:p>
          <a:p>
            <a:pPr algn="l">
              <a:lnSpc>
                <a:spcPts val="4193"/>
              </a:lnSpc>
            </a:pPr>
            <a:endParaRPr lang="nn-NO" sz="2995" noProof="0" dirty="0">
              <a:solidFill>
                <a:srgbClr val="231F20"/>
              </a:solidFill>
              <a:latin typeface="Montserrat"/>
              <a:ea typeface="Montserrat"/>
              <a:cs typeface="Montserrat"/>
              <a:sym typeface="Montserrat"/>
            </a:endParaRPr>
          </a:p>
          <a:p>
            <a:pPr algn="l">
              <a:lnSpc>
                <a:spcPts val="4193"/>
              </a:lnSpc>
            </a:pPr>
            <a:r>
              <a:rPr lang="nn-NO" sz="2995" noProof="0" dirty="0">
                <a:solidFill>
                  <a:srgbClr val="231F20"/>
                </a:solidFill>
                <a:latin typeface="Montserrat"/>
                <a:ea typeface="Montserrat"/>
                <a:cs typeface="Montserrat"/>
                <a:sym typeface="Montserrat"/>
              </a:rPr>
              <a:t>Dei har mange like eigenskapar, men dei er ofte likevel framstilt forskjellig.</a:t>
            </a:r>
          </a:p>
          <a:p>
            <a:pPr algn="l">
              <a:lnSpc>
                <a:spcPts val="4193"/>
              </a:lnSpc>
            </a:pPr>
            <a:endParaRPr lang="nn-NO" sz="2995" noProof="0" dirty="0">
              <a:solidFill>
                <a:srgbClr val="231F20"/>
              </a:solidFill>
              <a:latin typeface="Montserrat"/>
              <a:ea typeface="Montserrat"/>
              <a:cs typeface="Montserrat"/>
              <a:sym typeface="Montserrat"/>
            </a:endParaRPr>
          </a:p>
          <a:p>
            <a:pPr algn="l">
              <a:lnSpc>
                <a:spcPts val="4193"/>
              </a:lnSpc>
            </a:pPr>
            <a:r>
              <a:rPr lang="nn-NO" sz="2995" noProof="0" dirty="0">
                <a:solidFill>
                  <a:srgbClr val="231F20"/>
                </a:solidFill>
                <a:latin typeface="Montserrat"/>
                <a:ea typeface="Montserrat"/>
                <a:cs typeface="Montserrat"/>
                <a:sym typeface="Montserrat"/>
              </a:rPr>
              <a:t>Tenk på filmar du har sett, og historier du har høyrt om hekser og trollmenn.</a:t>
            </a:r>
          </a:p>
          <a:p>
            <a:pPr marL="646698" lvl="1" indent="-323349" algn="l">
              <a:lnSpc>
                <a:spcPts val="4193"/>
              </a:lnSpc>
              <a:buFont typeface="Arial"/>
              <a:buChar char="•"/>
            </a:pPr>
            <a:r>
              <a:rPr lang="nn-NO" sz="2995" noProof="0" dirty="0">
                <a:solidFill>
                  <a:srgbClr val="231F20"/>
                </a:solidFill>
                <a:latin typeface="Montserrat"/>
                <a:ea typeface="Montserrat"/>
                <a:cs typeface="Montserrat"/>
                <a:sym typeface="Montserrat"/>
              </a:rPr>
              <a:t>Kva eigenskapar har heksene?</a:t>
            </a:r>
          </a:p>
          <a:p>
            <a:pPr marL="646698" lvl="1" indent="-323349" algn="l">
              <a:lnSpc>
                <a:spcPts val="4193"/>
              </a:lnSpc>
              <a:buFont typeface="Arial"/>
              <a:buChar char="•"/>
            </a:pPr>
            <a:r>
              <a:rPr lang="nn-NO" sz="2995" noProof="0" dirty="0">
                <a:solidFill>
                  <a:srgbClr val="231F20"/>
                </a:solidFill>
                <a:latin typeface="Montserrat"/>
                <a:ea typeface="Montserrat"/>
                <a:cs typeface="Montserrat"/>
                <a:sym typeface="Montserrat"/>
              </a:rPr>
              <a:t>Kva eigenskapar har trollmennene?</a:t>
            </a:r>
          </a:p>
        </p:txBody>
      </p:sp>
      <p:sp>
        <p:nvSpPr>
          <p:cNvPr id="4" name="Freeform 4"/>
          <p:cNvSpPr/>
          <p:nvPr/>
        </p:nvSpPr>
        <p:spPr>
          <a:xfrm>
            <a:off x="9917480" y="1828800"/>
            <a:ext cx="7353645" cy="6565793"/>
          </a:xfrm>
          <a:custGeom>
            <a:avLst/>
            <a:gdLst/>
            <a:ahLst/>
            <a:cxnLst/>
            <a:rect l="l" t="t" r="r" b="b"/>
            <a:pathLst>
              <a:path w="7353645" h="6565793">
                <a:moveTo>
                  <a:pt x="0" y="0"/>
                </a:moveTo>
                <a:lnTo>
                  <a:pt x="7353645" y="0"/>
                </a:lnTo>
                <a:lnTo>
                  <a:pt x="7353645" y="6565793"/>
                </a:lnTo>
                <a:lnTo>
                  <a:pt x="0" y="6565793"/>
                </a:lnTo>
                <a:lnTo>
                  <a:pt x="0" y="0"/>
                </a:lnTo>
                <a:close/>
              </a:path>
            </a:pathLst>
          </a:custGeom>
          <a:blipFill>
            <a:blip r:embed="rId2"/>
            <a:stretch>
              <a:fillRect l="-21146" r="-7560" b="-44150"/>
            </a:stretch>
          </a:blipFill>
        </p:spPr>
        <p:txBody>
          <a:bodyPr/>
          <a:lstStyle/>
          <a:p>
            <a:endParaRPr lang="nn-NO"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17480" y="1828800"/>
            <a:ext cx="7353645" cy="6565793"/>
          </a:xfrm>
          <a:custGeom>
            <a:avLst/>
            <a:gdLst/>
            <a:ahLst/>
            <a:cxnLst/>
            <a:rect l="l" t="t" r="r" b="b"/>
            <a:pathLst>
              <a:path w="7353645" h="6565793">
                <a:moveTo>
                  <a:pt x="0" y="0"/>
                </a:moveTo>
                <a:lnTo>
                  <a:pt x="7353645" y="0"/>
                </a:lnTo>
                <a:lnTo>
                  <a:pt x="7353645" y="6565793"/>
                </a:lnTo>
                <a:lnTo>
                  <a:pt x="0" y="6565793"/>
                </a:lnTo>
                <a:lnTo>
                  <a:pt x="0" y="0"/>
                </a:lnTo>
                <a:close/>
              </a:path>
            </a:pathLst>
          </a:custGeom>
          <a:blipFill>
            <a:blip r:embed="rId2"/>
            <a:stretch>
              <a:fillRect l="-21146" r="-7560" b="-44150"/>
            </a:stretch>
          </a:blipFill>
        </p:spPr>
        <p:txBody>
          <a:bodyPr/>
          <a:lstStyle/>
          <a:p>
            <a:endParaRPr lang="nn-NO" noProof="0" dirty="0"/>
          </a:p>
        </p:txBody>
      </p:sp>
      <p:sp>
        <p:nvSpPr>
          <p:cNvPr id="3" name="TextBox 3"/>
          <p:cNvSpPr txBox="1"/>
          <p:nvPr/>
        </p:nvSpPr>
        <p:spPr>
          <a:xfrm>
            <a:off x="369040" y="117475"/>
            <a:ext cx="9548440" cy="1302370"/>
          </a:xfrm>
          <a:prstGeom prst="rect">
            <a:avLst/>
          </a:prstGeom>
        </p:spPr>
        <p:txBody>
          <a:bodyPr lIns="0" tIns="0" rIns="0" bIns="0" rtlCol="0" anchor="t">
            <a:spAutoFit/>
          </a:bodyPr>
          <a:lstStyle/>
          <a:p>
            <a:pPr algn="ctr">
              <a:lnSpc>
                <a:spcPts val="10640"/>
              </a:lnSpc>
            </a:pPr>
            <a:r>
              <a:rPr lang="nn-NO" sz="7600" noProof="0" dirty="0">
                <a:solidFill>
                  <a:srgbClr val="000000"/>
                </a:solidFill>
                <a:latin typeface="Big Shoulders Display"/>
                <a:ea typeface="Big Shoulders Display"/>
                <a:cs typeface="Big Shoulders Display"/>
                <a:sym typeface="Big Shoulders Display"/>
              </a:rPr>
              <a:t>Vil du vere heks eller trollmann?</a:t>
            </a:r>
          </a:p>
        </p:txBody>
      </p:sp>
      <p:sp>
        <p:nvSpPr>
          <p:cNvPr id="4" name="TextBox 4"/>
          <p:cNvSpPr txBox="1"/>
          <p:nvPr/>
        </p:nvSpPr>
        <p:spPr>
          <a:xfrm>
            <a:off x="992345" y="1762125"/>
            <a:ext cx="8151655" cy="6308844"/>
          </a:xfrm>
          <a:prstGeom prst="rect">
            <a:avLst/>
          </a:prstGeom>
        </p:spPr>
        <p:txBody>
          <a:bodyPr lIns="0" tIns="0" rIns="0" bIns="0" rtlCol="0" anchor="t">
            <a:spAutoFit/>
          </a:bodyPr>
          <a:lstStyle/>
          <a:p>
            <a:pPr algn="l">
              <a:lnSpc>
                <a:spcPts val="5593"/>
              </a:lnSpc>
            </a:pPr>
            <a:r>
              <a:rPr lang="nn-NO" sz="3995" noProof="0" dirty="0">
                <a:solidFill>
                  <a:srgbClr val="231F20"/>
                </a:solidFill>
                <a:latin typeface="Montserrat"/>
                <a:ea typeface="Montserrat"/>
                <a:cs typeface="Montserrat"/>
                <a:sym typeface="Montserrat"/>
              </a:rPr>
              <a:t>Dersom ein kallar nokon ei heks. Vil det vere positivt eller negativt, tenker de?</a:t>
            </a:r>
          </a:p>
          <a:p>
            <a:pPr algn="l">
              <a:lnSpc>
                <a:spcPts val="5593"/>
              </a:lnSpc>
            </a:pPr>
            <a:endParaRPr lang="nn-NO" sz="3995" noProof="0" dirty="0">
              <a:solidFill>
                <a:srgbClr val="231F20"/>
              </a:solidFill>
              <a:latin typeface="Montserrat"/>
              <a:ea typeface="Montserrat"/>
              <a:cs typeface="Montserrat"/>
              <a:sym typeface="Montserrat"/>
            </a:endParaRPr>
          </a:p>
          <a:p>
            <a:pPr algn="l">
              <a:lnSpc>
                <a:spcPts val="5593"/>
              </a:lnSpc>
            </a:pPr>
            <a:r>
              <a:rPr lang="nn-NO" sz="3995" noProof="0" dirty="0">
                <a:solidFill>
                  <a:srgbClr val="231F20"/>
                </a:solidFill>
                <a:latin typeface="Montserrat"/>
                <a:ea typeface="Montserrat"/>
                <a:cs typeface="Montserrat"/>
                <a:sym typeface="Montserrat"/>
              </a:rPr>
              <a:t>Dersom ein kallar nokon ein trollmann. Vil det vere positivt eller negativt, tenker de?</a:t>
            </a:r>
          </a:p>
          <a:p>
            <a:pPr algn="l">
              <a:lnSpc>
                <a:spcPts val="5593"/>
              </a:lnSpc>
            </a:pPr>
            <a:endParaRPr lang="nn-NO" sz="3995" noProof="0" dirty="0">
              <a:solidFill>
                <a:srgbClr val="231F20"/>
              </a:solidFill>
              <a:latin typeface="Montserrat"/>
              <a:ea typeface="Montserrat"/>
              <a:cs typeface="Montserrat"/>
              <a:sym typeface="Montserrat"/>
            </a:endParaRPr>
          </a:p>
          <a:p>
            <a:pPr marL="0" lvl="0" indent="0" algn="l">
              <a:lnSpc>
                <a:spcPts val="5593"/>
              </a:lnSpc>
              <a:spcBef>
                <a:spcPct val="0"/>
              </a:spcBef>
            </a:pPr>
            <a:r>
              <a:rPr lang="nn-NO" sz="3995" noProof="0" dirty="0">
                <a:solidFill>
                  <a:srgbClr val="231F20"/>
                </a:solidFill>
                <a:latin typeface="Montserrat"/>
                <a:ea typeface="Montserrat"/>
                <a:cs typeface="Montserrat"/>
                <a:sym typeface="Montserrat"/>
              </a:rPr>
              <a:t>Kvifor er det slik, trur 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9976" y="813845"/>
            <a:ext cx="8935678" cy="1381125"/>
          </a:xfrm>
          <a:prstGeom prst="rect">
            <a:avLst/>
          </a:prstGeom>
        </p:spPr>
        <p:txBody>
          <a:bodyPr lIns="0" tIns="0" rIns="0" bIns="0" rtlCol="0" anchor="t">
            <a:spAutoFit/>
          </a:bodyPr>
          <a:lstStyle/>
          <a:p>
            <a:pPr marL="0" lvl="0" indent="0" algn="ctr">
              <a:lnSpc>
                <a:spcPts val="9600"/>
              </a:lnSpc>
              <a:spcBef>
                <a:spcPct val="0"/>
              </a:spcBef>
            </a:pPr>
            <a:r>
              <a:rPr lang="nn-NO" sz="12000" noProof="0" dirty="0">
                <a:solidFill>
                  <a:srgbClr val="231F20"/>
                </a:solidFill>
                <a:latin typeface="Big Shoulders Display"/>
                <a:ea typeface="Big Shoulders Display"/>
                <a:cs typeface="Big Shoulders Display"/>
                <a:sym typeface="Big Shoulders Display"/>
              </a:rPr>
              <a:t>Edderkoppar</a:t>
            </a:r>
          </a:p>
        </p:txBody>
      </p:sp>
      <p:sp>
        <p:nvSpPr>
          <p:cNvPr id="3" name="Freeform 3"/>
          <p:cNvSpPr/>
          <p:nvPr/>
        </p:nvSpPr>
        <p:spPr>
          <a:xfrm>
            <a:off x="9541294" y="0"/>
            <a:ext cx="8746706" cy="10287000"/>
          </a:xfrm>
          <a:custGeom>
            <a:avLst/>
            <a:gdLst/>
            <a:ahLst/>
            <a:cxnLst/>
            <a:rect l="l" t="t" r="r" b="b"/>
            <a:pathLst>
              <a:path w="8746706" h="10287000">
                <a:moveTo>
                  <a:pt x="0" y="0"/>
                </a:moveTo>
                <a:lnTo>
                  <a:pt x="8746706" y="0"/>
                </a:lnTo>
                <a:lnTo>
                  <a:pt x="8746706" y="10287000"/>
                </a:lnTo>
                <a:lnTo>
                  <a:pt x="0" y="10287000"/>
                </a:lnTo>
                <a:lnTo>
                  <a:pt x="0" y="0"/>
                </a:lnTo>
                <a:close/>
              </a:path>
            </a:pathLst>
          </a:custGeom>
          <a:blipFill>
            <a:blip r:embed="rId2"/>
            <a:stretch>
              <a:fillRect l="-11288" r="-6321"/>
            </a:stretch>
          </a:blipFill>
        </p:spPr>
        <p:txBody>
          <a:bodyPr/>
          <a:lstStyle/>
          <a:p>
            <a:endParaRPr lang="nn-NO" noProof="0" dirty="0"/>
          </a:p>
        </p:txBody>
      </p:sp>
      <p:sp>
        <p:nvSpPr>
          <p:cNvPr id="4" name="TextBox 4"/>
          <p:cNvSpPr txBox="1"/>
          <p:nvPr/>
        </p:nvSpPr>
        <p:spPr>
          <a:xfrm>
            <a:off x="13805238" y="7696199"/>
            <a:ext cx="4482762" cy="2590801"/>
          </a:xfrm>
          <a:prstGeom prst="rect">
            <a:avLst/>
          </a:prstGeom>
        </p:spPr>
        <p:txBody>
          <a:bodyPr lIns="0" tIns="0" rIns="0" bIns="0" rtlCol="0" anchor="t">
            <a:spAutoFit/>
          </a:bodyPr>
          <a:lstStyle/>
          <a:p>
            <a:pPr algn="ctr">
              <a:lnSpc>
                <a:spcPts val="4199"/>
              </a:lnSpc>
            </a:pPr>
            <a:r>
              <a:rPr lang="nn-NO" sz="2999" noProof="0" dirty="0">
                <a:solidFill>
                  <a:srgbClr val="FFFFFF"/>
                </a:solidFill>
                <a:latin typeface="Montserrat"/>
                <a:ea typeface="Montserrat"/>
                <a:cs typeface="Montserrat"/>
                <a:sym typeface="Montserrat"/>
              </a:rPr>
              <a:t>Ord å samtale om:</a:t>
            </a:r>
          </a:p>
          <a:p>
            <a:pPr algn="ctr">
              <a:lnSpc>
                <a:spcPts val="4199"/>
              </a:lnSpc>
            </a:pPr>
            <a:endParaRPr lang="nn-NO" sz="2999" noProof="0" dirty="0">
              <a:solidFill>
                <a:srgbClr val="FFFFFF"/>
              </a:solidFill>
              <a:latin typeface="Montserrat"/>
              <a:ea typeface="Montserrat"/>
              <a:cs typeface="Montserrat"/>
              <a:sym typeface="Montserrat"/>
            </a:endParaRPr>
          </a:p>
          <a:p>
            <a:pPr algn="ctr">
              <a:lnSpc>
                <a:spcPts val="4199"/>
              </a:lnSpc>
            </a:pPr>
            <a:r>
              <a:rPr lang="nn-NO" sz="2999" noProof="0" dirty="0">
                <a:solidFill>
                  <a:srgbClr val="FFFFFF"/>
                </a:solidFill>
                <a:latin typeface="Montserrat"/>
                <a:ea typeface="Montserrat"/>
                <a:cs typeface="Montserrat"/>
                <a:sym typeface="Montserrat"/>
              </a:rPr>
              <a:t>assosiert</a:t>
            </a:r>
          </a:p>
          <a:p>
            <a:pPr algn="ctr">
              <a:lnSpc>
                <a:spcPts val="4199"/>
              </a:lnSpc>
            </a:pPr>
            <a:r>
              <a:rPr lang="nn-NO" sz="2999" noProof="0" dirty="0">
                <a:solidFill>
                  <a:srgbClr val="FFFFFF"/>
                </a:solidFill>
                <a:latin typeface="Montserrat"/>
                <a:ea typeface="Montserrat"/>
                <a:cs typeface="Montserrat"/>
                <a:sym typeface="Montserrat"/>
              </a:rPr>
              <a:t>symbolisert</a:t>
            </a:r>
          </a:p>
          <a:p>
            <a:pPr algn="ctr">
              <a:lnSpc>
                <a:spcPts val="4199"/>
              </a:lnSpc>
            </a:pPr>
            <a:endParaRPr lang="nn-NO" sz="2999" noProof="0" dirty="0">
              <a:solidFill>
                <a:srgbClr val="FFFFFF"/>
              </a:solidFill>
              <a:latin typeface="Montserrat"/>
              <a:ea typeface="Montserrat"/>
              <a:cs typeface="Montserrat"/>
              <a:sym typeface="Montserrat"/>
            </a:endParaRPr>
          </a:p>
        </p:txBody>
      </p:sp>
      <p:sp>
        <p:nvSpPr>
          <p:cNvPr id="5" name="TextBox 5"/>
          <p:cNvSpPr txBox="1"/>
          <p:nvPr/>
        </p:nvSpPr>
        <p:spPr>
          <a:xfrm>
            <a:off x="591630" y="2466857"/>
            <a:ext cx="8552370" cy="5743693"/>
          </a:xfrm>
          <a:prstGeom prst="rect">
            <a:avLst/>
          </a:prstGeom>
        </p:spPr>
        <p:txBody>
          <a:bodyPr lIns="0" tIns="0" rIns="0" bIns="0" rtlCol="0" anchor="t">
            <a:spAutoFit/>
          </a:bodyPr>
          <a:lstStyle/>
          <a:p>
            <a:pPr algn="l">
              <a:lnSpc>
                <a:spcPts val="4193"/>
              </a:lnSpc>
            </a:pPr>
            <a:r>
              <a:rPr lang="nn-NO" sz="2995" noProof="0" dirty="0">
                <a:solidFill>
                  <a:srgbClr val="231F20"/>
                </a:solidFill>
                <a:latin typeface="Montserrat"/>
                <a:ea typeface="Montserrat"/>
                <a:cs typeface="Montserrat"/>
                <a:sym typeface="Montserrat"/>
              </a:rPr>
              <a:t>Edderkoppar blir ofte assosierte med halloween. Dette er fordi dei er ekle kryp som mange er redde for. </a:t>
            </a:r>
          </a:p>
          <a:p>
            <a:pPr algn="l">
              <a:lnSpc>
                <a:spcPts val="4193"/>
              </a:lnSpc>
            </a:pPr>
            <a:endParaRPr lang="nn-NO" sz="2995" noProof="0" dirty="0">
              <a:solidFill>
                <a:srgbClr val="231F20"/>
              </a:solidFill>
              <a:latin typeface="Montserrat"/>
              <a:ea typeface="Montserrat"/>
              <a:cs typeface="Montserrat"/>
              <a:sym typeface="Montserrat"/>
            </a:endParaRPr>
          </a:p>
          <a:p>
            <a:pPr algn="l">
              <a:lnSpc>
                <a:spcPts val="4193"/>
              </a:lnSpc>
            </a:pPr>
            <a:r>
              <a:rPr lang="nn-NO" sz="2995" noProof="0" dirty="0">
                <a:solidFill>
                  <a:srgbClr val="231F20"/>
                </a:solidFill>
                <a:latin typeface="Montserrat"/>
                <a:ea typeface="Montserrat"/>
                <a:cs typeface="Montserrat"/>
                <a:sym typeface="Montserrat"/>
              </a:rPr>
              <a:t>I kristendommen har edderkoppen symbolisert djevelen som fangar menneske i edderkoppnettet sitt. </a:t>
            </a:r>
          </a:p>
          <a:p>
            <a:pPr algn="l">
              <a:lnSpc>
                <a:spcPts val="4193"/>
              </a:lnSpc>
            </a:pPr>
            <a:endParaRPr lang="nn-NO" sz="2995" noProof="0" dirty="0">
              <a:solidFill>
                <a:srgbClr val="231F20"/>
              </a:solidFill>
              <a:latin typeface="Montserrat"/>
              <a:ea typeface="Montserrat"/>
              <a:cs typeface="Montserrat"/>
              <a:sym typeface="Montserrat"/>
            </a:endParaRPr>
          </a:p>
          <a:p>
            <a:pPr marL="0" lvl="0" indent="0" algn="l">
              <a:lnSpc>
                <a:spcPts val="4193"/>
              </a:lnSpc>
              <a:spcBef>
                <a:spcPct val="0"/>
              </a:spcBef>
            </a:pPr>
            <a:r>
              <a:rPr lang="nn-NO" sz="2995" noProof="0" dirty="0">
                <a:solidFill>
                  <a:srgbClr val="231F20"/>
                </a:solidFill>
                <a:latin typeface="Montserrat"/>
                <a:ea typeface="Montserrat"/>
                <a:cs typeface="Montserrat"/>
                <a:sym typeface="Montserrat"/>
              </a:rPr>
              <a:t>Vi finn også edderkoppar i kjende forteljingar som Harry Potter og       </a:t>
            </a:r>
            <a:r>
              <a:rPr lang="nn-NO" sz="2995" noProof="0" dirty="0" err="1">
                <a:solidFill>
                  <a:srgbClr val="231F20"/>
                </a:solidFill>
                <a:latin typeface="Montserrat"/>
                <a:ea typeface="Montserrat"/>
                <a:cs typeface="Montserrat"/>
                <a:sym typeface="Montserrat"/>
              </a:rPr>
              <a:t>Ringenes</a:t>
            </a:r>
            <a:r>
              <a:rPr lang="nn-NO" sz="2995" noProof="0" dirty="0">
                <a:solidFill>
                  <a:srgbClr val="231F20"/>
                </a:solidFill>
                <a:latin typeface="Montserrat"/>
                <a:ea typeface="Montserrat"/>
                <a:cs typeface="Montserrat"/>
                <a:sym typeface="Montserrat"/>
              </a:rPr>
              <a:t> Herre.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2b04c98-3e8b-47a3-97e1-376b9a0197ee}" enabled="0" method="" siteId="{a2b04c98-3e8b-47a3-97e1-376b9a0197ee}" removed="1"/>
</clbl:labelList>
</file>

<file path=docProps/app.xml><?xml version="1.0" encoding="utf-8"?>
<Properties xmlns="http://schemas.openxmlformats.org/officeDocument/2006/extended-properties" xmlns:vt="http://schemas.openxmlformats.org/officeDocument/2006/docPropsVTypes">
  <TotalTime>6</TotalTime>
  <Words>1728</Words>
  <Application>Microsoft Office PowerPoint</Application>
  <PresentationFormat>Eigendefinert</PresentationFormat>
  <Paragraphs>226</Paragraphs>
  <Slides>29</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Lysbilettitlar</vt:lpstr>
      </vt:variant>
      <vt:variant>
        <vt:i4>29</vt:i4>
      </vt:variant>
    </vt:vector>
  </HeadingPairs>
  <TitlesOfParts>
    <vt:vector size="35" baseType="lpstr">
      <vt:lpstr>Montserrat</vt:lpstr>
      <vt:lpstr>Montserrat Italics</vt:lpstr>
      <vt:lpstr>Big Shoulders Display</vt:lpstr>
      <vt:lpstr>Arial</vt:lpstr>
      <vt:lpstr>Calibri</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Kven kan vi møte?</dc:title>
  <cp:lastModifiedBy>Arild Torvund Olsen</cp:lastModifiedBy>
  <cp:revision>1</cp:revision>
  <dcterms:created xsi:type="dcterms:W3CDTF">2006-08-16T00:00:00Z</dcterms:created>
  <dcterms:modified xsi:type="dcterms:W3CDTF">2025-10-22T11:21:48Z</dcterms:modified>
  <dc:identifier>DAG1p398qcE</dc:identifier>
</cp:coreProperties>
</file>