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69" r:id="rId5"/>
    <p:sldId id="276" r:id="rId6"/>
    <p:sldId id="275" r:id="rId7"/>
    <p:sldId id="271" r:id="rId8"/>
    <p:sldId id="302" r:id="rId9"/>
    <p:sldId id="316" r:id="rId10"/>
    <p:sldId id="329" r:id="rId11"/>
    <p:sldId id="278" r:id="rId12"/>
    <p:sldId id="279" r:id="rId13"/>
    <p:sldId id="319" r:id="rId14"/>
    <p:sldId id="331"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dun Kydland" initials="RK" lastIdx="5" clrIdx="0">
    <p:extLst>
      <p:ext uri="{19B8F6BF-5375-455C-9EA6-DF929625EA0E}">
        <p15:presenceInfo xmlns:p15="http://schemas.microsoft.com/office/powerpoint/2012/main" userId="S::kydlandr@hivolda.no::0121e65c-5f9c-4cb6-923b-6b468fcfd995" providerId="AD"/>
      </p:ext>
    </p:extLst>
  </p:cmAuthor>
  <p:cmAuthor id="2" name="Liv Astrid Skåre Langnes" initials="LL" lastIdx="7" clrIdx="1">
    <p:extLst>
      <p:ext uri="{19B8F6BF-5375-455C-9EA6-DF929625EA0E}">
        <p15:presenceInfo xmlns:p15="http://schemas.microsoft.com/office/powerpoint/2012/main" userId="S::langnesl@hivolda.no::2e763b5f-1e47-432a-a3db-297d2abf05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6"/>
  </p:normalViewPr>
  <p:slideViewPr>
    <p:cSldViewPr snapToGrid="0">
      <p:cViewPr varScale="1">
        <p:scale>
          <a:sx n="78" d="100"/>
          <a:sy n="78" d="100"/>
        </p:scale>
        <p:origin x="7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3423d729-1e8d-4c10-9ef2-90385d563038" providerId="ADAL" clId="{D8469FF1-7E1D-4E05-B112-5BFCCAB92D4C}"/>
    <pc:docChg chg="modSld">
      <pc:chgData name="Arild Torvund Olsen" userId="3423d729-1e8d-4c10-9ef2-90385d563038" providerId="ADAL" clId="{D8469FF1-7E1D-4E05-B112-5BFCCAB92D4C}" dt="2022-11-18T09:19:12.362" v="38" actId="20577"/>
      <pc:docMkLst>
        <pc:docMk/>
      </pc:docMkLst>
      <pc:sldChg chg="modSp mod">
        <pc:chgData name="Arild Torvund Olsen" userId="3423d729-1e8d-4c10-9ef2-90385d563038" providerId="ADAL" clId="{D8469FF1-7E1D-4E05-B112-5BFCCAB92D4C}" dt="2022-11-18T08:30:02.876" v="1" actId="20577"/>
        <pc:sldMkLst>
          <pc:docMk/>
          <pc:sldMk cId="1259952302" sldId="276"/>
        </pc:sldMkLst>
        <pc:spChg chg="mod">
          <ac:chgData name="Arild Torvund Olsen" userId="3423d729-1e8d-4c10-9ef2-90385d563038" providerId="ADAL" clId="{D8469FF1-7E1D-4E05-B112-5BFCCAB92D4C}" dt="2022-11-18T08:30:02.876" v="1" actId="20577"/>
          <ac:spMkLst>
            <pc:docMk/>
            <pc:sldMk cId="1259952302" sldId="276"/>
            <ac:spMk id="6" creationId="{59A43060-AB5C-8546-A164-96370415C686}"/>
          </ac:spMkLst>
        </pc:spChg>
      </pc:sldChg>
      <pc:sldChg chg="modSp mod">
        <pc:chgData name="Arild Torvund Olsen" userId="3423d729-1e8d-4c10-9ef2-90385d563038" providerId="ADAL" clId="{D8469FF1-7E1D-4E05-B112-5BFCCAB92D4C}" dt="2022-11-18T08:41:28.525" v="32" actId="20577"/>
        <pc:sldMkLst>
          <pc:docMk/>
          <pc:sldMk cId="2184684645" sldId="279"/>
        </pc:sldMkLst>
        <pc:spChg chg="mod">
          <ac:chgData name="Arild Torvund Olsen" userId="3423d729-1e8d-4c10-9ef2-90385d563038" providerId="ADAL" clId="{D8469FF1-7E1D-4E05-B112-5BFCCAB92D4C}" dt="2022-11-18T08:41:28.525" v="32" actId="20577"/>
          <ac:spMkLst>
            <pc:docMk/>
            <pc:sldMk cId="2184684645" sldId="279"/>
            <ac:spMk id="3" creationId="{9B929C68-7DC1-3C45-8986-043A996AA6DB}"/>
          </ac:spMkLst>
        </pc:spChg>
      </pc:sldChg>
      <pc:sldChg chg="modSp mod">
        <pc:chgData name="Arild Torvund Olsen" userId="3423d729-1e8d-4c10-9ef2-90385d563038" providerId="ADAL" clId="{D8469FF1-7E1D-4E05-B112-5BFCCAB92D4C}" dt="2022-11-18T08:42:03.773" v="34" actId="20577"/>
        <pc:sldMkLst>
          <pc:docMk/>
          <pc:sldMk cId="1963226689" sldId="319"/>
        </pc:sldMkLst>
        <pc:spChg chg="mod">
          <ac:chgData name="Arild Torvund Olsen" userId="3423d729-1e8d-4c10-9ef2-90385d563038" providerId="ADAL" clId="{D8469FF1-7E1D-4E05-B112-5BFCCAB92D4C}" dt="2022-11-18T08:42:03.773" v="34" actId="20577"/>
          <ac:spMkLst>
            <pc:docMk/>
            <pc:sldMk cId="1963226689" sldId="319"/>
            <ac:spMk id="3" creationId="{B21FC252-0410-514D-B4A4-EB4C7698FA4D}"/>
          </ac:spMkLst>
        </pc:spChg>
      </pc:sldChg>
      <pc:sldChg chg="modSp mod">
        <pc:chgData name="Arild Torvund Olsen" userId="3423d729-1e8d-4c10-9ef2-90385d563038" providerId="ADAL" clId="{D8469FF1-7E1D-4E05-B112-5BFCCAB92D4C}" dt="2022-11-18T09:19:12.362" v="38" actId="20577"/>
        <pc:sldMkLst>
          <pc:docMk/>
          <pc:sldMk cId="2056272860" sldId="331"/>
        </pc:sldMkLst>
        <pc:spChg chg="mod">
          <ac:chgData name="Arild Torvund Olsen" userId="3423d729-1e8d-4c10-9ef2-90385d563038" providerId="ADAL" clId="{D8469FF1-7E1D-4E05-B112-5BFCCAB92D4C}" dt="2022-11-18T09:19:12.362" v="38" actId="20577"/>
          <ac:spMkLst>
            <pc:docMk/>
            <pc:sldMk cId="2056272860" sldId="331"/>
            <ac:spMk id="8" creationId="{D88DA208-B4CA-A044-8830-316EE4FBF2C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D76F3-1727-44D4-972A-A56AD752FBE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727E60E-701F-4A24-8786-ADF0E305B600}">
      <dgm:prSet/>
      <dgm:spPr/>
      <dgm:t>
        <a:bodyPr/>
        <a:lstStyle/>
        <a:p>
          <a:r>
            <a:rPr lang="nn-NO" noProof="0" dirty="0"/>
            <a:t>1) Kva er likt og ulikt i tekstutdraget de </a:t>
          </a:r>
          <a:r>
            <a:rPr lang="nn-NO" noProof="0" dirty="0">
              <a:latin typeface="Calibri Light" panose="020F0302020204030204"/>
            </a:rPr>
            <a:t>sjølve</a:t>
          </a:r>
          <a:r>
            <a:rPr lang="nn-NO" noProof="0" dirty="0"/>
            <a:t> har skrive, og Terje Torkildsen sitt? Stikkord: handlingsgang, skrivemåte, bruk av verkemiddel, osb. Hugs å grunngje synspunkta dykkar.</a:t>
          </a:r>
        </a:p>
      </dgm:t>
    </dgm:pt>
    <dgm:pt modelId="{0479224E-A580-475F-B557-DC68BE0498E5}" type="parTrans" cxnId="{A221FC8E-EB61-49A4-BC65-F4A0092C0D18}">
      <dgm:prSet/>
      <dgm:spPr/>
      <dgm:t>
        <a:bodyPr/>
        <a:lstStyle/>
        <a:p>
          <a:endParaRPr lang="en-US"/>
        </a:p>
      </dgm:t>
    </dgm:pt>
    <dgm:pt modelId="{DFFBD99D-9377-4283-8810-A435D9142B13}" type="sibTrans" cxnId="{A221FC8E-EB61-49A4-BC65-F4A0092C0D18}">
      <dgm:prSet/>
      <dgm:spPr/>
      <dgm:t>
        <a:bodyPr/>
        <a:lstStyle/>
        <a:p>
          <a:endParaRPr lang="en-US"/>
        </a:p>
      </dgm:t>
    </dgm:pt>
    <dgm:pt modelId="{64509F79-17F4-4F79-9F08-7EF1F30FBB08}">
      <dgm:prSet/>
      <dgm:spPr/>
      <dgm:t>
        <a:bodyPr/>
        <a:lstStyle/>
        <a:p>
          <a:pPr rtl="0"/>
          <a:r>
            <a:rPr lang="nn-NO" noProof="0" dirty="0">
              <a:latin typeface="+mn-lt"/>
            </a:rPr>
            <a:t>2) Var det noko de vart overraska over i Torkildsen sitt utdrag? Kvifor/kvifor ikkje?</a:t>
          </a:r>
        </a:p>
      </dgm:t>
    </dgm:pt>
    <dgm:pt modelId="{52693602-5B33-4037-8BA5-1B71FE2AD6F3}" type="parTrans" cxnId="{28FBA6C1-D326-433C-8B72-83A8BA386D7D}">
      <dgm:prSet/>
      <dgm:spPr/>
      <dgm:t>
        <a:bodyPr/>
        <a:lstStyle/>
        <a:p>
          <a:endParaRPr lang="en-US"/>
        </a:p>
      </dgm:t>
    </dgm:pt>
    <dgm:pt modelId="{F0A7AABB-1335-493D-A633-308BCD3EE603}" type="sibTrans" cxnId="{28FBA6C1-D326-433C-8B72-83A8BA386D7D}">
      <dgm:prSet/>
      <dgm:spPr/>
      <dgm:t>
        <a:bodyPr/>
        <a:lstStyle/>
        <a:p>
          <a:endParaRPr lang="en-US"/>
        </a:p>
      </dgm:t>
    </dgm:pt>
    <dgm:pt modelId="{5C24B72D-5645-4E85-9AE7-48B47B4ACFBB}">
      <dgm:prSet/>
      <dgm:spPr/>
      <dgm:t>
        <a:bodyPr/>
        <a:lstStyle/>
        <a:p>
          <a:pPr rtl="0"/>
          <a:r>
            <a:rPr lang="nn-NO" noProof="0" dirty="0"/>
            <a:t>3) Korleis likte de utdraget til Torkildsen samanlikna med dykkar eige utdrag?</a:t>
          </a:r>
          <a:r>
            <a:rPr lang="nn-NO" noProof="0" dirty="0">
              <a:latin typeface="Calibri Light" panose="020F0302020204030204"/>
            </a:rPr>
            <a:t> </a:t>
          </a:r>
          <a:endParaRPr lang="nn-NO" noProof="0" dirty="0"/>
        </a:p>
      </dgm:t>
    </dgm:pt>
    <dgm:pt modelId="{68E7BB99-9E78-4027-BF90-5B70F9A9CA1B}" type="parTrans" cxnId="{653C9AB7-690C-4E06-ACE2-8FF0C46329D4}">
      <dgm:prSet/>
      <dgm:spPr/>
      <dgm:t>
        <a:bodyPr/>
        <a:lstStyle/>
        <a:p>
          <a:endParaRPr lang="en-US"/>
        </a:p>
      </dgm:t>
    </dgm:pt>
    <dgm:pt modelId="{CBE3C56A-FEA3-4E08-9D89-B8DC5184BA49}" type="sibTrans" cxnId="{653C9AB7-690C-4E06-ACE2-8FF0C46329D4}">
      <dgm:prSet/>
      <dgm:spPr/>
      <dgm:t>
        <a:bodyPr/>
        <a:lstStyle/>
        <a:p>
          <a:endParaRPr lang="en-US"/>
        </a:p>
      </dgm:t>
    </dgm:pt>
    <dgm:pt modelId="{A6F58E35-0662-274D-AC9F-6F6D6C7EBF6B}" type="pres">
      <dgm:prSet presAssocID="{AF4D76F3-1727-44D4-972A-A56AD752FBE0}" presName="linear" presStyleCnt="0">
        <dgm:presLayoutVars>
          <dgm:animLvl val="lvl"/>
          <dgm:resizeHandles val="exact"/>
        </dgm:presLayoutVars>
      </dgm:prSet>
      <dgm:spPr/>
    </dgm:pt>
    <dgm:pt modelId="{4820DC33-2FD6-ED42-A872-71949A36D1A5}" type="pres">
      <dgm:prSet presAssocID="{A727E60E-701F-4A24-8786-ADF0E305B600}" presName="parentText" presStyleLbl="node1" presStyleIdx="0" presStyleCnt="3">
        <dgm:presLayoutVars>
          <dgm:chMax val="0"/>
          <dgm:bulletEnabled val="1"/>
        </dgm:presLayoutVars>
      </dgm:prSet>
      <dgm:spPr/>
    </dgm:pt>
    <dgm:pt modelId="{A7FF8CA6-B577-2E42-93FC-B162DD0EA1CE}" type="pres">
      <dgm:prSet presAssocID="{DFFBD99D-9377-4283-8810-A435D9142B13}" presName="spacer" presStyleCnt="0"/>
      <dgm:spPr/>
    </dgm:pt>
    <dgm:pt modelId="{1114FB99-29EB-E64C-B579-B0E5EE9F8D0E}" type="pres">
      <dgm:prSet presAssocID="{64509F79-17F4-4F79-9F08-7EF1F30FBB08}" presName="parentText" presStyleLbl="node1" presStyleIdx="1" presStyleCnt="3">
        <dgm:presLayoutVars>
          <dgm:chMax val="0"/>
          <dgm:bulletEnabled val="1"/>
        </dgm:presLayoutVars>
      </dgm:prSet>
      <dgm:spPr/>
    </dgm:pt>
    <dgm:pt modelId="{E798364E-2E9F-424B-A78C-6EC50CE39C28}" type="pres">
      <dgm:prSet presAssocID="{F0A7AABB-1335-493D-A633-308BCD3EE603}" presName="spacer" presStyleCnt="0"/>
      <dgm:spPr/>
    </dgm:pt>
    <dgm:pt modelId="{64299E9F-B520-4D46-9544-16402A2FFC78}" type="pres">
      <dgm:prSet presAssocID="{5C24B72D-5645-4E85-9AE7-48B47B4ACFBB}" presName="parentText" presStyleLbl="node1" presStyleIdx="2" presStyleCnt="3">
        <dgm:presLayoutVars>
          <dgm:chMax val="0"/>
          <dgm:bulletEnabled val="1"/>
        </dgm:presLayoutVars>
      </dgm:prSet>
      <dgm:spPr/>
    </dgm:pt>
  </dgm:ptLst>
  <dgm:cxnLst>
    <dgm:cxn modelId="{D121FD43-1AD4-C64D-B3CE-A47840084B75}" type="presOf" srcId="{5C24B72D-5645-4E85-9AE7-48B47B4ACFBB}" destId="{64299E9F-B520-4D46-9544-16402A2FFC78}" srcOrd="0" destOrd="0" presId="urn:microsoft.com/office/officeart/2005/8/layout/vList2"/>
    <dgm:cxn modelId="{9A10876D-99E2-3345-B7CD-CB9C3A32FEA8}" type="presOf" srcId="{A727E60E-701F-4A24-8786-ADF0E305B600}" destId="{4820DC33-2FD6-ED42-A872-71949A36D1A5}" srcOrd="0" destOrd="0" presId="urn:microsoft.com/office/officeart/2005/8/layout/vList2"/>
    <dgm:cxn modelId="{A221FC8E-EB61-49A4-BC65-F4A0092C0D18}" srcId="{AF4D76F3-1727-44D4-972A-A56AD752FBE0}" destId="{A727E60E-701F-4A24-8786-ADF0E305B600}" srcOrd="0" destOrd="0" parTransId="{0479224E-A580-475F-B557-DC68BE0498E5}" sibTransId="{DFFBD99D-9377-4283-8810-A435D9142B13}"/>
    <dgm:cxn modelId="{653C9AB7-690C-4E06-ACE2-8FF0C46329D4}" srcId="{AF4D76F3-1727-44D4-972A-A56AD752FBE0}" destId="{5C24B72D-5645-4E85-9AE7-48B47B4ACFBB}" srcOrd="2" destOrd="0" parTransId="{68E7BB99-9E78-4027-BF90-5B70F9A9CA1B}" sibTransId="{CBE3C56A-FEA3-4E08-9D89-B8DC5184BA49}"/>
    <dgm:cxn modelId="{28FBA6C1-D326-433C-8B72-83A8BA386D7D}" srcId="{AF4D76F3-1727-44D4-972A-A56AD752FBE0}" destId="{64509F79-17F4-4F79-9F08-7EF1F30FBB08}" srcOrd="1" destOrd="0" parTransId="{52693602-5B33-4037-8BA5-1B71FE2AD6F3}" sibTransId="{F0A7AABB-1335-493D-A633-308BCD3EE603}"/>
    <dgm:cxn modelId="{BE2681E0-C0E8-334B-99E5-C8301E2EAE47}" type="presOf" srcId="{64509F79-17F4-4F79-9F08-7EF1F30FBB08}" destId="{1114FB99-29EB-E64C-B579-B0E5EE9F8D0E}" srcOrd="0" destOrd="0" presId="urn:microsoft.com/office/officeart/2005/8/layout/vList2"/>
    <dgm:cxn modelId="{C6D16FFE-B94D-994D-BA42-70D340BB510C}" type="presOf" srcId="{AF4D76F3-1727-44D4-972A-A56AD752FBE0}" destId="{A6F58E35-0662-274D-AC9F-6F6D6C7EBF6B}" srcOrd="0" destOrd="0" presId="urn:microsoft.com/office/officeart/2005/8/layout/vList2"/>
    <dgm:cxn modelId="{C810E1D7-E795-7544-8076-72BE96B4D7A9}" type="presParOf" srcId="{A6F58E35-0662-274D-AC9F-6F6D6C7EBF6B}" destId="{4820DC33-2FD6-ED42-A872-71949A36D1A5}" srcOrd="0" destOrd="0" presId="urn:microsoft.com/office/officeart/2005/8/layout/vList2"/>
    <dgm:cxn modelId="{5699E2C5-AB7A-E848-BDBF-8EEB6B7A2184}" type="presParOf" srcId="{A6F58E35-0662-274D-AC9F-6F6D6C7EBF6B}" destId="{A7FF8CA6-B577-2E42-93FC-B162DD0EA1CE}" srcOrd="1" destOrd="0" presId="urn:microsoft.com/office/officeart/2005/8/layout/vList2"/>
    <dgm:cxn modelId="{E7A60705-2C67-004D-9C20-65B37AB78A75}" type="presParOf" srcId="{A6F58E35-0662-274D-AC9F-6F6D6C7EBF6B}" destId="{1114FB99-29EB-E64C-B579-B0E5EE9F8D0E}" srcOrd="2" destOrd="0" presId="urn:microsoft.com/office/officeart/2005/8/layout/vList2"/>
    <dgm:cxn modelId="{3BE5BC32-F551-3D4E-9A73-E693B2A495A6}" type="presParOf" srcId="{A6F58E35-0662-274D-AC9F-6F6D6C7EBF6B}" destId="{E798364E-2E9F-424B-A78C-6EC50CE39C28}" srcOrd="3" destOrd="0" presId="urn:microsoft.com/office/officeart/2005/8/layout/vList2"/>
    <dgm:cxn modelId="{0F56F37F-2808-E942-B4BB-D46E1C8E05AD}" type="presParOf" srcId="{A6F58E35-0662-274D-AC9F-6F6D6C7EBF6B}" destId="{64299E9F-B520-4D46-9544-16402A2FFC7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0DC33-2FD6-ED42-A872-71949A36D1A5}">
      <dsp:nvSpPr>
        <dsp:cNvPr id="0" name=""/>
        <dsp:cNvSpPr/>
      </dsp:nvSpPr>
      <dsp:spPr>
        <a:xfrm>
          <a:off x="0" y="223838"/>
          <a:ext cx="6263640" cy="16415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n-NO" sz="2300" kern="1200" noProof="0" dirty="0"/>
            <a:t>1) Kva er likt og ulikt i tekstutdraget de </a:t>
          </a:r>
          <a:r>
            <a:rPr lang="nn-NO" sz="2300" kern="1200" noProof="0" dirty="0">
              <a:latin typeface="Calibri Light" panose="020F0302020204030204"/>
            </a:rPr>
            <a:t>sjølve</a:t>
          </a:r>
          <a:r>
            <a:rPr lang="nn-NO" sz="2300" kern="1200" noProof="0" dirty="0"/>
            <a:t> har skrive, og Terje Torkildsen sitt? Stikkord: handlingsgang, skrivemåte, bruk av verkemiddel, osb. Hugs å grunngje synspunkta dykkar.</a:t>
          </a:r>
        </a:p>
      </dsp:txBody>
      <dsp:txXfrm>
        <a:off x="80132" y="303970"/>
        <a:ext cx="6103376" cy="1481245"/>
      </dsp:txXfrm>
    </dsp:sp>
    <dsp:sp modelId="{1114FB99-29EB-E64C-B579-B0E5EE9F8D0E}">
      <dsp:nvSpPr>
        <dsp:cNvPr id="0" name=""/>
        <dsp:cNvSpPr/>
      </dsp:nvSpPr>
      <dsp:spPr>
        <a:xfrm>
          <a:off x="0" y="1931589"/>
          <a:ext cx="6263640" cy="16415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nn-NO" sz="2300" kern="1200" noProof="0" dirty="0">
              <a:latin typeface="+mn-lt"/>
            </a:rPr>
            <a:t>2) Var det noko de vart overraska over i Torkildsen sitt utdrag? Kvifor/kvifor ikkje?</a:t>
          </a:r>
        </a:p>
      </dsp:txBody>
      <dsp:txXfrm>
        <a:off x="80132" y="2011721"/>
        <a:ext cx="6103376" cy="1481245"/>
      </dsp:txXfrm>
    </dsp:sp>
    <dsp:sp modelId="{64299E9F-B520-4D46-9544-16402A2FFC78}">
      <dsp:nvSpPr>
        <dsp:cNvPr id="0" name=""/>
        <dsp:cNvSpPr/>
      </dsp:nvSpPr>
      <dsp:spPr>
        <a:xfrm>
          <a:off x="0" y="3639339"/>
          <a:ext cx="6263640" cy="16415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nn-NO" sz="2300" kern="1200" noProof="0" dirty="0"/>
            <a:t>3) Korleis likte de utdraget til Torkildsen samanlikna med dykkar eige utdrag?</a:t>
          </a:r>
          <a:r>
            <a:rPr lang="nn-NO" sz="2300" kern="1200" noProof="0" dirty="0">
              <a:latin typeface="Calibri Light" panose="020F0302020204030204"/>
            </a:rPr>
            <a:t> </a:t>
          </a:r>
          <a:endParaRPr lang="nn-NO" sz="2300" kern="1200" noProof="0" dirty="0"/>
        </a:p>
      </dsp:txBody>
      <dsp:txXfrm>
        <a:off x="80132" y="3719471"/>
        <a:ext cx="6103376" cy="14812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alda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95AB9-D92C-4C6D-8459-271EE10E3503}" type="datetimeFigureOut">
              <a:rPr lang="nn-NO" smtClean="0"/>
              <a:t>18.11.2022</a:t>
            </a:fld>
            <a:endParaRPr lang="nn-NO"/>
          </a:p>
        </p:txBody>
      </p:sp>
      <p:sp>
        <p:nvSpPr>
          <p:cNvPr id="4" name="Plasshaldar for lysbilet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aldar for notat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
        <p:nvSpPr>
          <p:cNvPr id="6" name="Plasshaldar for bot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aldar for lysbilet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74BA8-505F-4082-9318-7EFEBE5A7107}" type="slidenum">
              <a:rPr lang="nn-NO" smtClean="0"/>
              <a:t>‹nr.›</a:t>
            </a:fld>
            <a:endParaRPr lang="nn-NO"/>
          </a:p>
        </p:txBody>
      </p:sp>
    </p:spTree>
    <p:extLst>
      <p:ext uri="{BB962C8B-B14F-4D97-AF65-F5344CB8AC3E}">
        <p14:creationId xmlns:p14="http://schemas.microsoft.com/office/powerpoint/2010/main" val="308564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n-NO" dirty="0"/>
          </a:p>
        </p:txBody>
      </p:sp>
      <p:sp>
        <p:nvSpPr>
          <p:cNvPr id="4" name="Plasshaldar for lysbiletnummer 3"/>
          <p:cNvSpPr>
            <a:spLocks noGrp="1"/>
          </p:cNvSpPr>
          <p:nvPr>
            <p:ph type="sldNum" sz="quarter" idx="5"/>
          </p:nvPr>
        </p:nvSpPr>
        <p:spPr/>
        <p:txBody>
          <a:bodyPr/>
          <a:lstStyle/>
          <a:p>
            <a:fld id="{4CF74BA8-505F-4082-9318-7EFEBE5A7107}" type="slidenum">
              <a:rPr lang="nn-NO" smtClean="0"/>
              <a:t>3</a:t>
            </a:fld>
            <a:endParaRPr lang="nn-NO"/>
          </a:p>
        </p:txBody>
      </p:sp>
    </p:spTree>
    <p:extLst>
      <p:ext uri="{BB962C8B-B14F-4D97-AF65-F5344CB8AC3E}">
        <p14:creationId xmlns:p14="http://schemas.microsoft.com/office/powerpoint/2010/main" val="104637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4956AA-CBC9-2048-88A4-D69D962FE9D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0209399-BFFE-EB40-8A89-E418812D2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BB15854-3604-A146-BCA8-97608FEC82D0}"/>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4CE68FB7-605F-CD40-A5F9-871BAAC29EC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6EA8BED-6656-3C4D-88EC-60107BA72A85}"/>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163988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5258E7-5FE4-A343-B427-7C55FF9BE58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CBB63DF-16E0-C144-92B5-4DEBB6C3256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3DF2C6-5F58-DF47-8E8F-32949ADE0F2B}"/>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27B57D52-B57F-AD4D-A261-F4C0EC6172F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56DEB3E-41DF-2E49-B57C-F437F28B290E}"/>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393501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4BC2A9F-240B-1046-93DD-A71EE238423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49D4E76-2253-444E-A365-F2FBFD10D60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3C5F8FE-02AF-5A4E-B1F8-B9142946D060}"/>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C41ED83F-7A11-A64C-91D5-119D8024C08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0F93B2-46E3-324C-A91B-343B13C845BC}"/>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151849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088F75-552B-4744-B9CD-4D844038FAF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5EA7897-C901-7E4F-8A26-348C59843A0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2D007DF-2A1A-074C-B1C7-2358496AF7E9}"/>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A2440656-3B89-0C47-897A-A093992CCEA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61630C-F37A-404D-BD34-9FE4D3985587}"/>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192376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FA2C58-AA00-3F4C-87AA-FE23E992713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7388C88-1076-414D-BF18-FB539F4D9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5D2B5F42-158E-6E4C-8E27-4882830A0A4B}"/>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91930471-2F0A-D140-ADFC-E58FC89E07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CED4BAC-BED9-A440-95B0-645486A3D286}"/>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204309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1774CD-934E-3C40-96DA-70837640818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E97A8AC-4BD7-6648-97D5-E07E8530657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DB3B9BC-C1F7-1841-B8D6-B266E9EEF85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3D2833E-961B-E447-8BD6-D3CA19D68BCE}"/>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6" name="Plassholder for bunntekst 5">
            <a:extLst>
              <a:ext uri="{FF2B5EF4-FFF2-40B4-BE49-F238E27FC236}">
                <a16:creationId xmlns:a16="http://schemas.microsoft.com/office/drawing/2014/main" id="{9B6216A0-B4E9-C147-A087-37BC0D52DEF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380E1B-CBF0-B942-A369-C4A7819A92A9}"/>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413408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28838B-4392-B94A-BA31-4947AB878F2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C079C6E-44A8-1946-AA82-886F2402B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9932644-4B07-7948-80E1-761B87E742E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0674ED7-9853-884F-BD5F-E2029A714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6229591-42D7-CC48-92BB-AA62F37F62A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6567B8C-7C71-974C-990B-9583C342DBED}"/>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8" name="Plassholder for bunntekst 7">
            <a:extLst>
              <a:ext uri="{FF2B5EF4-FFF2-40B4-BE49-F238E27FC236}">
                <a16:creationId xmlns:a16="http://schemas.microsoft.com/office/drawing/2014/main" id="{8AEC544C-8401-D141-8E6C-7EA620862D2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CD35A56-157F-DD44-B664-C0EA37C61275}"/>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221644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0C45D1-FA36-574C-B07D-5FDA82B1645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FD7AC4D-9657-6B48-B39C-CEAB74DE439C}"/>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4" name="Plassholder for bunntekst 3">
            <a:extLst>
              <a:ext uri="{FF2B5EF4-FFF2-40B4-BE49-F238E27FC236}">
                <a16:creationId xmlns:a16="http://schemas.microsoft.com/office/drawing/2014/main" id="{AEF51EC5-948F-9D49-AF38-BF8A6CA1E97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F447BDA-F8B4-054C-90C3-B8A1F161B48D}"/>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57780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07572DE-B999-A148-A2E4-D43EE7333637}"/>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3" name="Plassholder for bunntekst 2">
            <a:extLst>
              <a:ext uri="{FF2B5EF4-FFF2-40B4-BE49-F238E27FC236}">
                <a16:creationId xmlns:a16="http://schemas.microsoft.com/office/drawing/2014/main" id="{F5C03253-6B4D-D64F-83C1-D6E7260AFD2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9DE6C45-8083-4542-A015-C440FB0D65AC}"/>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172645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142322-3296-1A4F-9ACD-15BDCAECA8F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97074D0-8D59-5A43-94B9-51798A6FD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F88E885-C62D-494B-8CB1-F797F0D40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D36D80E-1B55-B545-A53F-4BBE5B91DA2B}"/>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6" name="Plassholder for bunntekst 5">
            <a:extLst>
              <a:ext uri="{FF2B5EF4-FFF2-40B4-BE49-F238E27FC236}">
                <a16:creationId xmlns:a16="http://schemas.microsoft.com/office/drawing/2014/main" id="{6B5AEED2-50FD-F148-B45B-A7585BEC11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7083818-1FCC-D142-851F-04EAA1D754A0}"/>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342853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531DDE-09C2-7540-A436-9C6078EFB73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EECFCDF-7563-E645-A926-C9AAA1498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FF6FA3C-748B-E945-966C-2D0D917DB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5123BF9-204B-604F-806D-99D87F7896CF}"/>
              </a:ext>
            </a:extLst>
          </p:cNvPr>
          <p:cNvSpPr>
            <a:spLocks noGrp="1"/>
          </p:cNvSpPr>
          <p:nvPr>
            <p:ph type="dt" sz="half" idx="10"/>
          </p:nvPr>
        </p:nvSpPr>
        <p:spPr/>
        <p:txBody>
          <a:bodyPr/>
          <a:lstStyle/>
          <a:p>
            <a:fld id="{DD3A8651-97DC-6B4F-9D50-0C713A7C1527}" type="datetimeFigureOut">
              <a:rPr lang="nb-NO" smtClean="0"/>
              <a:t>18.11.2022</a:t>
            </a:fld>
            <a:endParaRPr lang="nb-NO"/>
          </a:p>
        </p:txBody>
      </p:sp>
      <p:sp>
        <p:nvSpPr>
          <p:cNvPr id="6" name="Plassholder for bunntekst 5">
            <a:extLst>
              <a:ext uri="{FF2B5EF4-FFF2-40B4-BE49-F238E27FC236}">
                <a16:creationId xmlns:a16="http://schemas.microsoft.com/office/drawing/2014/main" id="{BC7C9C15-C078-CC45-AA23-F97CAC47F9C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5AA6BA5-B509-854E-B283-F0C98AFA8647}"/>
              </a:ext>
            </a:extLst>
          </p:cNvPr>
          <p:cNvSpPr>
            <a:spLocks noGrp="1"/>
          </p:cNvSpPr>
          <p:nvPr>
            <p:ph type="sldNum" sz="quarter" idx="12"/>
          </p:nvPr>
        </p:nvSpPr>
        <p:spPr/>
        <p:txBody>
          <a:bodyPr/>
          <a:lstStyle/>
          <a:p>
            <a:fld id="{592E8160-25D9-1A41-9F8A-207BB24D62DB}" type="slidenum">
              <a:rPr lang="nb-NO" smtClean="0"/>
              <a:t>‹nr.›</a:t>
            </a:fld>
            <a:endParaRPr lang="nb-NO"/>
          </a:p>
        </p:txBody>
      </p:sp>
    </p:spTree>
    <p:extLst>
      <p:ext uri="{BB962C8B-B14F-4D97-AF65-F5344CB8AC3E}">
        <p14:creationId xmlns:p14="http://schemas.microsoft.com/office/powerpoint/2010/main" val="5296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2F46111-1018-F443-9AAF-1982A887A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B6D3ED0-536E-BF4C-8027-CDF9A6436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B5DFD76-21FA-EC45-87F0-155FCDBB3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A8651-97DC-6B4F-9D50-0C713A7C1527}" type="datetimeFigureOut">
              <a:rPr lang="nb-NO" smtClean="0"/>
              <a:t>18.11.2022</a:t>
            </a:fld>
            <a:endParaRPr lang="nb-NO"/>
          </a:p>
        </p:txBody>
      </p:sp>
      <p:sp>
        <p:nvSpPr>
          <p:cNvPr id="5" name="Plassholder for bunntekst 4">
            <a:extLst>
              <a:ext uri="{FF2B5EF4-FFF2-40B4-BE49-F238E27FC236}">
                <a16:creationId xmlns:a16="http://schemas.microsoft.com/office/drawing/2014/main" id="{243428E9-4FFC-7040-B16C-A7D025222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5458434-3A4D-9F4E-A265-141A112AF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E8160-25D9-1A41-9F8A-207BB24D62DB}" type="slidenum">
              <a:rPr lang="nb-NO" smtClean="0"/>
              <a:t>‹nr.›</a:t>
            </a:fld>
            <a:endParaRPr lang="nb-NO"/>
          </a:p>
        </p:txBody>
      </p:sp>
    </p:spTree>
    <p:extLst>
      <p:ext uri="{BB962C8B-B14F-4D97-AF65-F5344CB8AC3E}">
        <p14:creationId xmlns:p14="http://schemas.microsoft.com/office/powerpoint/2010/main" val="196202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eyD4ThEvLG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A0EAF02E-ABC5-9C4F-91CF-EF7C13C4ADB0}"/>
              </a:ext>
            </a:extLst>
          </p:cNvPr>
          <p:cNvPicPr>
            <a:picLocks noGrp="1" noChangeAspect="1"/>
          </p:cNvPicPr>
          <p:nvPr>
            <p:ph idx="1"/>
          </p:nvPr>
        </p:nvPicPr>
        <p:blipFill rotWithShape="1">
          <a:blip r:embed="rId2"/>
          <a:srcRect t="10301" b="5445"/>
          <a:stretch/>
        </p:blipFill>
        <p:spPr>
          <a:xfrm>
            <a:off x="20" y="-2336801"/>
            <a:ext cx="12191980" cy="9254068"/>
          </a:xfrm>
          <a:prstGeom prst="rect">
            <a:avLst/>
          </a:prstGeom>
        </p:spPr>
      </p:pic>
      <p:sp>
        <p:nvSpPr>
          <p:cNvPr id="7" name="Tittel 1">
            <a:extLst>
              <a:ext uri="{FF2B5EF4-FFF2-40B4-BE49-F238E27FC236}">
                <a16:creationId xmlns:a16="http://schemas.microsoft.com/office/drawing/2014/main" id="{5B036CAD-7A41-7146-B3F4-7B5BF9DA6058}"/>
              </a:ext>
            </a:extLst>
          </p:cNvPr>
          <p:cNvSpPr txBox="1">
            <a:spLocks/>
          </p:cNvSpPr>
          <p:nvPr/>
        </p:nvSpPr>
        <p:spPr>
          <a:xfrm>
            <a:off x="1847850" y="3141133"/>
            <a:ext cx="8496300" cy="1392237"/>
          </a:xfrm>
          <a:prstGeom prst="rect">
            <a:avLst/>
          </a:prstGeom>
          <a:ln w="76200">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8000" b="1" dirty="0">
                <a:latin typeface="Cochin" panose="02000603020000020003" pitchFamily="2" charset="0"/>
                <a:ea typeface="Bodoni Ornaments" pitchFamily="2" charset="0"/>
              </a:rPr>
              <a:t>«Heime-aleine-fest»</a:t>
            </a:r>
          </a:p>
          <a:p>
            <a:pPr algn="ctr"/>
            <a:r>
              <a:rPr lang="nb-NO" sz="3500" b="1" dirty="0">
                <a:latin typeface="Cochin" panose="02000603020000020003" pitchFamily="2" charset="0"/>
                <a:ea typeface="Bodoni Ornaments" pitchFamily="2" charset="0"/>
              </a:rPr>
              <a:t>Ei novelle av Terje Torkildsen, del to</a:t>
            </a:r>
          </a:p>
        </p:txBody>
      </p:sp>
    </p:spTree>
    <p:extLst>
      <p:ext uri="{BB962C8B-B14F-4D97-AF65-F5344CB8AC3E}">
        <p14:creationId xmlns:p14="http://schemas.microsoft.com/office/powerpoint/2010/main" val="196474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1B0F6CB-C663-F148-9487-E4F9A1088B9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102B0423-D79D-7949-93CD-30971FF976EA}"/>
              </a:ext>
            </a:extLst>
          </p:cNvPr>
          <p:cNvSpPr>
            <a:spLocks noGrp="1"/>
          </p:cNvSpPr>
          <p:nvPr>
            <p:ph type="title"/>
          </p:nvPr>
        </p:nvSpPr>
        <p:spPr>
          <a:xfrm>
            <a:off x="706315" y="440592"/>
            <a:ext cx="10515600" cy="1325563"/>
          </a:xfrm>
        </p:spPr>
        <p:txBody>
          <a:bodyPr>
            <a:normAutofit fontScale="90000"/>
          </a:bodyPr>
          <a:lstStyle/>
          <a:p>
            <a:br>
              <a:rPr lang="nn-NO" sz="5300" b="1" dirty="0"/>
            </a:br>
            <a:r>
              <a:rPr lang="nn-NO" sz="5300" b="1" dirty="0">
                <a:latin typeface="+mn-lt"/>
              </a:rPr>
              <a:t>Å visualisere den skriftlege teksten </a:t>
            </a:r>
            <a:br>
              <a:rPr lang="nn-NO" b="1" dirty="0">
                <a:latin typeface="+mn-lt"/>
              </a:rPr>
            </a:br>
            <a:endParaRPr lang="nn-NO" dirty="0">
              <a:latin typeface="+mn-lt"/>
            </a:endParaRPr>
          </a:p>
        </p:txBody>
      </p:sp>
      <p:sp>
        <p:nvSpPr>
          <p:cNvPr id="3" name="Plassholder for innhold 2">
            <a:extLst>
              <a:ext uri="{FF2B5EF4-FFF2-40B4-BE49-F238E27FC236}">
                <a16:creationId xmlns:a16="http://schemas.microsoft.com/office/drawing/2014/main" id="{B21FC252-0410-514D-B4A4-EB4C7698FA4D}"/>
              </a:ext>
            </a:extLst>
          </p:cNvPr>
          <p:cNvSpPr>
            <a:spLocks noGrp="1"/>
          </p:cNvSpPr>
          <p:nvPr>
            <p:ph idx="1"/>
          </p:nvPr>
        </p:nvSpPr>
        <p:spPr>
          <a:xfrm>
            <a:off x="574431" y="1766155"/>
            <a:ext cx="10779368" cy="4676409"/>
          </a:xfrm>
        </p:spPr>
        <p:txBody>
          <a:bodyPr vert="horz" lIns="91440" tIns="45720" rIns="91440" bIns="45720" rtlCol="0" anchor="t">
            <a:normAutofit fontScale="77500" lnSpcReduction="20000"/>
          </a:bodyPr>
          <a:lstStyle/>
          <a:p>
            <a:pPr marL="0" indent="0">
              <a:lnSpc>
                <a:spcPct val="120000"/>
              </a:lnSpc>
              <a:buNone/>
            </a:pPr>
            <a:r>
              <a:rPr lang="nn-NO" dirty="0"/>
              <a:t>Når de skal gjere den skriftlege teksten om til ein samansett tekst, er det viktig at de kan grunngje vala de tek, og bruke eit fagspråk i forklaringa dykkar.</a:t>
            </a:r>
          </a:p>
          <a:p>
            <a:pPr marL="0" indent="0">
              <a:lnSpc>
                <a:spcPct val="120000"/>
              </a:lnSpc>
              <a:buNone/>
            </a:pPr>
            <a:endParaRPr lang="nn-NO" dirty="0"/>
          </a:p>
          <a:p>
            <a:pPr marL="0" indent="0">
              <a:lnSpc>
                <a:spcPct val="120000"/>
              </a:lnSpc>
              <a:buNone/>
            </a:pPr>
            <a:r>
              <a:rPr lang="nn-NO" b="1" dirty="0"/>
              <a:t>Hjelpespørsmål som de kan bruke undervegs i utforminga av den samansette teksten:</a:t>
            </a:r>
          </a:p>
          <a:p>
            <a:pPr>
              <a:lnSpc>
                <a:spcPct val="120000"/>
              </a:lnSpc>
              <a:buFontTx/>
              <a:buChar char="-"/>
            </a:pPr>
            <a:r>
              <a:rPr lang="nn-NO" dirty="0"/>
              <a:t>Kvifor har vi valt å setje saman dei ulike elementa (tekstutdrag, levande bilete, musikk) på denne måten?</a:t>
            </a:r>
          </a:p>
          <a:p>
            <a:pPr marL="0" indent="0">
              <a:lnSpc>
                <a:spcPct val="120000"/>
              </a:lnSpc>
              <a:buNone/>
            </a:pPr>
            <a:endParaRPr lang="nn-NO" dirty="0"/>
          </a:p>
          <a:p>
            <a:pPr>
              <a:lnSpc>
                <a:spcPct val="120000"/>
              </a:lnSpc>
              <a:buFontTx/>
              <a:buChar char="-"/>
            </a:pPr>
            <a:r>
              <a:rPr lang="nn-NO" dirty="0"/>
              <a:t>Kva slags verkemiddel har vi teke i bruk for å formidle forteljinga på ein best mogleg måte? Døme på faglege omgrep som de kan bruke i grunngjevinga, er: visuelle verkemiddel, auditive verkemiddel, språklege verkemiddel, visuelle/auditive/språklege element, biletutsnitt, kamerarørsle, biletvinkel, perspektiv, osb.</a:t>
            </a:r>
          </a:p>
          <a:p>
            <a:pPr marL="0" indent="0">
              <a:lnSpc>
                <a:spcPct val="120000"/>
              </a:lnSpc>
              <a:buNone/>
            </a:pPr>
            <a:endParaRPr lang="nn-NO" dirty="0"/>
          </a:p>
        </p:txBody>
      </p:sp>
    </p:spTree>
    <p:extLst>
      <p:ext uri="{BB962C8B-B14F-4D97-AF65-F5344CB8AC3E}">
        <p14:creationId xmlns:p14="http://schemas.microsoft.com/office/powerpoint/2010/main" val="196322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37F8879-4BD0-F348-9459-68DA1F1B8280}"/>
              </a:ext>
            </a:extLst>
          </p:cNvPr>
          <p:cNvPicPr>
            <a:picLocks noChangeAspect="1"/>
          </p:cNvPicPr>
          <p:nvPr/>
        </p:nvPicPr>
        <p:blipFill>
          <a:blip r:embed="rId2"/>
          <a:stretch>
            <a:fillRect/>
          </a:stretch>
        </p:blipFill>
        <p:spPr>
          <a:xfrm>
            <a:off x="16254" y="0"/>
            <a:ext cx="12159491" cy="6858000"/>
          </a:xfrm>
          <a:prstGeom prst="rect">
            <a:avLst/>
          </a:prstGeom>
        </p:spPr>
      </p:pic>
      <p:sp>
        <p:nvSpPr>
          <p:cNvPr id="8" name="TekstSylinder 7">
            <a:extLst>
              <a:ext uri="{FF2B5EF4-FFF2-40B4-BE49-F238E27FC236}">
                <a16:creationId xmlns:a16="http://schemas.microsoft.com/office/drawing/2014/main" id="{D88DA208-B4CA-A044-8830-316EE4FBF2CB}"/>
              </a:ext>
            </a:extLst>
          </p:cNvPr>
          <p:cNvSpPr txBox="1"/>
          <p:nvPr/>
        </p:nvSpPr>
        <p:spPr>
          <a:xfrm>
            <a:off x="1401335" y="808892"/>
            <a:ext cx="9389327" cy="4431983"/>
          </a:xfrm>
          <a:prstGeom prst="rect">
            <a:avLst/>
          </a:prstGeom>
          <a:noFill/>
        </p:spPr>
        <p:txBody>
          <a:bodyPr wrap="square" lIns="91440" tIns="45720" rIns="91440" bIns="45720" rtlCol="0" anchor="t">
            <a:spAutoFit/>
          </a:bodyPr>
          <a:lstStyle/>
          <a:p>
            <a:r>
              <a:rPr lang="nn-NO" sz="4800" b="1" dirty="0"/>
              <a:t>Presentasjon og medelevrespons</a:t>
            </a:r>
          </a:p>
          <a:p>
            <a:endParaRPr lang="nn-NO" sz="2400" dirty="0"/>
          </a:p>
          <a:p>
            <a:pPr marL="342900" indent="-342900">
              <a:buFont typeface="Arial" panose="020B0604020202020204" pitchFamily="34" charset="0"/>
              <a:buChar char="•"/>
            </a:pPr>
            <a:r>
              <a:rPr lang="nn-NO" sz="2400" dirty="0"/>
              <a:t>Presenter dei samansette tekstane dykkar for resten av klassa, og forklar og grunngje dei ulike vala de </a:t>
            </a:r>
            <a:r>
              <a:rPr lang="nn-NO" sz="2400"/>
              <a:t>har teke. </a:t>
            </a:r>
            <a:endParaRPr lang="nn-NO" sz="2400" dirty="0">
              <a:cs typeface="Calibri"/>
            </a:endParaRPr>
          </a:p>
          <a:p>
            <a:endParaRPr lang="nn-NO" sz="2400" dirty="0"/>
          </a:p>
          <a:p>
            <a:pPr marL="342900" indent="-342900">
              <a:buFont typeface="Arial" panose="020B0604020202020204" pitchFamily="34" charset="0"/>
              <a:buChar char="•"/>
            </a:pPr>
            <a:r>
              <a:rPr lang="nn-NO" sz="2400" dirty="0"/>
              <a:t>Lat medelevane gje dykk tilbakemelding på </a:t>
            </a:r>
            <a:r>
              <a:rPr lang="nn-NO" sz="2400" b="1" dirty="0"/>
              <a:t>kva som fungerte godt med den samansette teksten. </a:t>
            </a:r>
            <a:r>
              <a:rPr lang="nn-NO" sz="2400" dirty="0"/>
              <a:t>Når de gjev kvarandre tilbakemelding, er det viktig at de brukar eit fagspråk, og at de grunngjev synspunkta dykkar. </a:t>
            </a:r>
          </a:p>
          <a:p>
            <a:endParaRPr lang="nn-NO" sz="2400" dirty="0"/>
          </a:p>
          <a:p>
            <a:pPr>
              <a:buFont typeface="Arial" panose="020B0604020202020204" pitchFamily="34" charset="0"/>
            </a:pPr>
            <a:endParaRPr lang="nn-NO" sz="2400" dirty="0"/>
          </a:p>
          <a:p>
            <a:endParaRPr lang="nn-NO" dirty="0"/>
          </a:p>
        </p:txBody>
      </p:sp>
    </p:spTree>
    <p:extLst>
      <p:ext uri="{BB962C8B-B14F-4D97-AF65-F5344CB8AC3E}">
        <p14:creationId xmlns:p14="http://schemas.microsoft.com/office/powerpoint/2010/main" val="205627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2974DC5B-6A6B-C641-B113-0A330EBE358D}"/>
              </a:ext>
            </a:extLst>
          </p:cNvPr>
          <p:cNvPicPr>
            <a:picLocks noGrp="1" noChangeAspect="1"/>
          </p:cNvPicPr>
          <p:nvPr>
            <p:ph idx="1"/>
          </p:nvPr>
        </p:nvPicPr>
        <p:blipFill rotWithShape="1">
          <a:blip r:embed="rId2"/>
          <a:srcRect t="11593" b="4153"/>
          <a:stretch/>
        </p:blipFill>
        <p:spPr>
          <a:xfrm>
            <a:off x="20" y="1282"/>
            <a:ext cx="12191980" cy="6856718"/>
          </a:xfrm>
          <a:prstGeom prst="rect">
            <a:avLst/>
          </a:prstGeom>
        </p:spPr>
      </p:pic>
      <p:sp>
        <p:nvSpPr>
          <p:cNvPr id="6" name="TekstSylinder 5">
            <a:extLst>
              <a:ext uri="{FF2B5EF4-FFF2-40B4-BE49-F238E27FC236}">
                <a16:creationId xmlns:a16="http://schemas.microsoft.com/office/drawing/2014/main" id="{59A43060-AB5C-8546-A164-96370415C686}"/>
              </a:ext>
            </a:extLst>
          </p:cNvPr>
          <p:cNvSpPr txBox="1"/>
          <p:nvPr/>
        </p:nvSpPr>
        <p:spPr>
          <a:xfrm>
            <a:off x="389467" y="1828800"/>
            <a:ext cx="4555066" cy="4278094"/>
          </a:xfrm>
          <a:prstGeom prst="rect">
            <a:avLst/>
          </a:prstGeom>
          <a:noFill/>
        </p:spPr>
        <p:txBody>
          <a:bodyPr wrap="square" rtlCol="0">
            <a:spAutoFit/>
          </a:bodyPr>
          <a:lstStyle/>
          <a:p>
            <a:r>
              <a:rPr lang="nn-NO" sz="2400" b="1" dirty="0"/>
              <a:t>a) </a:t>
            </a:r>
            <a:r>
              <a:rPr lang="nn-NO" sz="2400" dirty="0"/>
              <a:t>Høyr gjennom lydfila ein gong. Konsentrer deg om å lytte godt.</a:t>
            </a:r>
          </a:p>
          <a:p>
            <a:endParaRPr lang="nn-NO" sz="2400" dirty="0"/>
          </a:p>
          <a:p>
            <a:r>
              <a:rPr lang="nn-NO" sz="2400" b="1" dirty="0"/>
              <a:t>b) </a:t>
            </a:r>
            <a:r>
              <a:rPr lang="nn-NO" sz="2400" dirty="0"/>
              <a:t>Den andre gongen du høyrer tekstutdraget, skal du skrive ned så mange detaljar frå teksten som mogleg.                       </a:t>
            </a:r>
            <a:br>
              <a:rPr lang="nn-NO" sz="2400" dirty="0"/>
            </a:br>
            <a:r>
              <a:rPr lang="nn-NO" sz="2400" b="1" dirty="0"/>
              <a:t>To og to: </a:t>
            </a:r>
            <a:r>
              <a:rPr lang="nn-NO" sz="2400" dirty="0"/>
              <a:t>Samanlikn notata dykkar og fyll dei ut for kvarandre. </a:t>
            </a:r>
          </a:p>
          <a:p>
            <a:endParaRPr lang="nn-NO" sz="2400" dirty="0"/>
          </a:p>
          <a:p>
            <a:endParaRPr lang="nn-NO" sz="3200" dirty="0"/>
          </a:p>
        </p:txBody>
      </p:sp>
      <p:sp>
        <p:nvSpPr>
          <p:cNvPr id="8" name="TekstSylinder 7">
            <a:extLst>
              <a:ext uri="{FF2B5EF4-FFF2-40B4-BE49-F238E27FC236}">
                <a16:creationId xmlns:a16="http://schemas.microsoft.com/office/drawing/2014/main" id="{6383C8B5-9DDA-164E-BF6B-4362B111B635}"/>
              </a:ext>
            </a:extLst>
          </p:cNvPr>
          <p:cNvSpPr txBox="1"/>
          <p:nvPr/>
        </p:nvSpPr>
        <p:spPr>
          <a:xfrm>
            <a:off x="7670800" y="1828800"/>
            <a:ext cx="4131733" cy="1200329"/>
          </a:xfrm>
          <a:prstGeom prst="rect">
            <a:avLst/>
          </a:prstGeom>
          <a:noFill/>
        </p:spPr>
        <p:txBody>
          <a:bodyPr wrap="square" rtlCol="0">
            <a:spAutoFit/>
          </a:bodyPr>
          <a:lstStyle/>
          <a:p>
            <a:r>
              <a:rPr lang="nn-NO" sz="2400" b="1" dirty="0"/>
              <a:t>c) To og to: </a:t>
            </a:r>
            <a:r>
              <a:rPr lang="nn-NO" sz="2400" dirty="0"/>
              <a:t>Les tekstutdraget høgt for kvarandre og diskuter spørsmåla på neste side.</a:t>
            </a:r>
          </a:p>
        </p:txBody>
      </p:sp>
      <p:sp>
        <p:nvSpPr>
          <p:cNvPr id="7" name="TekstSylinder 6">
            <a:extLst>
              <a:ext uri="{FF2B5EF4-FFF2-40B4-BE49-F238E27FC236}">
                <a16:creationId xmlns:a16="http://schemas.microsoft.com/office/drawing/2014/main" id="{8363B491-C862-DA48-B863-1C596132473C}"/>
              </a:ext>
            </a:extLst>
          </p:cNvPr>
          <p:cNvSpPr txBox="1"/>
          <p:nvPr/>
        </p:nvSpPr>
        <p:spPr>
          <a:xfrm>
            <a:off x="389467" y="554474"/>
            <a:ext cx="10922000" cy="984885"/>
          </a:xfrm>
          <a:prstGeom prst="rect">
            <a:avLst/>
          </a:prstGeom>
          <a:noFill/>
        </p:spPr>
        <p:txBody>
          <a:bodyPr wrap="square" rtlCol="0">
            <a:spAutoFit/>
          </a:bodyPr>
          <a:lstStyle/>
          <a:p>
            <a:r>
              <a:rPr lang="nn-NO" sz="4000" b="1" dirty="0"/>
              <a:t>Lytteoppdrag – «Heime-aleine-fest</a:t>
            </a:r>
            <a:r>
              <a:rPr lang="nn-NO" sz="4000" b="1" i="1" dirty="0"/>
              <a:t>»</a:t>
            </a:r>
            <a:r>
              <a:rPr lang="nn-NO" sz="4000" b="1" dirty="0"/>
              <a:t>, del to</a:t>
            </a:r>
          </a:p>
          <a:p>
            <a:endParaRPr lang="nn-NO" dirty="0"/>
          </a:p>
        </p:txBody>
      </p:sp>
    </p:spTree>
    <p:extLst>
      <p:ext uri="{BB962C8B-B14F-4D97-AF65-F5344CB8AC3E}">
        <p14:creationId xmlns:p14="http://schemas.microsoft.com/office/powerpoint/2010/main" val="125995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E63AAF-02AB-DA42-8F8A-727A9DA061A8}"/>
              </a:ext>
            </a:extLst>
          </p:cNvPr>
          <p:cNvSpPr>
            <a:spLocks noGrp="1"/>
          </p:cNvSpPr>
          <p:nvPr>
            <p:ph type="title"/>
          </p:nvPr>
        </p:nvSpPr>
        <p:spPr>
          <a:xfrm>
            <a:off x="471366" y="184885"/>
            <a:ext cx="4131926" cy="5504688"/>
          </a:xfrm>
        </p:spPr>
        <p:txBody>
          <a:bodyPr>
            <a:normAutofit/>
          </a:bodyPr>
          <a:lstStyle/>
          <a:p>
            <a:r>
              <a:rPr lang="nn-NO" sz="6000" b="1" dirty="0">
                <a:solidFill>
                  <a:schemeClr val="accent5"/>
                </a:solidFill>
              </a:rPr>
              <a:t>Samanlikn tekstutdraga</a:t>
            </a:r>
          </a:p>
        </p:txBody>
      </p:sp>
      <p:graphicFrame>
        <p:nvGraphicFramePr>
          <p:cNvPr id="5" name="Plassholder for innhold 2">
            <a:extLst>
              <a:ext uri="{FF2B5EF4-FFF2-40B4-BE49-F238E27FC236}">
                <a16:creationId xmlns:a16="http://schemas.microsoft.com/office/drawing/2014/main" id="{2C8328D3-C2C2-48E4-BBB3-6A406948F629}"/>
              </a:ext>
            </a:extLst>
          </p:cNvPr>
          <p:cNvGraphicFramePr>
            <a:graphicFrameLocks noGrp="1"/>
          </p:cNvGraphicFramePr>
          <p:nvPr>
            <p:ph idx="1"/>
            <p:extLst>
              <p:ext uri="{D42A27DB-BD31-4B8C-83A1-F6EECF244321}">
                <p14:modId xmlns:p14="http://schemas.microsoft.com/office/powerpoint/2010/main" val="18189971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ktangel 3">
            <a:extLst>
              <a:ext uri="{FF2B5EF4-FFF2-40B4-BE49-F238E27FC236}">
                <a16:creationId xmlns:a16="http://schemas.microsoft.com/office/drawing/2014/main" id="{6E0E2231-377E-DF49-B92D-3C32BAFF172E}"/>
              </a:ext>
            </a:extLst>
          </p:cNvPr>
          <p:cNvSpPr/>
          <p:nvPr/>
        </p:nvSpPr>
        <p:spPr>
          <a:xfrm>
            <a:off x="471366" y="3429000"/>
            <a:ext cx="4503220" cy="1569660"/>
          </a:xfrm>
          <a:prstGeom prst="rect">
            <a:avLst/>
          </a:prstGeom>
        </p:spPr>
        <p:txBody>
          <a:bodyPr wrap="none">
            <a:spAutoFit/>
          </a:bodyPr>
          <a:lstStyle/>
          <a:p>
            <a:endParaRPr lang="nn-NO" sz="2400" b="1" dirty="0"/>
          </a:p>
          <a:p>
            <a:r>
              <a:rPr lang="nn-NO" sz="2400" b="1" dirty="0"/>
              <a:t>Utfordring: Kva slags norskfaglege</a:t>
            </a:r>
          </a:p>
          <a:p>
            <a:r>
              <a:rPr lang="nn-NO" sz="2400" b="1" dirty="0"/>
              <a:t>omgrep kan de bruke når de </a:t>
            </a:r>
          </a:p>
          <a:p>
            <a:r>
              <a:rPr lang="nn-NO" sz="2400" b="1" dirty="0"/>
              <a:t>samanliknar tekstutdraga?</a:t>
            </a:r>
          </a:p>
        </p:txBody>
      </p:sp>
    </p:spTree>
    <p:extLst>
      <p:ext uri="{BB962C8B-B14F-4D97-AF65-F5344CB8AC3E}">
        <p14:creationId xmlns:p14="http://schemas.microsoft.com/office/powerpoint/2010/main" val="63319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B929640-539C-0D41-A424-D42A6D522D7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EC2BC9F1-90A4-B740-80E5-8D8531977D80}"/>
              </a:ext>
            </a:extLst>
          </p:cNvPr>
          <p:cNvSpPr>
            <a:spLocks noGrp="1"/>
          </p:cNvSpPr>
          <p:nvPr>
            <p:ph type="title"/>
          </p:nvPr>
        </p:nvSpPr>
        <p:spPr>
          <a:xfrm>
            <a:off x="778932" y="1601259"/>
            <a:ext cx="7291641" cy="600074"/>
          </a:xfrm>
        </p:spPr>
        <p:style>
          <a:lnRef idx="2">
            <a:schemeClr val="dk1"/>
          </a:lnRef>
          <a:fillRef idx="1">
            <a:schemeClr val="lt1"/>
          </a:fillRef>
          <a:effectRef idx="0">
            <a:schemeClr val="dk1"/>
          </a:effectRef>
          <a:fontRef idx="minor">
            <a:schemeClr val="dk1"/>
          </a:fontRef>
        </p:style>
        <p:txBody>
          <a:bodyPr>
            <a:normAutofit fontScale="90000"/>
          </a:bodyPr>
          <a:lstStyle/>
          <a:p>
            <a:br>
              <a:rPr lang="nb-NO" sz="2400"/>
            </a:br>
            <a:r>
              <a:rPr lang="nb-NO" sz="3100"/>
              <a:t>Slik slutta det siste avsnittet i novelleutdraget</a:t>
            </a:r>
            <a:r>
              <a:rPr lang="nb-NO" sz="2400"/>
              <a:t>:</a:t>
            </a:r>
            <a:br>
              <a:rPr lang="nb-NO" sz="2400"/>
            </a:br>
            <a:endParaRPr lang="nb-NO" sz="2400"/>
          </a:p>
        </p:txBody>
      </p:sp>
      <p:sp>
        <p:nvSpPr>
          <p:cNvPr id="3" name="Plassholder for innhold 2">
            <a:extLst>
              <a:ext uri="{FF2B5EF4-FFF2-40B4-BE49-F238E27FC236}">
                <a16:creationId xmlns:a16="http://schemas.microsoft.com/office/drawing/2014/main" id="{BB10E578-6A7B-B749-AC22-133B470803AB}"/>
              </a:ext>
            </a:extLst>
          </p:cNvPr>
          <p:cNvSpPr>
            <a:spLocks noGrp="1"/>
          </p:cNvSpPr>
          <p:nvPr>
            <p:ph idx="1"/>
          </p:nvPr>
        </p:nvSpPr>
        <p:spPr>
          <a:xfrm>
            <a:off x="778933" y="2411412"/>
            <a:ext cx="10515600" cy="2035175"/>
          </a:xfrm>
        </p:spPr>
        <p:style>
          <a:lnRef idx="2">
            <a:schemeClr val="dk1"/>
          </a:lnRef>
          <a:fillRef idx="1">
            <a:schemeClr val="lt1"/>
          </a:fillRef>
          <a:effectRef idx="0">
            <a:schemeClr val="dk1"/>
          </a:effectRef>
          <a:fontRef idx="minor">
            <a:schemeClr val="dk1"/>
          </a:fontRef>
        </p:style>
        <p:txBody>
          <a:bodyPr/>
          <a:lstStyle/>
          <a:p>
            <a:pPr marL="0" indent="0">
              <a:buNone/>
            </a:pPr>
            <a:r>
              <a:rPr lang="nn-NO"/>
              <a:t>Det tek ei stund før han klarer å finna vegen til innerlomma på dressjakka mellom alle laga med isolerande tekstil. Steffen fiskar fram mobilen og set han på lydlaust før han kikkar på skjermen. </a:t>
            </a:r>
            <a:endParaRPr lang="nb-NO"/>
          </a:p>
          <a:p>
            <a:pPr marL="0" indent="0">
              <a:buNone/>
            </a:pPr>
            <a:r>
              <a:rPr lang="nn-NO"/>
              <a:t>– </a:t>
            </a:r>
            <a:r>
              <a:rPr lang="nn-NO" err="1"/>
              <a:t>What</a:t>
            </a:r>
            <a:r>
              <a:rPr lang="nn-NO"/>
              <a:t>?</a:t>
            </a:r>
            <a:endParaRPr lang="nb-NO"/>
          </a:p>
          <a:p>
            <a:endParaRPr lang="nb-NO"/>
          </a:p>
        </p:txBody>
      </p:sp>
    </p:spTree>
    <p:extLst>
      <p:ext uri="{BB962C8B-B14F-4D97-AF65-F5344CB8AC3E}">
        <p14:creationId xmlns:p14="http://schemas.microsoft.com/office/powerpoint/2010/main" val="364754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D9C6894-99AA-B942-8C63-25D291189661}"/>
              </a:ext>
            </a:extLst>
          </p:cNvPr>
          <p:cNvSpPr>
            <a:spLocks noGrp="1"/>
          </p:cNvSpPr>
          <p:nvPr>
            <p:ph type="title"/>
          </p:nvPr>
        </p:nvSpPr>
        <p:spPr>
          <a:xfrm>
            <a:off x="6116569" y="262996"/>
            <a:ext cx="4840010" cy="1807305"/>
          </a:xfrm>
        </p:spPr>
        <p:txBody>
          <a:bodyPr>
            <a:normAutofit/>
          </a:bodyPr>
          <a:lstStyle/>
          <a:p>
            <a:r>
              <a:rPr lang="nb-NO" b="1"/>
              <a:t> </a:t>
            </a:r>
            <a:r>
              <a:rPr lang="nb-NO" sz="5400" b="1"/>
              <a:t>Skriveoppdraget</a:t>
            </a:r>
            <a:endParaRPr lang="nb-NO" b="1"/>
          </a:p>
        </p:txBody>
      </p:sp>
      <p:pic>
        <p:nvPicPr>
          <p:cNvPr id="5" name="Bilde 4" descr="Et bilde som inneholder tekst, bærbar PC, innendørs, datamaskin&#10;&#10;Automatisk generert beskrivelse">
            <a:extLst>
              <a:ext uri="{FF2B5EF4-FFF2-40B4-BE49-F238E27FC236}">
                <a16:creationId xmlns:a16="http://schemas.microsoft.com/office/drawing/2014/main" id="{A9A62288-6E46-1245-80C6-5D6F6188E766}"/>
              </a:ext>
            </a:extLst>
          </p:cNvPr>
          <p:cNvPicPr>
            <a:picLocks noChangeAspect="1"/>
          </p:cNvPicPr>
          <p:nvPr/>
        </p:nvPicPr>
        <p:blipFill rotWithShape="1">
          <a:blip r:embed="rId2"/>
          <a:srcRect l="8089" r="3260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ssholder for innhold 2">
            <a:extLst>
              <a:ext uri="{FF2B5EF4-FFF2-40B4-BE49-F238E27FC236}">
                <a16:creationId xmlns:a16="http://schemas.microsoft.com/office/drawing/2014/main" id="{FDB64A32-D6AE-EF4B-8CF3-AF4ED946BFD9}"/>
              </a:ext>
            </a:extLst>
          </p:cNvPr>
          <p:cNvSpPr>
            <a:spLocks noGrp="1"/>
          </p:cNvSpPr>
          <p:nvPr>
            <p:ph idx="1"/>
          </p:nvPr>
        </p:nvSpPr>
        <p:spPr>
          <a:xfrm>
            <a:off x="6283969" y="1876097"/>
            <a:ext cx="5532783" cy="3843666"/>
          </a:xfrm>
        </p:spPr>
        <p:txBody>
          <a:bodyPr>
            <a:normAutofit lnSpcReduction="10000"/>
          </a:bodyPr>
          <a:lstStyle/>
          <a:p>
            <a:pPr marL="0" indent="0">
              <a:buNone/>
            </a:pPr>
            <a:r>
              <a:rPr lang="nn-NO" sz="3200" dirty="0"/>
              <a:t>To og to saman: De skal no skrive vidare på novella. Det treng ikkje å vere så langt, ca. 150–200 ord. Seinare i veka skal de formidle teksten gjennom levande bilete og musikk. De skal ikkje avslutte novella, men skrive den andre av tre delar ferdig.</a:t>
            </a:r>
          </a:p>
          <a:p>
            <a:pPr marL="0" indent="0">
              <a:buNone/>
            </a:pPr>
            <a:endParaRPr lang="nn-NO" sz="2000" dirty="0"/>
          </a:p>
          <a:p>
            <a:pPr marL="0" indent="0">
              <a:buNone/>
            </a:pPr>
            <a:endParaRPr lang="nn-NO" sz="2000" dirty="0"/>
          </a:p>
        </p:txBody>
      </p:sp>
    </p:spTree>
    <p:extLst>
      <p:ext uri="{BB962C8B-B14F-4D97-AF65-F5344CB8AC3E}">
        <p14:creationId xmlns:p14="http://schemas.microsoft.com/office/powerpoint/2010/main" val="128898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1C2A3A-9676-0348-B199-B7BBF876C43B}"/>
              </a:ext>
            </a:extLst>
          </p:cNvPr>
          <p:cNvSpPr>
            <a:spLocks noGrp="1"/>
          </p:cNvSpPr>
          <p:nvPr>
            <p:ph type="title"/>
          </p:nvPr>
        </p:nvSpPr>
        <p:spPr>
          <a:xfrm>
            <a:off x="838200" y="681037"/>
            <a:ext cx="10515600" cy="1325563"/>
          </a:xfrm>
        </p:spPr>
        <p:txBody>
          <a:bodyPr>
            <a:normAutofit fontScale="90000"/>
          </a:bodyPr>
          <a:lstStyle/>
          <a:p>
            <a:r>
              <a:rPr lang="nn-NO" sz="5300" b="1" dirty="0">
                <a:latin typeface="+mn-lt"/>
                <a:ea typeface="Bodoni Ornaments" pitchFamily="2" charset="0"/>
              </a:rPr>
              <a:t>Tekstskapingsoppdrag – del to</a:t>
            </a:r>
            <a:br>
              <a:rPr lang="nn-NO" b="1" dirty="0">
                <a:latin typeface="+mn-lt"/>
                <a:ea typeface="Bodoni Ornaments" pitchFamily="2" charset="0"/>
              </a:rPr>
            </a:br>
            <a:endParaRPr lang="nn-NO" dirty="0">
              <a:latin typeface="+mn-lt"/>
            </a:endParaRPr>
          </a:p>
        </p:txBody>
      </p:sp>
      <p:sp>
        <p:nvSpPr>
          <p:cNvPr id="3" name="Plassholder for innhold 2">
            <a:extLst>
              <a:ext uri="{FF2B5EF4-FFF2-40B4-BE49-F238E27FC236}">
                <a16:creationId xmlns:a16="http://schemas.microsoft.com/office/drawing/2014/main" id="{701C610D-1F77-E047-A545-09DAE050510E}"/>
              </a:ext>
            </a:extLst>
          </p:cNvPr>
          <p:cNvSpPr>
            <a:spLocks noGrp="1"/>
          </p:cNvSpPr>
          <p:nvPr>
            <p:ph idx="1"/>
          </p:nvPr>
        </p:nvSpPr>
        <p:spPr/>
        <p:txBody>
          <a:bodyPr vert="horz" lIns="91440" tIns="45720" rIns="91440" bIns="45720" rtlCol="0" anchor="t">
            <a:normAutofit/>
          </a:bodyPr>
          <a:lstStyle/>
          <a:p>
            <a:pPr marL="0" indent="0">
              <a:buNone/>
            </a:pPr>
            <a:r>
              <a:rPr lang="nn-NO" dirty="0">
                <a:ea typeface="Bodoni Ornaments" pitchFamily="2" charset="0"/>
              </a:rPr>
              <a:t>1) Samskriv vidare på novella av Terje Torkildsen. Før de startar å skrive, må de diskutere kva de vil skal skje i forteljinga. Teksten de skriv, skal de byggje opp mot ein spenningstopp/eit vendepunkt. Forteljinga skal de avslutte rett før det overraskande vendepunktet.</a:t>
            </a:r>
            <a:endParaRPr lang="nn-NO" dirty="0">
              <a:ea typeface="Bodoni Ornaments" pitchFamily="2" charset="0"/>
              <a:cs typeface="Calibri"/>
            </a:endParaRPr>
          </a:p>
          <a:p>
            <a:pPr marL="0" indent="0">
              <a:buNone/>
            </a:pPr>
            <a:endParaRPr lang="nn-NO" dirty="0">
              <a:ea typeface="Bodoni Ornaments" pitchFamily="2" charset="0"/>
              <a:cs typeface="Calibri"/>
            </a:endParaRPr>
          </a:p>
          <a:p>
            <a:endParaRPr lang="nn-NO" dirty="0">
              <a:cs typeface="Calibri" panose="020F0502020204030204"/>
            </a:endParaRPr>
          </a:p>
          <a:p>
            <a:pPr>
              <a:buNone/>
            </a:pPr>
            <a:endParaRPr lang="nn-NO" dirty="0">
              <a:ea typeface="Bodoni Ornaments" pitchFamily="2" charset="0"/>
              <a:cs typeface="Calibri"/>
            </a:endParaRPr>
          </a:p>
        </p:txBody>
      </p:sp>
    </p:spTree>
    <p:extLst>
      <p:ext uri="{BB962C8B-B14F-4D97-AF65-F5344CB8AC3E}">
        <p14:creationId xmlns:p14="http://schemas.microsoft.com/office/powerpoint/2010/main" val="174588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F2F8-844B-491C-8D3D-13E17531EF11}"/>
              </a:ext>
            </a:extLst>
          </p:cNvPr>
          <p:cNvSpPr>
            <a:spLocks noGrp="1"/>
          </p:cNvSpPr>
          <p:nvPr>
            <p:ph type="title"/>
          </p:nvPr>
        </p:nvSpPr>
        <p:spPr/>
        <p:txBody>
          <a:bodyPr/>
          <a:lstStyle/>
          <a:p>
            <a:r>
              <a:rPr lang="nn-NO" b="1" dirty="0">
                <a:latin typeface="+mn-lt"/>
                <a:cs typeface="Calibri Light"/>
              </a:rPr>
              <a:t>Forteljegrep </a:t>
            </a:r>
          </a:p>
        </p:txBody>
      </p:sp>
      <p:sp>
        <p:nvSpPr>
          <p:cNvPr id="3" name="Content Placeholder 2">
            <a:extLst>
              <a:ext uri="{FF2B5EF4-FFF2-40B4-BE49-F238E27FC236}">
                <a16:creationId xmlns:a16="http://schemas.microsoft.com/office/drawing/2014/main" id="{0086D2E5-FA45-47AA-AD5E-778F674F97F0}"/>
              </a:ext>
            </a:extLst>
          </p:cNvPr>
          <p:cNvSpPr>
            <a:spLocks noGrp="1"/>
          </p:cNvSpPr>
          <p:nvPr>
            <p:ph idx="1"/>
          </p:nvPr>
        </p:nvSpPr>
        <p:spPr/>
        <p:txBody>
          <a:bodyPr vert="horz" lIns="91440" tIns="45720" rIns="91440" bIns="45720" rtlCol="0" anchor="t">
            <a:normAutofit/>
          </a:bodyPr>
          <a:lstStyle/>
          <a:p>
            <a:pPr marL="0" indent="0">
              <a:buNone/>
            </a:pPr>
            <a:r>
              <a:rPr lang="nn-NO" dirty="0">
                <a:ea typeface="+mn-lt"/>
                <a:cs typeface="+mn-lt"/>
              </a:rPr>
              <a:t>Før de tek stilling til støttespørsmåla under, er det lurt å slå opp i norskboka og gjere dykk kjende med omgrepa.</a:t>
            </a:r>
          </a:p>
          <a:p>
            <a:pPr marL="0" indent="0">
              <a:buNone/>
            </a:pPr>
            <a:endParaRPr lang="nn-NO" dirty="0">
              <a:ea typeface="+mn-lt"/>
              <a:cs typeface="+mn-lt"/>
            </a:endParaRPr>
          </a:p>
          <a:p>
            <a:r>
              <a:rPr lang="nn-NO" dirty="0">
                <a:ea typeface="+mn-lt"/>
                <a:cs typeface="+mn-lt"/>
              </a:rPr>
              <a:t>Korleis vil de formidle kjenslene og tankane til hovudpersonane?</a:t>
            </a:r>
            <a:endParaRPr lang="nn-NO" dirty="0"/>
          </a:p>
          <a:p>
            <a:r>
              <a:rPr lang="nn-NO" dirty="0">
                <a:ea typeface="+mn-lt"/>
                <a:cs typeface="+mn-lt"/>
              </a:rPr>
              <a:t>Korleis skape ei indre spenning?</a:t>
            </a:r>
          </a:p>
          <a:p>
            <a:r>
              <a:rPr lang="nn-NO" dirty="0">
                <a:ea typeface="+mn-lt"/>
                <a:cs typeface="+mn-lt"/>
              </a:rPr>
              <a:t>Korleis kan de vise, men ikkje seie?</a:t>
            </a:r>
          </a:p>
          <a:p>
            <a:endParaRPr lang="nn-NO" dirty="0">
              <a:ea typeface="+mn-lt"/>
              <a:cs typeface="+mn-lt"/>
            </a:endParaRPr>
          </a:p>
          <a:p>
            <a:r>
              <a:rPr lang="nn-NO" dirty="0">
                <a:ea typeface="+mn-lt"/>
                <a:cs typeface="+mn-lt"/>
              </a:rPr>
              <a:t>Korleis kan de avslutte tekstutdraget på ein spennande måte slik at lesaren får lyst til å lese/sjå vidare? </a:t>
            </a:r>
          </a:p>
          <a:p>
            <a:endParaRPr lang="nn-NO" dirty="0">
              <a:ea typeface="+mn-lt"/>
              <a:cs typeface="+mn-lt"/>
            </a:endParaRPr>
          </a:p>
          <a:p>
            <a:endParaRPr lang="nn-NO" dirty="0">
              <a:cs typeface="Calibri"/>
            </a:endParaRPr>
          </a:p>
        </p:txBody>
      </p:sp>
    </p:spTree>
    <p:extLst>
      <p:ext uri="{BB962C8B-B14F-4D97-AF65-F5344CB8AC3E}">
        <p14:creationId xmlns:p14="http://schemas.microsoft.com/office/powerpoint/2010/main" val="295279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E80F830-217D-D847-9AEE-F0DC0456EB05}"/>
              </a:ext>
            </a:extLst>
          </p:cNvPr>
          <p:cNvPicPr>
            <a:picLocks noChangeAspect="1"/>
          </p:cNvPicPr>
          <p:nvPr/>
        </p:nvPicPr>
        <p:blipFill rotWithShape="1">
          <a:blip r:embed="rId2"/>
          <a:srcRect l="29422" t="18942" r="3199" b="18942"/>
          <a:stretch/>
        </p:blipFill>
        <p:spPr>
          <a:xfrm>
            <a:off x="0" y="0"/>
            <a:ext cx="12192000" cy="6858000"/>
          </a:xfrm>
          <a:prstGeom prst="rect">
            <a:avLst/>
          </a:prstGeom>
        </p:spPr>
      </p:pic>
      <p:sp>
        <p:nvSpPr>
          <p:cNvPr id="2" name="Tittel 1">
            <a:extLst>
              <a:ext uri="{FF2B5EF4-FFF2-40B4-BE49-F238E27FC236}">
                <a16:creationId xmlns:a16="http://schemas.microsoft.com/office/drawing/2014/main" id="{BBD09F02-ABC2-7443-BA56-22A176262206}"/>
              </a:ext>
            </a:extLst>
          </p:cNvPr>
          <p:cNvSpPr>
            <a:spLocks noGrp="1"/>
          </p:cNvSpPr>
          <p:nvPr>
            <p:ph type="title"/>
          </p:nvPr>
        </p:nvSpPr>
        <p:spPr>
          <a:xfrm>
            <a:off x="7335489" y="2405670"/>
            <a:ext cx="3822189" cy="1899912"/>
          </a:xfrm>
        </p:spPr>
        <p:txBody>
          <a:bodyPr>
            <a:normAutofit/>
          </a:bodyPr>
          <a:lstStyle/>
          <a:p>
            <a:r>
              <a:rPr lang="nn-NO" sz="4000" b="1" dirty="0"/>
              <a:t>Å formidle tekst </a:t>
            </a:r>
            <a:br>
              <a:rPr lang="nn-NO" sz="4000" b="1" dirty="0"/>
            </a:br>
            <a:r>
              <a:rPr lang="nn-NO" sz="4000" b="1" dirty="0"/>
              <a:t>gjennom levande </a:t>
            </a:r>
            <a:br>
              <a:rPr lang="nn-NO" sz="4000" b="1" dirty="0"/>
            </a:br>
            <a:r>
              <a:rPr lang="nn-NO" sz="4000" b="1" dirty="0"/>
              <a:t>bilete og musikk</a:t>
            </a:r>
          </a:p>
        </p:txBody>
      </p:sp>
      <p:sp>
        <p:nvSpPr>
          <p:cNvPr id="3" name="Plassholder for innhold 2">
            <a:extLst>
              <a:ext uri="{FF2B5EF4-FFF2-40B4-BE49-F238E27FC236}">
                <a16:creationId xmlns:a16="http://schemas.microsoft.com/office/drawing/2014/main" id="{42C3CCCE-5209-D746-9743-2B694A022036}"/>
              </a:ext>
            </a:extLst>
          </p:cNvPr>
          <p:cNvSpPr>
            <a:spLocks noGrp="1"/>
          </p:cNvSpPr>
          <p:nvPr>
            <p:ph idx="1"/>
          </p:nvPr>
        </p:nvSpPr>
        <p:spPr>
          <a:xfrm>
            <a:off x="7531610" y="2434201"/>
            <a:ext cx="3822189" cy="3742762"/>
          </a:xfrm>
        </p:spPr>
        <p:txBody>
          <a:bodyPr>
            <a:normAutofit/>
          </a:bodyPr>
          <a:lstStyle/>
          <a:p>
            <a:endParaRPr lang="nb-NO" sz="2000" b="1"/>
          </a:p>
          <a:p>
            <a:endParaRPr lang="nb-NO" sz="2000"/>
          </a:p>
        </p:txBody>
      </p:sp>
      <p:sp>
        <p:nvSpPr>
          <p:cNvPr id="6" name="Rektangel 5">
            <a:extLst>
              <a:ext uri="{FF2B5EF4-FFF2-40B4-BE49-F238E27FC236}">
                <a16:creationId xmlns:a16="http://schemas.microsoft.com/office/drawing/2014/main" id="{482B026B-54D4-DC4B-A54F-9FD11767AA2C}"/>
              </a:ext>
            </a:extLst>
          </p:cNvPr>
          <p:cNvSpPr/>
          <p:nvPr/>
        </p:nvSpPr>
        <p:spPr>
          <a:xfrm>
            <a:off x="2196582" y="824014"/>
            <a:ext cx="2908458" cy="4524315"/>
          </a:xfrm>
          <a:prstGeom prst="rect">
            <a:avLst/>
          </a:prstGeom>
        </p:spPr>
        <p:txBody>
          <a:bodyPr wrap="square">
            <a:spAutoFit/>
          </a:bodyPr>
          <a:lstStyle/>
          <a:p>
            <a:pPr>
              <a:spcAft>
                <a:spcPts val="600"/>
              </a:spcAft>
            </a:pPr>
            <a:r>
              <a:rPr lang="nn-NO" sz="2400" dirty="0"/>
              <a:t>Når de er ferdige med å skrive den andre tekstdelen, skal de formidle han gjennom levande bilete/dramatisering/musikk. Sjå døme på korleis de kan gjere det </a:t>
            </a:r>
            <a:r>
              <a:rPr lang="nn-NO" sz="2400" b="1" dirty="0">
                <a:hlinkClick r:id="rId3"/>
              </a:rPr>
              <a:t>her</a:t>
            </a:r>
            <a:r>
              <a:rPr lang="nn-NO" sz="2400" dirty="0"/>
              <a:t>, eller bruk dykkar eigne videosnuttar som døme.</a:t>
            </a:r>
          </a:p>
        </p:txBody>
      </p:sp>
    </p:spTree>
    <p:extLst>
      <p:ext uri="{BB962C8B-B14F-4D97-AF65-F5344CB8AC3E}">
        <p14:creationId xmlns:p14="http://schemas.microsoft.com/office/powerpoint/2010/main" val="90491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8"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2"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tel 3">
            <a:extLst>
              <a:ext uri="{FF2B5EF4-FFF2-40B4-BE49-F238E27FC236}">
                <a16:creationId xmlns:a16="http://schemas.microsoft.com/office/drawing/2014/main" id="{2D735F5A-56A8-4A43-9DFC-CA5957132DF8}"/>
              </a:ext>
            </a:extLst>
          </p:cNvPr>
          <p:cNvSpPr>
            <a:spLocks noGrp="1"/>
          </p:cNvSpPr>
          <p:nvPr>
            <p:ph type="title"/>
          </p:nvPr>
        </p:nvSpPr>
        <p:spPr>
          <a:xfrm>
            <a:off x="1449044" y="548052"/>
            <a:ext cx="9027409" cy="1837349"/>
          </a:xfrm>
        </p:spPr>
        <p:txBody>
          <a:bodyPr anchor="ctr">
            <a:normAutofit/>
          </a:bodyPr>
          <a:lstStyle/>
          <a:p>
            <a:pPr algn="ctr"/>
            <a:r>
              <a:rPr lang="nn-NO" sz="5400" b="1" dirty="0">
                <a:latin typeface="+mn-lt"/>
              </a:rPr>
              <a:t>Tekstskapingsoppdrag – del to</a:t>
            </a:r>
          </a:p>
        </p:txBody>
      </p:sp>
      <p:sp>
        <p:nvSpPr>
          <p:cNvPr id="3" name="Plassholder for innhold 2">
            <a:extLst>
              <a:ext uri="{FF2B5EF4-FFF2-40B4-BE49-F238E27FC236}">
                <a16:creationId xmlns:a16="http://schemas.microsoft.com/office/drawing/2014/main" id="{9B929C68-7DC1-3C45-8986-043A996AA6DB}"/>
              </a:ext>
            </a:extLst>
          </p:cNvPr>
          <p:cNvSpPr>
            <a:spLocks noGrp="1"/>
          </p:cNvSpPr>
          <p:nvPr>
            <p:ph idx="1"/>
          </p:nvPr>
        </p:nvSpPr>
        <p:spPr>
          <a:xfrm>
            <a:off x="1454239" y="1960033"/>
            <a:ext cx="9088051" cy="4000500"/>
          </a:xfrm>
        </p:spPr>
        <p:txBody>
          <a:bodyPr anchor="t">
            <a:normAutofit/>
          </a:bodyPr>
          <a:lstStyle/>
          <a:p>
            <a:pPr marL="0" indent="0">
              <a:buNone/>
            </a:pPr>
            <a:endParaRPr lang="nn-NO" dirty="0"/>
          </a:p>
          <a:p>
            <a:pPr marL="0" indent="0">
              <a:buNone/>
            </a:pPr>
            <a:r>
              <a:rPr lang="nn-NO" b="1" dirty="0"/>
              <a:t>Samtalespørsmål</a:t>
            </a:r>
            <a:r>
              <a:rPr lang="nn-NO" dirty="0"/>
              <a:t>: Kva har de lært sidan sist når det gjeld bruk av kameravinkel, fokus, biletutsnitt, tekstutdrag og musikkval? Har de fått idéar av dei samansette tekstane til medelevane dykkar som de sjølv ønskjer å bruke når de skal formidle teksten?</a:t>
            </a:r>
          </a:p>
          <a:p>
            <a:endParaRPr lang="nn-NO" sz="1600" dirty="0">
              <a:solidFill>
                <a:schemeClr val="tx2"/>
              </a:solidFill>
            </a:endParaRPr>
          </a:p>
        </p:txBody>
      </p:sp>
    </p:spTree>
    <p:extLst>
      <p:ext uri="{BB962C8B-B14F-4D97-AF65-F5344CB8AC3E}">
        <p14:creationId xmlns:p14="http://schemas.microsoft.com/office/powerpoint/2010/main" val="21846846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SharedWithUsers xmlns="f43e69bd-7608-4935-a81f-029f86b977d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6" ma:contentTypeDescription="Opprett et nytt dokument." ma:contentTypeScope="" ma:versionID="49cfc2ab6d04c46cfad7fff509e8a495">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711e54b3f537bb92d0586e277b3868df"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D1F705-772C-467C-9760-A218D3004C5F}">
  <ds:schemaRefs>
    <ds:schemaRef ds:uri="http://purl.org/dc/terms/"/>
    <ds:schemaRef ds:uri="24b454b6-9e0d-47d6-a0fd-eade54d93da9"/>
    <ds:schemaRef ds:uri="http://schemas.microsoft.com/office/2006/documentManagement/types"/>
    <ds:schemaRef ds:uri="http://schemas.microsoft.com/office/infopath/2007/PartnerControls"/>
    <ds:schemaRef ds:uri="http://purl.org/dc/elements/1.1/"/>
    <ds:schemaRef ds:uri="http://schemas.microsoft.com/office/2006/metadata/properties"/>
    <ds:schemaRef ds:uri="f43e69bd-7608-4935-a81f-029f86b977d7"/>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25F7083-FE86-4326-9EAB-5B17EED69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95009A-409F-4352-83E5-B1DE233DC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TotalTime>
  <Words>699</Words>
  <Application>Microsoft Office PowerPoint</Application>
  <PresentationFormat>Breiskjerm</PresentationFormat>
  <Paragraphs>50</Paragraphs>
  <Slides>11</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Lysbilettitlar</vt:lpstr>
      </vt:variant>
      <vt:variant>
        <vt:i4>11</vt:i4>
      </vt:variant>
    </vt:vector>
  </HeadingPairs>
  <TitlesOfParts>
    <vt:vector size="16" baseType="lpstr">
      <vt:lpstr>Arial</vt:lpstr>
      <vt:lpstr>Calibri</vt:lpstr>
      <vt:lpstr>Calibri Light</vt:lpstr>
      <vt:lpstr>Cochin</vt:lpstr>
      <vt:lpstr>Office-tema</vt:lpstr>
      <vt:lpstr>PowerPoint-presentasjon</vt:lpstr>
      <vt:lpstr>PowerPoint-presentasjon</vt:lpstr>
      <vt:lpstr>Samanlikn tekstutdraga</vt:lpstr>
      <vt:lpstr> Slik slutta det siste avsnittet i novelleutdraget: </vt:lpstr>
      <vt:lpstr> Skriveoppdraget</vt:lpstr>
      <vt:lpstr>Tekstskapingsoppdrag – del to </vt:lpstr>
      <vt:lpstr>Forteljegrep </vt:lpstr>
      <vt:lpstr>Å formidle tekst  gjennom levande  bilete og musikk</vt:lpstr>
      <vt:lpstr>Tekstskapingsoppdrag – del to</vt:lpstr>
      <vt:lpstr> Å visualisere den skriftlege teksten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jorid Saure</dc:creator>
  <cp:lastModifiedBy>Arild Torvund Olsen</cp:lastModifiedBy>
  <cp:revision>6</cp:revision>
  <dcterms:created xsi:type="dcterms:W3CDTF">2021-08-09T09:59:20Z</dcterms:created>
  <dcterms:modified xsi:type="dcterms:W3CDTF">2022-11-18T09:19:20Z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Order">
    <vt:r8>4400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