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80" r:id="rId5"/>
    <p:sldId id="281" r:id="rId6"/>
    <p:sldId id="301" r:id="rId7"/>
    <p:sldId id="274" r:id="rId8"/>
    <p:sldId id="320" r:id="rId9"/>
    <p:sldId id="287" r:id="rId10"/>
    <p:sldId id="288" r:id="rId11"/>
    <p:sldId id="321" r:id="rId12"/>
    <p:sldId id="332"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dun Kydland" initials="RK" lastIdx="5" clrIdx="0">
    <p:extLst>
      <p:ext uri="{19B8F6BF-5375-455C-9EA6-DF929625EA0E}">
        <p15:presenceInfo xmlns:p15="http://schemas.microsoft.com/office/powerpoint/2012/main" userId="S::kydlandr@hivolda.no::0121e65c-5f9c-4cb6-923b-6b468fcfd995" providerId="AD"/>
      </p:ext>
    </p:extLst>
  </p:cmAuthor>
  <p:cmAuthor id="2" name="Liv Astrid Skåre Langnes" initials="LL" lastIdx="7" clrIdx="1">
    <p:extLst>
      <p:ext uri="{19B8F6BF-5375-455C-9EA6-DF929625EA0E}">
        <p15:presenceInfo xmlns:p15="http://schemas.microsoft.com/office/powerpoint/2012/main" userId="S::langnesl@hivolda.no::2e763b5f-1e47-432a-a3db-297d2abf05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0A3767-62BF-408A-860C-89AECCCA7940}" v="1" dt="2022-11-18T09:01:01.2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6"/>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ld Torvund Olsen" userId="3423d729-1e8d-4c10-9ef2-90385d563038" providerId="ADAL" clId="{DB0A3767-62BF-408A-860C-89AECCCA7940}"/>
    <pc:docChg chg="custSel modSld">
      <pc:chgData name="Arild Torvund Olsen" userId="3423d729-1e8d-4c10-9ef2-90385d563038" providerId="ADAL" clId="{DB0A3767-62BF-408A-860C-89AECCCA7940}" dt="2022-11-18T09:17:28.187" v="46" actId="20577"/>
      <pc:docMkLst>
        <pc:docMk/>
      </pc:docMkLst>
      <pc:sldChg chg="modSp mod">
        <pc:chgData name="Arild Torvund Olsen" userId="3423d729-1e8d-4c10-9ef2-90385d563038" providerId="ADAL" clId="{DB0A3767-62BF-408A-860C-89AECCCA7940}" dt="2022-11-18T08:59:59.718" v="8" actId="20577"/>
        <pc:sldMkLst>
          <pc:docMk/>
          <pc:sldMk cId="3011662225" sldId="281"/>
        </pc:sldMkLst>
        <pc:spChg chg="mod">
          <ac:chgData name="Arild Torvund Olsen" userId="3423d729-1e8d-4c10-9ef2-90385d563038" providerId="ADAL" clId="{DB0A3767-62BF-408A-860C-89AECCCA7940}" dt="2022-11-18T08:59:59.718" v="8" actId="20577"/>
          <ac:spMkLst>
            <pc:docMk/>
            <pc:sldMk cId="3011662225" sldId="281"/>
            <ac:spMk id="6" creationId="{59A43060-AB5C-8546-A164-96370415C686}"/>
          </ac:spMkLst>
        </pc:spChg>
      </pc:sldChg>
      <pc:sldChg chg="modSp mod">
        <pc:chgData name="Arild Torvund Olsen" userId="3423d729-1e8d-4c10-9ef2-90385d563038" providerId="ADAL" clId="{DB0A3767-62BF-408A-860C-89AECCCA7940}" dt="2022-11-18T09:17:11" v="43" actId="20577"/>
        <pc:sldMkLst>
          <pc:docMk/>
          <pc:sldMk cId="698664451" sldId="288"/>
        </pc:sldMkLst>
        <pc:spChg chg="mod">
          <ac:chgData name="Arild Torvund Olsen" userId="3423d729-1e8d-4c10-9ef2-90385d563038" providerId="ADAL" clId="{DB0A3767-62BF-408A-860C-89AECCCA7940}" dt="2022-11-18T09:17:11" v="43" actId="20577"/>
          <ac:spMkLst>
            <pc:docMk/>
            <pc:sldMk cId="698664451" sldId="288"/>
            <ac:spMk id="3" creationId="{9B929C68-7DC1-3C45-8986-043A996AA6DB}"/>
          </ac:spMkLst>
        </pc:spChg>
      </pc:sldChg>
      <pc:sldChg chg="modSp">
        <pc:chgData name="Arild Torvund Olsen" userId="3423d729-1e8d-4c10-9ef2-90385d563038" providerId="ADAL" clId="{DB0A3767-62BF-408A-860C-89AECCCA7940}" dt="2022-11-18T09:01:01.227" v="9" actId="20577"/>
        <pc:sldMkLst>
          <pc:docMk/>
          <pc:sldMk cId="2899205284" sldId="301"/>
        </pc:sldMkLst>
        <pc:graphicFrameChg chg="mod">
          <ac:chgData name="Arild Torvund Olsen" userId="3423d729-1e8d-4c10-9ef2-90385d563038" providerId="ADAL" clId="{DB0A3767-62BF-408A-860C-89AECCCA7940}" dt="2022-11-18T09:01:01.227" v="9" actId="20577"/>
          <ac:graphicFrameMkLst>
            <pc:docMk/>
            <pc:sldMk cId="2899205284" sldId="301"/>
            <ac:graphicFrameMk id="5" creationId="{2C8328D3-C2C2-48E4-BBB3-6A406948F629}"/>
          </ac:graphicFrameMkLst>
        </pc:graphicFrameChg>
      </pc:sldChg>
      <pc:sldChg chg="modSp mod">
        <pc:chgData name="Arild Torvund Olsen" userId="3423d729-1e8d-4c10-9ef2-90385d563038" providerId="ADAL" clId="{DB0A3767-62BF-408A-860C-89AECCCA7940}" dt="2022-11-18T09:17:28.187" v="46" actId="20577"/>
        <pc:sldMkLst>
          <pc:docMk/>
          <pc:sldMk cId="601361150" sldId="332"/>
        </pc:sldMkLst>
        <pc:spChg chg="mod">
          <ac:chgData name="Arild Torvund Olsen" userId="3423d729-1e8d-4c10-9ef2-90385d563038" providerId="ADAL" clId="{DB0A3767-62BF-408A-860C-89AECCCA7940}" dt="2022-11-18T09:17:28.187" v="46" actId="20577"/>
          <ac:spMkLst>
            <pc:docMk/>
            <pc:sldMk cId="601361150" sldId="332"/>
            <ac:spMk id="8" creationId="{D88DA208-B4CA-A044-8830-316EE4FBF2C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4D76F3-1727-44D4-972A-A56AD752FBE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727E60E-701F-4A24-8786-ADF0E305B600}">
      <dgm:prSet/>
      <dgm:spPr/>
      <dgm:t>
        <a:bodyPr/>
        <a:lstStyle/>
        <a:p>
          <a:r>
            <a:rPr lang="nn-NO" noProof="0" dirty="0"/>
            <a:t>1) Kva er likt og ulikt i tekstutdraget de sjølve har skrive, og Terje Torkildsen sitt? Stikkord: handlingsgang, skrivemåte, bruk av verkemiddel, osb. Hugs å grunngje synspunkta dykkar.</a:t>
          </a:r>
        </a:p>
      </dgm:t>
    </dgm:pt>
    <dgm:pt modelId="{0479224E-A580-475F-B557-DC68BE0498E5}" type="parTrans" cxnId="{A221FC8E-EB61-49A4-BC65-F4A0092C0D18}">
      <dgm:prSet/>
      <dgm:spPr/>
      <dgm:t>
        <a:bodyPr/>
        <a:lstStyle/>
        <a:p>
          <a:endParaRPr lang="en-US"/>
        </a:p>
      </dgm:t>
    </dgm:pt>
    <dgm:pt modelId="{DFFBD99D-9377-4283-8810-A435D9142B13}" type="sibTrans" cxnId="{A221FC8E-EB61-49A4-BC65-F4A0092C0D18}">
      <dgm:prSet/>
      <dgm:spPr/>
      <dgm:t>
        <a:bodyPr/>
        <a:lstStyle/>
        <a:p>
          <a:endParaRPr lang="en-US"/>
        </a:p>
      </dgm:t>
    </dgm:pt>
    <dgm:pt modelId="{64509F79-17F4-4F79-9F08-7EF1F30FBB08}">
      <dgm:prSet/>
      <dgm:spPr/>
      <dgm:t>
        <a:bodyPr/>
        <a:lstStyle/>
        <a:p>
          <a:pPr rtl="0"/>
          <a:r>
            <a:rPr lang="nn-NO" noProof="0" dirty="0"/>
            <a:t>2) Var </a:t>
          </a:r>
          <a:r>
            <a:rPr lang="nn-NO" noProof="0" dirty="0">
              <a:latin typeface="+mn-lt"/>
            </a:rPr>
            <a:t>det noko de vart overraska over i Torkildsen sitt utdrag? Kvifor/kvifor ikkje?</a:t>
          </a:r>
        </a:p>
      </dgm:t>
    </dgm:pt>
    <dgm:pt modelId="{52693602-5B33-4037-8BA5-1B71FE2AD6F3}" type="parTrans" cxnId="{28FBA6C1-D326-433C-8B72-83A8BA386D7D}">
      <dgm:prSet/>
      <dgm:spPr/>
      <dgm:t>
        <a:bodyPr/>
        <a:lstStyle/>
        <a:p>
          <a:endParaRPr lang="en-US"/>
        </a:p>
      </dgm:t>
    </dgm:pt>
    <dgm:pt modelId="{F0A7AABB-1335-493D-A633-308BCD3EE603}" type="sibTrans" cxnId="{28FBA6C1-D326-433C-8B72-83A8BA386D7D}">
      <dgm:prSet/>
      <dgm:spPr/>
      <dgm:t>
        <a:bodyPr/>
        <a:lstStyle/>
        <a:p>
          <a:endParaRPr lang="en-US"/>
        </a:p>
      </dgm:t>
    </dgm:pt>
    <dgm:pt modelId="{5C24B72D-5645-4E85-9AE7-48B47B4ACFBB}">
      <dgm:prSet/>
      <dgm:spPr/>
      <dgm:t>
        <a:bodyPr/>
        <a:lstStyle/>
        <a:p>
          <a:pPr rtl="0"/>
          <a:r>
            <a:rPr lang="nn-NO" noProof="0" dirty="0"/>
            <a:t>3) Korleis likte de utdraget til Torkildsen samanlikna med dykkar eige utdrag?</a:t>
          </a:r>
          <a:r>
            <a:rPr lang="nn-NO" noProof="0" dirty="0">
              <a:latin typeface="Calibri Light" panose="020F0302020204030204"/>
            </a:rPr>
            <a:t> </a:t>
          </a:r>
          <a:endParaRPr lang="nn-NO" noProof="0" dirty="0"/>
        </a:p>
      </dgm:t>
    </dgm:pt>
    <dgm:pt modelId="{68E7BB99-9E78-4027-BF90-5B70F9A9CA1B}" type="parTrans" cxnId="{653C9AB7-690C-4E06-ACE2-8FF0C46329D4}">
      <dgm:prSet/>
      <dgm:spPr/>
      <dgm:t>
        <a:bodyPr/>
        <a:lstStyle/>
        <a:p>
          <a:endParaRPr lang="en-US"/>
        </a:p>
      </dgm:t>
    </dgm:pt>
    <dgm:pt modelId="{CBE3C56A-FEA3-4E08-9D89-B8DC5184BA49}" type="sibTrans" cxnId="{653C9AB7-690C-4E06-ACE2-8FF0C46329D4}">
      <dgm:prSet/>
      <dgm:spPr/>
      <dgm:t>
        <a:bodyPr/>
        <a:lstStyle/>
        <a:p>
          <a:endParaRPr lang="en-US"/>
        </a:p>
      </dgm:t>
    </dgm:pt>
    <dgm:pt modelId="{A6F58E35-0662-274D-AC9F-6F6D6C7EBF6B}" type="pres">
      <dgm:prSet presAssocID="{AF4D76F3-1727-44D4-972A-A56AD752FBE0}" presName="linear" presStyleCnt="0">
        <dgm:presLayoutVars>
          <dgm:animLvl val="lvl"/>
          <dgm:resizeHandles val="exact"/>
        </dgm:presLayoutVars>
      </dgm:prSet>
      <dgm:spPr/>
    </dgm:pt>
    <dgm:pt modelId="{4820DC33-2FD6-ED42-A872-71949A36D1A5}" type="pres">
      <dgm:prSet presAssocID="{A727E60E-701F-4A24-8786-ADF0E305B600}" presName="parentText" presStyleLbl="node1" presStyleIdx="0" presStyleCnt="3">
        <dgm:presLayoutVars>
          <dgm:chMax val="0"/>
          <dgm:bulletEnabled val="1"/>
        </dgm:presLayoutVars>
      </dgm:prSet>
      <dgm:spPr/>
    </dgm:pt>
    <dgm:pt modelId="{A7FF8CA6-B577-2E42-93FC-B162DD0EA1CE}" type="pres">
      <dgm:prSet presAssocID="{DFFBD99D-9377-4283-8810-A435D9142B13}" presName="spacer" presStyleCnt="0"/>
      <dgm:spPr/>
    </dgm:pt>
    <dgm:pt modelId="{1114FB99-29EB-E64C-B579-B0E5EE9F8D0E}" type="pres">
      <dgm:prSet presAssocID="{64509F79-17F4-4F79-9F08-7EF1F30FBB08}" presName="parentText" presStyleLbl="node1" presStyleIdx="1" presStyleCnt="3">
        <dgm:presLayoutVars>
          <dgm:chMax val="0"/>
          <dgm:bulletEnabled val="1"/>
        </dgm:presLayoutVars>
      </dgm:prSet>
      <dgm:spPr/>
    </dgm:pt>
    <dgm:pt modelId="{E798364E-2E9F-424B-A78C-6EC50CE39C28}" type="pres">
      <dgm:prSet presAssocID="{F0A7AABB-1335-493D-A633-308BCD3EE603}" presName="spacer" presStyleCnt="0"/>
      <dgm:spPr/>
    </dgm:pt>
    <dgm:pt modelId="{64299E9F-B520-4D46-9544-16402A2FFC78}" type="pres">
      <dgm:prSet presAssocID="{5C24B72D-5645-4E85-9AE7-48B47B4ACFBB}" presName="parentText" presStyleLbl="node1" presStyleIdx="2" presStyleCnt="3">
        <dgm:presLayoutVars>
          <dgm:chMax val="0"/>
          <dgm:bulletEnabled val="1"/>
        </dgm:presLayoutVars>
      </dgm:prSet>
      <dgm:spPr/>
    </dgm:pt>
  </dgm:ptLst>
  <dgm:cxnLst>
    <dgm:cxn modelId="{D121FD43-1AD4-C64D-B3CE-A47840084B75}" type="presOf" srcId="{5C24B72D-5645-4E85-9AE7-48B47B4ACFBB}" destId="{64299E9F-B520-4D46-9544-16402A2FFC78}" srcOrd="0" destOrd="0" presId="urn:microsoft.com/office/officeart/2005/8/layout/vList2"/>
    <dgm:cxn modelId="{9A10876D-99E2-3345-B7CD-CB9C3A32FEA8}" type="presOf" srcId="{A727E60E-701F-4A24-8786-ADF0E305B600}" destId="{4820DC33-2FD6-ED42-A872-71949A36D1A5}" srcOrd="0" destOrd="0" presId="urn:microsoft.com/office/officeart/2005/8/layout/vList2"/>
    <dgm:cxn modelId="{A221FC8E-EB61-49A4-BC65-F4A0092C0D18}" srcId="{AF4D76F3-1727-44D4-972A-A56AD752FBE0}" destId="{A727E60E-701F-4A24-8786-ADF0E305B600}" srcOrd="0" destOrd="0" parTransId="{0479224E-A580-475F-B557-DC68BE0498E5}" sibTransId="{DFFBD99D-9377-4283-8810-A435D9142B13}"/>
    <dgm:cxn modelId="{653C9AB7-690C-4E06-ACE2-8FF0C46329D4}" srcId="{AF4D76F3-1727-44D4-972A-A56AD752FBE0}" destId="{5C24B72D-5645-4E85-9AE7-48B47B4ACFBB}" srcOrd="2" destOrd="0" parTransId="{68E7BB99-9E78-4027-BF90-5B70F9A9CA1B}" sibTransId="{CBE3C56A-FEA3-4E08-9D89-B8DC5184BA49}"/>
    <dgm:cxn modelId="{28FBA6C1-D326-433C-8B72-83A8BA386D7D}" srcId="{AF4D76F3-1727-44D4-972A-A56AD752FBE0}" destId="{64509F79-17F4-4F79-9F08-7EF1F30FBB08}" srcOrd="1" destOrd="0" parTransId="{52693602-5B33-4037-8BA5-1B71FE2AD6F3}" sibTransId="{F0A7AABB-1335-493D-A633-308BCD3EE603}"/>
    <dgm:cxn modelId="{BE2681E0-C0E8-334B-99E5-C8301E2EAE47}" type="presOf" srcId="{64509F79-17F4-4F79-9F08-7EF1F30FBB08}" destId="{1114FB99-29EB-E64C-B579-B0E5EE9F8D0E}" srcOrd="0" destOrd="0" presId="urn:microsoft.com/office/officeart/2005/8/layout/vList2"/>
    <dgm:cxn modelId="{C6D16FFE-B94D-994D-BA42-70D340BB510C}" type="presOf" srcId="{AF4D76F3-1727-44D4-972A-A56AD752FBE0}" destId="{A6F58E35-0662-274D-AC9F-6F6D6C7EBF6B}" srcOrd="0" destOrd="0" presId="urn:microsoft.com/office/officeart/2005/8/layout/vList2"/>
    <dgm:cxn modelId="{C810E1D7-E795-7544-8076-72BE96B4D7A9}" type="presParOf" srcId="{A6F58E35-0662-274D-AC9F-6F6D6C7EBF6B}" destId="{4820DC33-2FD6-ED42-A872-71949A36D1A5}" srcOrd="0" destOrd="0" presId="urn:microsoft.com/office/officeart/2005/8/layout/vList2"/>
    <dgm:cxn modelId="{5699E2C5-AB7A-E848-BDBF-8EEB6B7A2184}" type="presParOf" srcId="{A6F58E35-0662-274D-AC9F-6F6D6C7EBF6B}" destId="{A7FF8CA6-B577-2E42-93FC-B162DD0EA1CE}" srcOrd="1" destOrd="0" presId="urn:microsoft.com/office/officeart/2005/8/layout/vList2"/>
    <dgm:cxn modelId="{E7A60705-2C67-004D-9C20-65B37AB78A75}" type="presParOf" srcId="{A6F58E35-0662-274D-AC9F-6F6D6C7EBF6B}" destId="{1114FB99-29EB-E64C-B579-B0E5EE9F8D0E}" srcOrd="2" destOrd="0" presId="urn:microsoft.com/office/officeart/2005/8/layout/vList2"/>
    <dgm:cxn modelId="{3BE5BC32-F551-3D4E-9A73-E693B2A495A6}" type="presParOf" srcId="{A6F58E35-0662-274D-AC9F-6F6D6C7EBF6B}" destId="{E798364E-2E9F-424B-A78C-6EC50CE39C28}" srcOrd="3" destOrd="0" presId="urn:microsoft.com/office/officeart/2005/8/layout/vList2"/>
    <dgm:cxn modelId="{0F56F37F-2808-E942-B4BB-D46E1C8E05AD}" type="presParOf" srcId="{A6F58E35-0662-274D-AC9F-6F6D6C7EBF6B}" destId="{64299E9F-B520-4D46-9544-16402A2FFC7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0DC33-2FD6-ED42-A872-71949A36D1A5}">
      <dsp:nvSpPr>
        <dsp:cNvPr id="0" name=""/>
        <dsp:cNvSpPr/>
      </dsp:nvSpPr>
      <dsp:spPr>
        <a:xfrm>
          <a:off x="0" y="223838"/>
          <a:ext cx="6263640" cy="16415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n-NO" sz="2300" kern="1200" noProof="0" dirty="0"/>
            <a:t>1) Kva er likt og ulikt i tekstutdraget de sjølve har skrive, og Terje Torkildsen sitt? Stikkord: handlingsgang, skrivemåte, bruk av verkemiddel, osb. Hugs å grunngje synspunkta dykkar.</a:t>
          </a:r>
        </a:p>
      </dsp:txBody>
      <dsp:txXfrm>
        <a:off x="80132" y="303970"/>
        <a:ext cx="6103376" cy="1481245"/>
      </dsp:txXfrm>
    </dsp:sp>
    <dsp:sp modelId="{1114FB99-29EB-E64C-B579-B0E5EE9F8D0E}">
      <dsp:nvSpPr>
        <dsp:cNvPr id="0" name=""/>
        <dsp:cNvSpPr/>
      </dsp:nvSpPr>
      <dsp:spPr>
        <a:xfrm>
          <a:off x="0" y="1931589"/>
          <a:ext cx="6263640" cy="164150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nn-NO" sz="2300" kern="1200" noProof="0" dirty="0"/>
            <a:t>2) Var </a:t>
          </a:r>
          <a:r>
            <a:rPr lang="nn-NO" sz="2300" kern="1200" noProof="0" dirty="0">
              <a:latin typeface="+mn-lt"/>
            </a:rPr>
            <a:t>det noko de vart overraska over i Torkildsen sitt utdrag? Kvifor/kvifor ikkje?</a:t>
          </a:r>
        </a:p>
      </dsp:txBody>
      <dsp:txXfrm>
        <a:off x="80132" y="2011721"/>
        <a:ext cx="6103376" cy="1481245"/>
      </dsp:txXfrm>
    </dsp:sp>
    <dsp:sp modelId="{64299E9F-B520-4D46-9544-16402A2FFC78}">
      <dsp:nvSpPr>
        <dsp:cNvPr id="0" name=""/>
        <dsp:cNvSpPr/>
      </dsp:nvSpPr>
      <dsp:spPr>
        <a:xfrm>
          <a:off x="0" y="3639339"/>
          <a:ext cx="6263640" cy="16415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nn-NO" sz="2300" kern="1200" noProof="0" dirty="0"/>
            <a:t>3) Korleis likte de utdraget til Torkildsen samanlikna med dykkar eige utdrag?</a:t>
          </a:r>
          <a:r>
            <a:rPr lang="nn-NO" sz="2300" kern="1200" noProof="0" dirty="0">
              <a:latin typeface="Calibri Light" panose="020F0302020204030204"/>
            </a:rPr>
            <a:t> </a:t>
          </a:r>
          <a:endParaRPr lang="nn-NO" sz="2300" kern="1200" noProof="0" dirty="0"/>
        </a:p>
      </dsp:txBody>
      <dsp:txXfrm>
        <a:off x="80132" y="3719471"/>
        <a:ext cx="6103376" cy="14812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4956AA-CBC9-2048-88A4-D69D962FE9D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0209399-BFFE-EB40-8A89-E418812D2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BB15854-3604-A146-BCA8-97608FEC82D0}"/>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4CE68FB7-605F-CD40-A5F9-871BAAC29E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6EA8BED-6656-3C4D-88EC-60107BA72A85}"/>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163988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5258E7-5FE4-A343-B427-7C55FF9BE58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CBB63DF-16E0-C144-92B5-4DEBB6C32561}"/>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83DF2C6-5F58-DF47-8E8F-32949ADE0F2B}"/>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27B57D52-B57F-AD4D-A261-F4C0EC6172F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56DEB3E-41DF-2E49-B57C-F437F28B290E}"/>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393501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4BC2A9F-240B-1046-93DD-A71EE238423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E49D4E76-2253-444E-A365-F2FBFD10D60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3C5F8FE-02AF-5A4E-B1F8-B9142946D060}"/>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C41ED83F-7A11-A64C-91D5-119D8024C08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30F93B2-46E3-324C-A91B-343B13C845BC}"/>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151849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088F75-552B-4744-B9CD-4D844038FAF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5EA7897-C901-7E4F-8A26-348C59843A0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2D007DF-2A1A-074C-B1C7-2358496AF7E9}"/>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A2440656-3B89-0C47-897A-A093992CCEA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361630C-F37A-404D-BD34-9FE4D3985587}"/>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192376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FA2C58-AA00-3F4C-87AA-FE23E9927131}"/>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67388C88-1076-414D-BF18-FB539F4D9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5D2B5F42-158E-6E4C-8E27-4882830A0A4B}"/>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91930471-2F0A-D140-ADFC-E58FC89E077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CED4BAC-BED9-A440-95B0-645486A3D286}"/>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204309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1774CD-934E-3C40-96DA-70837640818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E97A8AC-4BD7-6648-97D5-E07E85306577}"/>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DB3B9BC-C1F7-1841-B8D6-B266E9EEF85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3D2833E-961B-E447-8BD6-D3CA19D68BCE}"/>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6" name="Plassholder for bunntekst 5">
            <a:extLst>
              <a:ext uri="{FF2B5EF4-FFF2-40B4-BE49-F238E27FC236}">
                <a16:creationId xmlns:a16="http://schemas.microsoft.com/office/drawing/2014/main" id="{9B6216A0-B4E9-C147-A087-37BC0D52DEF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3380E1B-CBF0-B942-A369-C4A7819A92A9}"/>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413408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28838B-4392-B94A-BA31-4947AB878F2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C079C6E-44A8-1946-AA82-886F2402B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9932644-4B07-7948-80E1-761B87E742E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0674ED7-9853-884F-BD5F-E2029A7144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06229591-42D7-CC48-92BB-AA62F37F62A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6567B8C-7C71-974C-990B-9583C342DBED}"/>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8" name="Plassholder for bunntekst 7">
            <a:extLst>
              <a:ext uri="{FF2B5EF4-FFF2-40B4-BE49-F238E27FC236}">
                <a16:creationId xmlns:a16="http://schemas.microsoft.com/office/drawing/2014/main" id="{8AEC544C-8401-D141-8E6C-7EA620862D2A}"/>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CD35A56-157F-DD44-B664-C0EA37C61275}"/>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221644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0C45D1-FA36-574C-B07D-5FDA82B16456}"/>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FD7AC4D-9657-6B48-B39C-CEAB74DE439C}"/>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4" name="Plassholder for bunntekst 3">
            <a:extLst>
              <a:ext uri="{FF2B5EF4-FFF2-40B4-BE49-F238E27FC236}">
                <a16:creationId xmlns:a16="http://schemas.microsoft.com/office/drawing/2014/main" id="{AEF51EC5-948F-9D49-AF38-BF8A6CA1E97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F447BDA-F8B4-054C-90C3-B8A1F161B48D}"/>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57780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07572DE-B999-A148-A2E4-D43EE7333637}"/>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3" name="Plassholder for bunntekst 2">
            <a:extLst>
              <a:ext uri="{FF2B5EF4-FFF2-40B4-BE49-F238E27FC236}">
                <a16:creationId xmlns:a16="http://schemas.microsoft.com/office/drawing/2014/main" id="{F5C03253-6B4D-D64F-83C1-D6E7260AFD2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9DE6C45-8083-4542-A015-C440FB0D65AC}"/>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172645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142322-3296-1A4F-9ACD-15BDCAECA8F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97074D0-8D59-5A43-94B9-51798A6FD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F88E885-C62D-494B-8CB1-F797F0D40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D36D80E-1B55-B545-A53F-4BBE5B91DA2B}"/>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6" name="Plassholder for bunntekst 5">
            <a:extLst>
              <a:ext uri="{FF2B5EF4-FFF2-40B4-BE49-F238E27FC236}">
                <a16:creationId xmlns:a16="http://schemas.microsoft.com/office/drawing/2014/main" id="{6B5AEED2-50FD-F148-B45B-A7585BEC111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7083818-1FCC-D142-851F-04EAA1D754A0}"/>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342853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531DDE-09C2-7540-A436-9C6078EFB73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1EECFCDF-7563-E645-A926-C9AAA1498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FF6FA3C-748B-E945-966C-2D0D917DB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5123BF9-204B-604F-806D-99D87F7896CF}"/>
              </a:ext>
            </a:extLst>
          </p:cNvPr>
          <p:cNvSpPr>
            <a:spLocks noGrp="1"/>
          </p:cNvSpPr>
          <p:nvPr>
            <p:ph type="dt" sz="half" idx="10"/>
          </p:nvPr>
        </p:nvSpPr>
        <p:spPr/>
        <p:txBody>
          <a:bodyPr/>
          <a:lstStyle/>
          <a:p>
            <a:fld id="{DD3A8651-97DC-6B4F-9D50-0C713A7C1527}" type="datetimeFigureOut">
              <a:rPr lang="nb-NO" smtClean="0"/>
              <a:t>18.11.2022</a:t>
            </a:fld>
            <a:endParaRPr lang="nb-NO"/>
          </a:p>
        </p:txBody>
      </p:sp>
      <p:sp>
        <p:nvSpPr>
          <p:cNvPr id="6" name="Plassholder for bunntekst 5">
            <a:extLst>
              <a:ext uri="{FF2B5EF4-FFF2-40B4-BE49-F238E27FC236}">
                <a16:creationId xmlns:a16="http://schemas.microsoft.com/office/drawing/2014/main" id="{BC7C9C15-C078-CC45-AA23-F97CAC47F9C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5AA6BA5-B509-854E-B283-F0C98AFA8647}"/>
              </a:ext>
            </a:extLst>
          </p:cNvPr>
          <p:cNvSpPr>
            <a:spLocks noGrp="1"/>
          </p:cNvSpPr>
          <p:nvPr>
            <p:ph type="sldNum" sz="quarter" idx="12"/>
          </p:nvPr>
        </p:nvSpPr>
        <p:spPr/>
        <p:txBody>
          <a:bodyPr/>
          <a:lstStyle/>
          <a:p>
            <a:fld id="{592E8160-25D9-1A41-9F8A-207BB24D62DB}" type="slidenum">
              <a:rPr lang="nb-NO" smtClean="0"/>
              <a:t>‹nr.›</a:t>
            </a:fld>
            <a:endParaRPr lang="nb-NO"/>
          </a:p>
        </p:txBody>
      </p:sp>
    </p:spTree>
    <p:extLst>
      <p:ext uri="{BB962C8B-B14F-4D97-AF65-F5344CB8AC3E}">
        <p14:creationId xmlns:p14="http://schemas.microsoft.com/office/powerpoint/2010/main" val="52961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D2F46111-1018-F443-9AAF-1982A887A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B6D3ED0-536E-BF4C-8027-CDF9A6436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B5DFD76-21FA-EC45-87F0-155FCDBB35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A8651-97DC-6B4F-9D50-0C713A7C1527}" type="datetimeFigureOut">
              <a:rPr lang="nb-NO" smtClean="0"/>
              <a:t>18.11.2022</a:t>
            </a:fld>
            <a:endParaRPr lang="nb-NO"/>
          </a:p>
        </p:txBody>
      </p:sp>
      <p:sp>
        <p:nvSpPr>
          <p:cNvPr id="5" name="Plassholder for bunntekst 4">
            <a:extLst>
              <a:ext uri="{FF2B5EF4-FFF2-40B4-BE49-F238E27FC236}">
                <a16:creationId xmlns:a16="http://schemas.microsoft.com/office/drawing/2014/main" id="{243428E9-4FFC-7040-B16C-A7D0252221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5458434-3A4D-9F4E-A265-141A112AFC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8160-25D9-1A41-9F8A-207BB24D62DB}" type="slidenum">
              <a:rPr lang="nb-NO" smtClean="0"/>
              <a:t>‹nr.›</a:t>
            </a:fld>
            <a:endParaRPr lang="nb-NO"/>
          </a:p>
        </p:txBody>
      </p:sp>
    </p:spTree>
    <p:extLst>
      <p:ext uri="{BB962C8B-B14F-4D97-AF65-F5344CB8AC3E}">
        <p14:creationId xmlns:p14="http://schemas.microsoft.com/office/powerpoint/2010/main" val="196202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eyD4ThEvLG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a:extLst>
              <a:ext uri="{FF2B5EF4-FFF2-40B4-BE49-F238E27FC236}">
                <a16:creationId xmlns:a16="http://schemas.microsoft.com/office/drawing/2014/main" id="{A0EAF02E-ABC5-9C4F-91CF-EF7C13C4ADB0}"/>
              </a:ext>
            </a:extLst>
          </p:cNvPr>
          <p:cNvPicPr>
            <a:picLocks noGrp="1" noChangeAspect="1"/>
          </p:cNvPicPr>
          <p:nvPr>
            <p:ph idx="1"/>
          </p:nvPr>
        </p:nvPicPr>
        <p:blipFill rotWithShape="1">
          <a:blip r:embed="rId2"/>
          <a:srcRect t="10301" b="5445"/>
          <a:stretch/>
        </p:blipFill>
        <p:spPr>
          <a:xfrm>
            <a:off x="20" y="-2336801"/>
            <a:ext cx="12191980" cy="9254068"/>
          </a:xfrm>
          <a:prstGeom prst="rect">
            <a:avLst/>
          </a:prstGeom>
        </p:spPr>
      </p:pic>
      <p:sp>
        <p:nvSpPr>
          <p:cNvPr id="7" name="Tittel 1">
            <a:extLst>
              <a:ext uri="{FF2B5EF4-FFF2-40B4-BE49-F238E27FC236}">
                <a16:creationId xmlns:a16="http://schemas.microsoft.com/office/drawing/2014/main" id="{5B036CAD-7A41-7146-B3F4-7B5BF9DA6058}"/>
              </a:ext>
            </a:extLst>
          </p:cNvPr>
          <p:cNvSpPr txBox="1">
            <a:spLocks/>
          </p:cNvSpPr>
          <p:nvPr/>
        </p:nvSpPr>
        <p:spPr>
          <a:xfrm>
            <a:off x="1847850" y="3141133"/>
            <a:ext cx="8496300" cy="139223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sz="8000" b="1" dirty="0">
                <a:latin typeface="Cochin" panose="02000603020000020003" pitchFamily="2" charset="0"/>
                <a:ea typeface="Bodoni Ornaments" pitchFamily="2" charset="0"/>
              </a:rPr>
              <a:t>«Heime-aleine-fest»</a:t>
            </a:r>
          </a:p>
          <a:p>
            <a:pPr algn="ctr"/>
            <a:r>
              <a:rPr lang="nb-NO" sz="3500" b="1">
                <a:latin typeface="Cochin" panose="02000603020000020003" pitchFamily="2" charset="0"/>
                <a:ea typeface="Bodoni Ornaments" pitchFamily="2" charset="0"/>
              </a:rPr>
              <a:t>Ei novelle av Terje Torkildsen, del tre</a:t>
            </a:r>
          </a:p>
        </p:txBody>
      </p:sp>
    </p:spTree>
    <p:extLst>
      <p:ext uri="{BB962C8B-B14F-4D97-AF65-F5344CB8AC3E}">
        <p14:creationId xmlns:p14="http://schemas.microsoft.com/office/powerpoint/2010/main" val="190513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a:extLst>
              <a:ext uri="{FF2B5EF4-FFF2-40B4-BE49-F238E27FC236}">
                <a16:creationId xmlns:a16="http://schemas.microsoft.com/office/drawing/2014/main" id="{2974DC5B-6A6B-C641-B113-0A330EBE358D}"/>
              </a:ext>
            </a:extLst>
          </p:cNvPr>
          <p:cNvPicPr>
            <a:picLocks noGrp="1" noChangeAspect="1"/>
          </p:cNvPicPr>
          <p:nvPr>
            <p:ph idx="1"/>
          </p:nvPr>
        </p:nvPicPr>
        <p:blipFill rotWithShape="1">
          <a:blip r:embed="rId2"/>
          <a:srcRect t="11593" b="4153"/>
          <a:stretch/>
        </p:blipFill>
        <p:spPr>
          <a:xfrm>
            <a:off x="0" y="0"/>
            <a:ext cx="12191980" cy="6856718"/>
          </a:xfrm>
          <a:prstGeom prst="rect">
            <a:avLst/>
          </a:prstGeom>
        </p:spPr>
      </p:pic>
      <p:sp>
        <p:nvSpPr>
          <p:cNvPr id="6" name="TekstSylinder 5">
            <a:extLst>
              <a:ext uri="{FF2B5EF4-FFF2-40B4-BE49-F238E27FC236}">
                <a16:creationId xmlns:a16="http://schemas.microsoft.com/office/drawing/2014/main" id="{59A43060-AB5C-8546-A164-96370415C686}"/>
              </a:ext>
            </a:extLst>
          </p:cNvPr>
          <p:cNvSpPr txBox="1"/>
          <p:nvPr/>
        </p:nvSpPr>
        <p:spPr>
          <a:xfrm>
            <a:off x="389467" y="1551090"/>
            <a:ext cx="4538133" cy="4770537"/>
          </a:xfrm>
          <a:prstGeom prst="rect">
            <a:avLst/>
          </a:prstGeom>
          <a:noFill/>
        </p:spPr>
        <p:txBody>
          <a:bodyPr wrap="square" rtlCol="0">
            <a:spAutoFit/>
          </a:bodyPr>
          <a:lstStyle/>
          <a:p>
            <a:endParaRPr lang="nn-NO" sz="3200" dirty="0"/>
          </a:p>
          <a:p>
            <a:r>
              <a:rPr lang="nn-NO" sz="2400" b="1" dirty="0"/>
              <a:t>a) </a:t>
            </a:r>
            <a:r>
              <a:rPr lang="nn-NO" sz="2400" dirty="0"/>
              <a:t>Høyr gjennom lydfila ein gong. Konsentrer deg om å lytte godt.</a:t>
            </a:r>
          </a:p>
          <a:p>
            <a:endParaRPr lang="nn-NO" sz="2400" dirty="0"/>
          </a:p>
          <a:p>
            <a:r>
              <a:rPr lang="nn-NO" sz="2400" b="1" dirty="0"/>
              <a:t>b) </a:t>
            </a:r>
            <a:r>
              <a:rPr lang="nn-NO" sz="2400" dirty="0"/>
              <a:t>Den andre gongen du høyrer tekstutdraget, skal du skrive ned så mange detaljar frå teksten som mogleg.                       </a:t>
            </a:r>
            <a:br>
              <a:rPr lang="nn-NO" sz="2400" dirty="0"/>
            </a:br>
            <a:r>
              <a:rPr lang="nn-NO" sz="2400" b="1" dirty="0"/>
              <a:t>To og to: </a:t>
            </a:r>
            <a:r>
              <a:rPr lang="nn-NO" sz="2400" dirty="0"/>
              <a:t>Samanlikn notata dykkar og fyll dei ut for kvarandre. </a:t>
            </a:r>
          </a:p>
          <a:p>
            <a:endParaRPr lang="nn-NO" sz="2400" dirty="0"/>
          </a:p>
          <a:p>
            <a:endParaRPr lang="nn-NO" sz="3200" dirty="0"/>
          </a:p>
        </p:txBody>
      </p:sp>
      <p:sp>
        <p:nvSpPr>
          <p:cNvPr id="8" name="TekstSylinder 7">
            <a:extLst>
              <a:ext uri="{FF2B5EF4-FFF2-40B4-BE49-F238E27FC236}">
                <a16:creationId xmlns:a16="http://schemas.microsoft.com/office/drawing/2014/main" id="{6383C8B5-9DDA-164E-BF6B-4362B111B635}"/>
              </a:ext>
            </a:extLst>
          </p:cNvPr>
          <p:cNvSpPr txBox="1"/>
          <p:nvPr/>
        </p:nvSpPr>
        <p:spPr>
          <a:xfrm>
            <a:off x="7670800" y="2042532"/>
            <a:ext cx="4131733" cy="1200329"/>
          </a:xfrm>
          <a:prstGeom prst="rect">
            <a:avLst/>
          </a:prstGeom>
          <a:noFill/>
        </p:spPr>
        <p:txBody>
          <a:bodyPr wrap="square" rtlCol="0">
            <a:spAutoFit/>
          </a:bodyPr>
          <a:lstStyle/>
          <a:p>
            <a:r>
              <a:rPr lang="nn-NO" sz="2400" b="1" dirty="0"/>
              <a:t>c) To og to: </a:t>
            </a:r>
            <a:r>
              <a:rPr lang="nn-NO" sz="2400" dirty="0"/>
              <a:t>Les tekstutdraget høgt for kvarandre og diskuter spørsmåla på neste side.</a:t>
            </a:r>
          </a:p>
        </p:txBody>
      </p:sp>
      <p:sp>
        <p:nvSpPr>
          <p:cNvPr id="7" name="TekstSylinder 6">
            <a:extLst>
              <a:ext uri="{FF2B5EF4-FFF2-40B4-BE49-F238E27FC236}">
                <a16:creationId xmlns:a16="http://schemas.microsoft.com/office/drawing/2014/main" id="{5EB683E4-1A3E-2B42-B26E-99705E2DEB68}"/>
              </a:ext>
            </a:extLst>
          </p:cNvPr>
          <p:cNvSpPr txBox="1"/>
          <p:nvPr/>
        </p:nvSpPr>
        <p:spPr>
          <a:xfrm>
            <a:off x="389467" y="536373"/>
            <a:ext cx="10922000" cy="984885"/>
          </a:xfrm>
          <a:prstGeom prst="rect">
            <a:avLst/>
          </a:prstGeom>
          <a:noFill/>
        </p:spPr>
        <p:txBody>
          <a:bodyPr wrap="square" rtlCol="0">
            <a:spAutoFit/>
          </a:bodyPr>
          <a:lstStyle/>
          <a:p>
            <a:r>
              <a:rPr lang="nn-NO" sz="4000" b="1" dirty="0"/>
              <a:t>Lytteoppdrag – «Heime-aleine-fest», del tre</a:t>
            </a:r>
          </a:p>
          <a:p>
            <a:endParaRPr lang="nn-NO" dirty="0"/>
          </a:p>
        </p:txBody>
      </p:sp>
    </p:spTree>
    <p:extLst>
      <p:ext uri="{BB962C8B-B14F-4D97-AF65-F5344CB8AC3E}">
        <p14:creationId xmlns:p14="http://schemas.microsoft.com/office/powerpoint/2010/main" val="301166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E63AAF-02AB-DA42-8F8A-727A9DA061A8}"/>
              </a:ext>
            </a:extLst>
          </p:cNvPr>
          <p:cNvSpPr>
            <a:spLocks noGrp="1"/>
          </p:cNvSpPr>
          <p:nvPr>
            <p:ph type="title"/>
          </p:nvPr>
        </p:nvSpPr>
        <p:spPr>
          <a:xfrm>
            <a:off x="471366" y="184885"/>
            <a:ext cx="4131926" cy="5504688"/>
          </a:xfrm>
        </p:spPr>
        <p:txBody>
          <a:bodyPr>
            <a:normAutofit/>
          </a:bodyPr>
          <a:lstStyle/>
          <a:p>
            <a:r>
              <a:rPr lang="nn-NO" sz="6000" b="1" dirty="0">
                <a:solidFill>
                  <a:schemeClr val="accent5"/>
                </a:solidFill>
              </a:rPr>
              <a:t>Samanlikn tekstutdraga</a:t>
            </a:r>
          </a:p>
        </p:txBody>
      </p:sp>
      <p:graphicFrame>
        <p:nvGraphicFramePr>
          <p:cNvPr id="5" name="Plassholder for innhold 2">
            <a:extLst>
              <a:ext uri="{FF2B5EF4-FFF2-40B4-BE49-F238E27FC236}">
                <a16:creationId xmlns:a16="http://schemas.microsoft.com/office/drawing/2014/main" id="{2C8328D3-C2C2-48E4-BBB3-6A406948F629}"/>
              </a:ext>
            </a:extLst>
          </p:cNvPr>
          <p:cNvGraphicFramePr>
            <a:graphicFrameLocks noGrp="1"/>
          </p:cNvGraphicFramePr>
          <p:nvPr>
            <p:ph idx="1"/>
            <p:extLst>
              <p:ext uri="{D42A27DB-BD31-4B8C-83A1-F6EECF244321}">
                <p14:modId xmlns:p14="http://schemas.microsoft.com/office/powerpoint/2010/main" val="142475446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ktangel 3">
            <a:extLst>
              <a:ext uri="{FF2B5EF4-FFF2-40B4-BE49-F238E27FC236}">
                <a16:creationId xmlns:a16="http://schemas.microsoft.com/office/drawing/2014/main" id="{6E0E2231-377E-DF49-B92D-3C32BAFF172E}"/>
              </a:ext>
            </a:extLst>
          </p:cNvPr>
          <p:cNvSpPr/>
          <p:nvPr/>
        </p:nvSpPr>
        <p:spPr>
          <a:xfrm>
            <a:off x="471366" y="3429000"/>
            <a:ext cx="4503220" cy="1569660"/>
          </a:xfrm>
          <a:prstGeom prst="rect">
            <a:avLst/>
          </a:prstGeom>
        </p:spPr>
        <p:txBody>
          <a:bodyPr wrap="none">
            <a:spAutoFit/>
          </a:bodyPr>
          <a:lstStyle/>
          <a:p>
            <a:endParaRPr lang="nn-NO" sz="2400" b="1" dirty="0"/>
          </a:p>
          <a:p>
            <a:r>
              <a:rPr lang="nn-NO" sz="2400" b="1" dirty="0"/>
              <a:t>Utfordring: Kva slags norskfaglege</a:t>
            </a:r>
          </a:p>
          <a:p>
            <a:r>
              <a:rPr lang="nn-NO" sz="2400" b="1" dirty="0"/>
              <a:t>omgrep kan de bruke når de </a:t>
            </a:r>
          </a:p>
          <a:p>
            <a:r>
              <a:rPr lang="nn-NO" sz="2400" b="1" dirty="0"/>
              <a:t>samanliknar tekstutdraga?</a:t>
            </a:r>
          </a:p>
        </p:txBody>
      </p:sp>
    </p:spTree>
    <p:extLst>
      <p:ext uri="{BB962C8B-B14F-4D97-AF65-F5344CB8AC3E}">
        <p14:creationId xmlns:p14="http://schemas.microsoft.com/office/powerpoint/2010/main" val="289920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4D6DED31-05AB-9F4E-A218-63ED15E9733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tel 1">
            <a:extLst>
              <a:ext uri="{FF2B5EF4-FFF2-40B4-BE49-F238E27FC236}">
                <a16:creationId xmlns:a16="http://schemas.microsoft.com/office/drawing/2014/main" id="{EC2A58A8-A153-8F4F-A8A1-EC9EE6EB7919}"/>
              </a:ext>
            </a:extLst>
          </p:cNvPr>
          <p:cNvSpPr>
            <a:spLocks noGrp="1"/>
          </p:cNvSpPr>
          <p:nvPr>
            <p:ph type="title"/>
          </p:nvPr>
        </p:nvSpPr>
        <p:spPr>
          <a:xfrm>
            <a:off x="838200" y="1202266"/>
            <a:ext cx="6496878" cy="508001"/>
          </a:xfrm>
        </p:spPr>
        <p:style>
          <a:lnRef idx="2">
            <a:schemeClr val="dk1"/>
          </a:lnRef>
          <a:fillRef idx="1">
            <a:schemeClr val="lt1"/>
          </a:fillRef>
          <a:effectRef idx="0">
            <a:schemeClr val="dk1"/>
          </a:effectRef>
          <a:fontRef idx="minor">
            <a:schemeClr val="dk1"/>
          </a:fontRef>
        </p:style>
        <p:txBody>
          <a:bodyPr>
            <a:noAutofit/>
          </a:bodyPr>
          <a:lstStyle/>
          <a:p>
            <a:r>
              <a:rPr lang="nb-NO" sz="2400"/>
              <a:t>Slik slutta det siste avsnittet i novelleutdraget:</a:t>
            </a:r>
          </a:p>
        </p:txBody>
      </p:sp>
      <p:sp>
        <p:nvSpPr>
          <p:cNvPr id="3" name="Plassholder for innhold 2">
            <a:extLst>
              <a:ext uri="{FF2B5EF4-FFF2-40B4-BE49-F238E27FC236}">
                <a16:creationId xmlns:a16="http://schemas.microsoft.com/office/drawing/2014/main" id="{FDAAAB0A-CD4C-6847-887A-52FE8C9B7BB1}"/>
              </a:ext>
            </a:extLst>
          </p:cNvPr>
          <p:cNvSpPr>
            <a:spLocks noGrp="1"/>
          </p:cNvSpPr>
          <p:nvPr>
            <p:ph idx="1"/>
          </p:nvPr>
        </p:nvSpPr>
        <p:spPr>
          <a:xfrm>
            <a:off x="838200" y="1825625"/>
            <a:ext cx="10515600" cy="3322108"/>
          </a:xfrm>
        </p:spPr>
        <p:style>
          <a:lnRef idx="2">
            <a:schemeClr val="dk1"/>
          </a:lnRef>
          <a:fillRef idx="1">
            <a:schemeClr val="lt1"/>
          </a:fillRef>
          <a:effectRef idx="0">
            <a:schemeClr val="dk1"/>
          </a:effectRef>
          <a:fontRef idx="minor">
            <a:schemeClr val="dk1"/>
          </a:fontRef>
        </p:style>
        <p:txBody>
          <a:bodyPr/>
          <a:lstStyle/>
          <a:p>
            <a:pPr marL="0" indent="0">
              <a:buNone/>
            </a:pPr>
            <a:r>
              <a:rPr lang="nn-NO"/>
              <a:t>Steffen kan ikkje la vera å jubla litt der han sit. Dette gjekk mykje raskare enn han hadde våga å håpa på. Han vrengjer av seg fjellduken og reiser seg opp frå stolen. Trør ut av soveposen og sparkar han inn mot veggen. Gidd ikkje bruka tid på å rydda. Det kan han gjera i morgon føremiddag når foreldra ligg og søv. Mora hans sa at dei ikkje ville bli seine, men det kjem dei til å vera. Steffen har etter alle solemerke huset for seg sjølv i åtte-ni timar. Det kjem til å bli ein ekte heime-aleine-fest:</a:t>
            </a:r>
            <a:endParaRPr lang="nb-NO"/>
          </a:p>
        </p:txBody>
      </p:sp>
    </p:spTree>
    <p:extLst>
      <p:ext uri="{BB962C8B-B14F-4D97-AF65-F5344CB8AC3E}">
        <p14:creationId xmlns:p14="http://schemas.microsoft.com/office/powerpoint/2010/main" val="426727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CBFAF1-0F6E-A646-8120-903A6CD0EE73}"/>
              </a:ext>
            </a:extLst>
          </p:cNvPr>
          <p:cNvSpPr>
            <a:spLocks noGrp="1"/>
          </p:cNvSpPr>
          <p:nvPr>
            <p:ph type="title"/>
          </p:nvPr>
        </p:nvSpPr>
        <p:spPr>
          <a:xfrm>
            <a:off x="793704" y="768416"/>
            <a:ext cx="11248292" cy="1325563"/>
          </a:xfrm>
        </p:spPr>
        <p:txBody>
          <a:bodyPr>
            <a:normAutofit/>
          </a:bodyPr>
          <a:lstStyle/>
          <a:p>
            <a:r>
              <a:rPr lang="nn-NO" b="1" dirty="0">
                <a:latin typeface="+mn-lt"/>
                <a:ea typeface="Bodoni Ornaments" pitchFamily="2" charset="0"/>
              </a:rPr>
              <a:t>Tekstskapingsoppdrag – del tre</a:t>
            </a:r>
            <a:br>
              <a:rPr lang="nn-NO" b="1" dirty="0">
                <a:latin typeface="+mn-lt"/>
                <a:ea typeface="Bodoni Ornaments" pitchFamily="2" charset="0"/>
              </a:rPr>
            </a:br>
            <a:endParaRPr lang="nn-NO" dirty="0">
              <a:latin typeface="+mn-lt"/>
            </a:endParaRPr>
          </a:p>
        </p:txBody>
      </p:sp>
      <p:sp>
        <p:nvSpPr>
          <p:cNvPr id="3" name="Plassholder for innhold 2">
            <a:extLst>
              <a:ext uri="{FF2B5EF4-FFF2-40B4-BE49-F238E27FC236}">
                <a16:creationId xmlns:a16="http://schemas.microsoft.com/office/drawing/2014/main" id="{9585C18B-436A-6741-8D98-0F1B6D4C2C4F}"/>
              </a:ext>
            </a:extLst>
          </p:cNvPr>
          <p:cNvSpPr>
            <a:spLocks noGrp="1"/>
          </p:cNvSpPr>
          <p:nvPr>
            <p:ph idx="1"/>
          </p:nvPr>
        </p:nvSpPr>
        <p:spPr>
          <a:xfrm>
            <a:off x="793704" y="1253331"/>
            <a:ext cx="10515600" cy="4351338"/>
          </a:xfrm>
        </p:spPr>
        <p:txBody>
          <a:bodyPr vert="horz" lIns="91440" tIns="45720" rIns="91440" bIns="45720" rtlCol="0" anchor="t">
            <a:normAutofit/>
          </a:bodyPr>
          <a:lstStyle/>
          <a:p>
            <a:pPr marL="0" indent="0">
              <a:buNone/>
            </a:pPr>
            <a:endParaRPr lang="nn-NO" dirty="0">
              <a:ea typeface="Bodoni Ornaments" pitchFamily="2" charset="0"/>
            </a:endParaRPr>
          </a:p>
          <a:p>
            <a:pPr marL="0" indent="0">
              <a:buNone/>
            </a:pPr>
            <a:r>
              <a:rPr lang="nn-NO" dirty="0">
                <a:ea typeface="Bodoni Ornaments" pitchFamily="2" charset="0"/>
              </a:rPr>
              <a:t>1) De skal no skrive ferdig slutten av novella til Terje Torkildsen. Før de startar å skrive, må de diskutere korleis de vil at novella skal ende. </a:t>
            </a:r>
          </a:p>
          <a:p>
            <a:pPr marL="0" indent="0">
              <a:buNone/>
            </a:pPr>
            <a:endParaRPr lang="nn-NO" dirty="0">
              <a:ea typeface="Bodoni Ornaments" pitchFamily="2" charset="0"/>
            </a:endParaRPr>
          </a:p>
          <a:p>
            <a:pPr marL="0" indent="0">
              <a:buNone/>
            </a:pPr>
            <a:r>
              <a:rPr lang="nn-NO" dirty="0">
                <a:ea typeface="Bodoni Ornaments" pitchFamily="2" charset="0"/>
              </a:rPr>
              <a:t>I starten av utdraget skal de avsløre vendepunktet for lesaren. Sjølv om forteljinga har eit overraskande vendepunkt, treng ikkje forteljinga å slutte akkurat der. Avsluttinga kan gje lesaren nokre tankar om kva som skjer vidare etter vendepunktet. Det finst mange måtar å avslutte ei novelle på, så det er viktig at de kartlegg og diskuterer dei ulike valmoglegheitene. Vil de til dømes ha ein open eller ein lukka slutt? </a:t>
            </a:r>
            <a:endParaRPr lang="nn-NO" dirty="0">
              <a:ea typeface="Bodoni Ornaments" pitchFamily="2" charset="0"/>
              <a:cs typeface="Calibri"/>
            </a:endParaRPr>
          </a:p>
          <a:p>
            <a:pPr marL="0" indent="0">
              <a:buNone/>
            </a:pPr>
            <a:endParaRPr lang="nn-NO" dirty="0">
              <a:ea typeface="Bodoni Ornaments" pitchFamily="2" charset="0"/>
            </a:endParaRPr>
          </a:p>
          <a:p>
            <a:pPr marL="0" indent="0">
              <a:buNone/>
            </a:pPr>
            <a:endParaRPr lang="nn-NO" dirty="0"/>
          </a:p>
          <a:p>
            <a:pPr marL="0" indent="0">
              <a:buNone/>
            </a:pPr>
            <a:endParaRPr lang="nn-NO" dirty="0">
              <a:cs typeface="Calibri"/>
            </a:endParaRPr>
          </a:p>
        </p:txBody>
      </p:sp>
    </p:spTree>
    <p:extLst>
      <p:ext uri="{BB962C8B-B14F-4D97-AF65-F5344CB8AC3E}">
        <p14:creationId xmlns:p14="http://schemas.microsoft.com/office/powerpoint/2010/main" val="193467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DE80F830-217D-D847-9AEE-F0DC0456EB05}"/>
              </a:ext>
            </a:extLst>
          </p:cNvPr>
          <p:cNvPicPr>
            <a:picLocks noChangeAspect="1"/>
          </p:cNvPicPr>
          <p:nvPr/>
        </p:nvPicPr>
        <p:blipFill rotWithShape="1">
          <a:blip r:embed="rId2"/>
          <a:srcRect l="29422" t="18942" r="3199" b="18942"/>
          <a:stretch/>
        </p:blipFill>
        <p:spPr>
          <a:xfrm>
            <a:off x="0" y="0"/>
            <a:ext cx="12192000" cy="6858000"/>
          </a:xfrm>
          <a:prstGeom prst="rect">
            <a:avLst/>
          </a:prstGeom>
        </p:spPr>
      </p:pic>
      <p:sp>
        <p:nvSpPr>
          <p:cNvPr id="2" name="Tittel 1">
            <a:extLst>
              <a:ext uri="{FF2B5EF4-FFF2-40B4-BE49-F238E27FC236}">
                <a16:creationId xmlns:a16="http://schemas.microsoft.com/office/drawing/2014/main" id="{BBD09F02-ABC2-7443-BA56-22A176262206}"/>
              </a:ext>
            </a:extLst>
          </p:cNvPr>
          <p:cNvSpPr>
            <a:spLocks noGrp="1"/>
          </p:cNvSpPr>
          <p:nvPr>
            <p:ph type="title"/>
          </p:nvPr>
        </p:nvSpPr>
        <p:spPr>
          <a:xfrm>
            <a:off x="7335489" y="2405670"/>
            <a:ext cx="3822189" cy="1899912"/>
          </a:xfrm>
        </p:spPr>
        <p:txBody>
          <a:bodyPr>
            <a:normAutofit/>
          </a:bodyPr>
          <a:lstStyle/>
          <a:p>
            <a:r>
              <a:rPr lang="nn-NO" sz="4000" b="1" dirty="0"/>
              <a:t>Å formidle tekst </a:t>
            </a:r>
            <a:br>
              <a:rPr lang="nn-NO" sz="4000" b="1" dirty="0"/>
            </a:br>
            <a:r>
              <a:rPr lang="nn-NO" sz="4000" b="1" dirty="0"/>
              <a:t>gjennom levande </a:t>
            </a:r>
            <a:br>
              <a:rPr lang="nn-NO" sz="4000" b="1" dirty="0"/>
            </a:br>
            <a:r>
              <a:rPr lang="nn-NO" sz="4000" b="1" dirty="0"/>
              <a:t>bilete og musikk</a:t>
            </a:r>
          </a:p>
        </p:txBody>
      </p:sp>
      <p:sp>
        <p:nvSpPr>
          <p:cNvPr id="6" name="Rektangel 5">
            <a:extLst>
              <a:ext uri="{FF2B5EF4-FFF2-40B4-BE49-F238E27FC236}">
                <a16:creationId xmlns:a16="http://schemas.microsoft.com/office/drawing/2014/main" id="{482B026B-54D4-DC4B-A54F-9FD11767AA2C}"/>
              </a:ext>
            </a:extLst>
          </p:cNvPr>
          <p:cNvSpPr/>
          <p:nvPr/>
        </p:nvSpPr>
        <p:spPr>
          <a:xfrm>
            <a:off x="2196582" y="824014"/>
            <a:ext cx="2908458" cy="4524315"/>
          </a:xfrm>
          <a:prstGeom prst="rect">
            <a:avLst/>
          </a:prstGeom>
        </p:spPr>
        <p:txBody>
          <a:bodyPr wrap="square">
            <a:spAutoFit/>
          </a:bodyPr>
          <a:lstStyle/>
          <a:p>
            <a:pPr>
              <a:spcAft>
                <a:spcPts val="600"/>
              </a:spcAft>
            </a:pPr>
            <a:r>
              <a:rPr lang="nn-NO" sz="2400" dirty="0"/>
              <a:t>Når de er ferdige med å skrive slutten av novella, skal de formidle teksten gjennom levande bilete/dramatisering/musikk. Sjå døme på korleis de kan gjere det </a:t>
            </a:r>
            <a:r>
              <a:rPr lang="nn-NO" sz="2400" b="1" dirty="0">
                <a:hlinkClick r:id="rId3"/>
              </a:rPr>
              <a:t>her</a:t>
            </a:r>
            <a:r>
              <a:rPr lang="nn-NO" sz="2400" dirty="0"/>
              <a:t>, eller bruk dykkar eigne videosnuttar som døme.</a:t>
            </a:r>
          </a:p>
        </p:txBody>
      </p:sp>
    </p:spTree>
    <p:extLst>
      <p:ext uri="{BB962C8B-B14F-4D97-AF65-F5344CB8AC3E}">
        <p14:creationId xmlns:p14="http://schemas.microsoft.com/office/powerpoint/2010/main" val="252139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4" name="Freeform: Shape 13">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6">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tel 3">
            <a:extLst>
              <a:ext uri="{FF2B5EF4-FFF2-40B4-BE49-F238E27FC236}">
                <a16:creationId xmlns:a16="http://schemas.microsoft.com/office/drawing/2014/main" id="{2D735F5A-56A8-4A43-9DFC-CA5957132DF8}"/>
              </a:ext>
            </a:extLst>
          </p:cNvPr>
          <p:cNvSpPr>
            <a:spLocks noGrp="1"/>
          </p:cNvSpPr>
          <p:nvPr>
            <p:ph type="title"/>
          </p:nvPr>
        </p:nvSpPr>
        <p:spPr>
          <a:xfrm>
            <a:off x="1676400" y="991261"/>
            <a:ext cx="9347199" cy="1837349"/>
          </a:xfrm>
        </p:spPr>
        <p:txBody>
          <a:bodyPr>
            <a:normAutofit/>
          </a:bodyPr>
          <a:lstStyle/>
          <a:p>
            <a:pPr algn="ctr"/>
            <a:r>
              <a:rPr lang="nn-NO" sz="5400" b="1" dirty="0">
                <a:latin typeface="+mn-lt"/>
              </a:rPr>
              <a:t>Tekstskapingsoppdrag – del tre</a:t>
            </a:r>
          </a:p>
        </p:txBody>
      </p:sp>
      <p:sp>
        <p:nvSpPr>
          <p:cNvPr id="3" name="Plassholder for innhold 2">
            <a:extLst>
              <a:ext uri="{FF2B5EF4-FFF2-40B4-BE49-F238E27FC236}">
                <a16:creationId xmlns:a16="http://schemas.microsoft.com/office/drawing/2014/main" id="{9B929C68-7DC1-3C45-8986-043A996AA6DB}"/>
              </a:ext>
            </a:extLst>
          </p:cNvPr>
          <p:cNvSpPr>
            <a:spLocks noGrp="1"/>
          </p:cNvSpPr>
          <p:nvPr>
            <p:ph idx="1"/>
          </p:nvPr>
        </p:nvSpPr>
        <p:spPr>
          <a:xfrm>
            <a:off x="2090870" y="2334243"/>
            <a:ext cx="8517466" cy="2430864"/>
          </a:xfrm>
        </p:spPr>
        <p:txBody>
          <a:bodyPr anchor="t">
            <a:normAutofit/>
          </a:bodyPr>
          <a:lstStyle/>
          <a:p>
            <a:pPr marL="0" indent="0">
              <a:buNone/>
            </a:pPr>
            <a:endParaRPr lang="nn-NO" sz="2000" dirty="0"/>
          </a:p>
          <a:p>
            <a:pPr marL="0" indent="0">
              <a:buNone/>
            </a:pPr>
            <a:r>
              <a:rPr lang="nn-NO" b="1" dirty="0"/>
              <a:t>Samtalespørsmål</a:t>
            </a:r>
            <a:r>
              <a:rPr lang="nn-NO" dirty="0"/>
              <a:t>: Kva har de lært sidan sist når det gjeld bruk av kameravinkel, fokus, biletutsnitt, tekstutdrag og musikkval? Har de fått idéar av dei samansette tekstane til medelevane dykkar som de sjølv ønskjer å bruke når de skal formidle teksten?</a:t>
            </a:r>
          </a:p>
          <a:p>
            <a:endParaRPr lang="nn-NO" sz="2000" dirty="0">
              <a:solidFill>
                <a:schemeClr val="tx2"/>
              </a:solidFill>
            </a:endParaRPr>
          </a:p>
        </p:txBody>
      </p:sp>
      <p:grpSp>
        <p:nvGrpSpPr>
          <p:cNvPr id="26" name="Group 18">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7" name="Freeform: Shape 19">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0">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1">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0" name="Freeform: Shape 22">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9866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C1B0F6CB-C663-F148-9487-E4F9A1088B9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tel 1">
            <a:extLst>
              <a:ext uri="{FF2B5EF4-FFF2-40B4-BE49-F238E27FC236}">
                <a16:creationId xmlns:a16="http://schemas.microsoft.com/office/drawing/2014/main" id="{102B0423-D79D-7949-93CD-30971FF976EA}"/>
              </a:ext>
            </a:extLst>
          </p:cNvPr>
          <p:cNvSpPr>
            <a:spLocks noGrp="1"/>
          </p:cNvSpPr>
          <p:nvPr>
            <p:ph type="title"/>
          </p:nvPr>
        </p:nvSpPr>
        <p:spPr>
          <a:xfrm>
            <a:off x="706315" y="440592"/>
            <a:ext cx="10515600" cy="1325563"/>
          </a:xfrm>
        </p:spPr>
        <p:txBody>
          <a:bodyPr>
            <a:normAutofit fontScale="90000"/>
          </a:bodyPr>
          <a:lstStyle/>
          <a:p>
            <a:br>
              <a:rPr lang="nn-NO" sz="5300" b="1" dirty="0"/>
            </a:br>
            <a:r>
              <a:rPr lang="nn-NO" sz="5300" b="1" dirty="0">
                <a:latin typeface="+mn-lt"/>
              </a:rPr>
              <a:t>Å visualisere den skriftlege teksten </a:t>
            </a:r>
            <a:br>
              <a:rPr lang="nn-NO" b="1" dirty="0">
                <a:latin typeface="+mn-lt"/>
              </a:rPr>
            </a:br>
            <a:endParaRPr lang="nn-NO" dirty="0">
              <a:latin typeface="+mn-lt"/>
            </a:endParaRPr>
          </a:p>
        </p:txBody>
      </p:sp>
      <p:sp>
        <p:nvSpPr>
          <p:cNvPr id="3" name="Plassholder for innhold 2">
            <a:extLst>
              <a:ext uri="{FF2B5EF4-FFF2-40B4-BE49-F238E27FC236}">
                <a16:creationId xmlns:a16="http://schemas.microsoft.com/office/drawing/2014/main" id="{B21FC252-0410-514D-B4A4-EB4C7698FA4D}"/>
              </a:ext>
            </a:extLst>
          </p:cNvPr>
          <p:cNvSpPr>
            <a:spLocks noGrp="1"/>
          </p:cNvSpPr>
          <p:nvPr>
            <p:ph idx="1"/>
          </p:nvPr>
        </p:nvSpPr>
        <p:spPr>
          <a:xfrm>
            <a:off x="574431" y="1766155"/>
            <a:ext cx="10779368" cy="4676409"/>
          </a:xfrm>
        </p:spPr>
        <p:txBody>
          <a:bodyPr vert="horz" lIns="91440" tIns="45720" rIns="91440" bIns="45720" rtlCol="0" anchor="t">
            <a:normAutofit fontScale="77500" lnSpcReduction="20000"/>
          </a:bodyPr>
          <a:lstStyle/>
          <a:p>
            <a:pPr marL="0" indent="0">
              <a:lnSpc>
                <a:spcPct val="120000"/>
              </a:lnSpc>
              <a:buNone/>
            </a:pPr>
            <a:r>
              <a:rPr lang="nn-NO" dirty="0"/>
              <a:t>Når de skal gjere den skriftlege teksten om til ein samansett tekst, er det viktig at de kan grunngje vala de tek, og bruke eit fagspråk i forklaringa dykkar.</a:t>
            </a:r>
          </a:p>
          <a:p>
            <a:pPr marL="0" indent="0">
              <a:lnSpc>
                <a:spcPct val="120000"/>
              </a:lnSpc>
              <a:buNone/>
            </a:pPr>
            <a:endParaRPr lang="nn-NO" dirty="0"/>
          </a:p>
          <a:p>
            <a:pPr marL="0" indent="0">
              <a:lnSpc>
                <a:spcPct val="120000"/>
              </a:lnSpc>
              <a:buNone/>
            </a:pPr>
            <a:r>
              <a:rPr lang="nn-NO" b="1" dirty="0"/>
              <a:t>Hjelpespørsmål som de kan bruke undervegs i utforminga av den samansette teksten:</a:t>
            </a:r>
          </a:p>
          <a:p>
            <a:pPr>
              <a:lnSpc>
                <a:spcPct val="120000"/>
              </a:lnSpc>
              <a:buFontTx/>
              <a:buChar char="-"/>
            </a:pPr>
            <a:r>
              <a:rPr lang="nn-NO" dirty="0"/>
              <a:t>Kvifor har vi valt å setje saman dei ulike elementa (tekstutdrag, levande bilete, musikk) på denne måten?</a:t>
            </a:r>
          </a:p>
          <a:p>
            <a:pPr>
              <a:lnSpc>
                <a:spcPct val="120000"/>
              </a:lnSpc>
              <a:buFontTx/>
              <a:buChar char="-"/>
            </a:pPr>
            <a:r>
              <a:rPr lang="nn-NO" dirty="0"/>
              <a:t>Kva slags verkemiddel har vi teke i bruk for å formidle forteljinga på ein best mogleg måte? Døme på faglege omgrep som de kan bruke i grunngjevinga, er: visuelle verkemiddel, auditive verkemiddel, språklege verkemiddel, visuelle/auditive/språklege element, biletutsnitt, kamerarørsle, biletvinkel, perspektiv, osb.</a:t>
            </a:r>
          </a:p>
          <a:p>
            <a:pPr marL="0" indent="0">
              <a:lnSpc>
                <a:spcPct val="120000"/>
              </a:lnSpc>
              <a:buNone/>
            </a:pPr>
            <a:endParaRPr lang="nn-NO" dirty="0"/>
          </a:p>
        </p:txBody>
      </p:sp>
    </p:spTree>
    <p:extLst>
      <p:ext uri="{BB962C8B-B14F-4D97-AF65-F5344CB8AC3E}">
        <p14:creationId xmlns:p14="http://schemas.microsoft.com/office/powerpoint/2010/main" val="166759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637F8879-4BD0-F348-9459-68DA1F1B8280}"/>
              </a:ext>
            </a:extLst>
          </p:cNvPr>
          <p:cNvPicPr>
            <a:picLocks noChangeAspect="1"/>
          </p:cNvPicPr>
          <p:nvPr/>
        </p:nvPicPr>
        <p:blipFill>
          <a:blip r:embed="rId2"/>
          <a:stretch>
            <a:fillRect/>
          </a:stretch>
        </p:blipFill>
        <p:spPr>
          <a:xfrm>
            <a:off x="16254" y="0"/>
            <a:ext cx="12159491" cy="6858000"/>
          </a:xfrm>
          <a:prstGeom prst="rect">
            <a:avLst/>
          </a:prstGeom>
        </p:spPr>
      </p:pic>
      <p:sp>
        <p:nvSpPr>
          <p:cNvPr id="8" name="TekstSylinder 7">
            <a:extLst>
              <a:ext uri="{FF2B5EF4-FFF2-40B4-BE49-F238E27FC236}">
                <a16:creationId xmlns:a16="http://schemas.microsoft.com/office/drawing/2014/main" id="{D88DA208-B4CA-A044-8830-316EE4FBF2CB}"/>
              </a:ext>
            </a:extLst>
          </p:cNvPr>
          <p:cNvSpPr txBox="1"/>
          <p:nvPr/>
        </p:nvSpPr>
        <p:spPr>
          <a:xfrm>
            <a:off x="1401335" y="808892"/>
            <a:ext cx="9389327" cy="3693319"/>
          </a:xfrm>
          <a:prstGeom prst="rect">
            <a:avLst/>
          </a:prstGeom>
          <a:noFill/>
        </p:spPr>
        <p:txBody>
          <a:bodyPr wrap="square" lIns="91440" tIns="45720" rIns="91440" bIns="45720" rtlCol="0" anchor="t">
            <a:spAutoFit/>
          </a:bodyPr>
          <a:lstStyle/>
          <a:p>
            <a:r>
              <a:rPr lang="nn-NO" sz="4800" b="1" dirty="0"/>
              <a:t>Presentasjon og medelevrespons</a:t>
            </a:r>
          </a:p>
          <a:p>
            <a:endParaRPr lang="nn-NO" sz="2400" dirty="0"/>
          </a:p>
          <a:p>
            <a:pPr marL="342900" indent="-342900">
              <a:buFont typeface="Arial" panose="020B0604020202020204" pitchFamily="34" charset="0"/>
              <a:buChar char="•"/>
            </a:pPr>
            <a:r>
              <a:rPr lang="nn-NO" sz="2400" dirty="0"/>
              <a:t>Presenter dei samansette tekstane dykkar for resten av klassa, og forklar og grunngje dei ulike vala de har teke. </a:t>
            </a:r>
            <a:endParaRPr lang="nn-NO" sz="2400" dirty="0">
              <a:cs typeface="Calibri"/>
            </a:endParaRPr>
          </a:p>
          <a:p>
            <a:endParaRPr lang="nn-NO" sz="2400" dirty="0"/>
          </a:p>
          <a:p>
            <a:pPr marL="342900" indent="-342900">
              <a:buFont typeface="Arial" panose="020B0604020202020204" pitchFamily="34" charset="0"/>
              <a:buChar char="•"/>
            </a:pPr>
            <a:r>
              <a:rPr lang="nn-NO" sz="2400" dirty="0"/>
              <a:t>Lat medelevane gje dykk tilbakemelding på </a:t>
            </a:r>
            <a:r>
              <a:rPr lang="nn-NO" sz="2400" b="1" dirty="0"/>
              <a:t>kva som fungerte godt med den samansette teksten. </a:t>
            </a:r>
            <a:r>
              <a:rPr lang="nn-NO" sz="2400" dirty="0"/>
              <a:t>Når de gjev kvarandre tilbakemelding, er det viktig at de brukar eit fagspråk og at de grunngjev synspunkta dykkar. </a:t>
            </a:r>
          </a:p>
          <a:p>
            <a:endParaRPr lang="nn-NO" dirty="0"/>
          </a:p>
        </p:txBody>
      </p:sp>
    </p:spTree>
    <p:extLst>
      <p:ext uri="{BB962C8B-B14F-4D97-AF65-F5344CB8AC3E}">
        <p14:creationId xmlns:p14="http://schemas.microsoft.com/office/powerpoint/2010/main" val="60136115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4b454b6-9e0d-47d6-a0fd-eade54d93da9">
      <Terms xmlns="http://schemas.microsoft.com/office/infopath/2007/PartnerControls"/>
    </lcf76f155ced4ddcb4097134ff3c332f>
    <TaxCatchAll xmlns="f43e69bd-7608-4935-a81f-029f86b977d7" xsi:nil="true"/>
    <SharedWithUsers xmlns="f43e69bd-7608-4935-a81f-029f86b977d7">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7AA8417D0D75443AFC19C327AD5BDCE" ma:contentTypeVersion="16" ma:contentTypeDescription="Opprett et nytt dokument." ma:contentTypeScope="" ma:versionID="49cfc2ab6d04c46cfad7fff509e8a495">
  <xsd:schema xmlns:xsd="http://www.w3.org/2001/XMLSchema" xmlns:xs="http://www.w3.org/2001/XMLSchema" xmlns:p="http://schemas.microsoft.com/office/2006/metadata/properties" xmlns:ns2="24b454b6-9e0d-47d6-a0fd-eade54d93da9" xmlns:ns3="f43e69bd-7608-4935-a81f-029f86b977d7" targetNamespace="http://schemas.microsoft.com/office/2006/metadata/properties" ma:root="true" ma:fieldsID="711e54b3f537bb92d0586e277b3868df" ns2:_="" ns3:_="">
    <xsd:import namespace="24b454b6-9e0d-47d6-a0fd-eade54d93da9"/>
    <xsd:import namespace="f43e69bd-7608-4935-a81f-029f86b977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454b6-9e0d-47d6-a0fd-eade54d93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c6b0969-f04a-4485-b47a-264c9c638d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3e69bd-7608-4935-a81f-029f86b977d7" elementFormDefault="qualified">
    <xsd:import namespace="http://schemas.microsoft.com/office/2006/documentManagement/types"/>
    <xsd:import namespace="http://schemas.microsoft.com/office/infopath/2007/PartnerControls"/>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e7ab1839-cc0e-48a8-a059-278cea0b71b9}" ma:internalName="TaxCatchAll" ma:showField="CatchAllData" ma:web="f43e69bd-7608-4935-a81f-029f86b977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D1F705-772C-467C-9760-A218D3004C5F}">
  <ds:schemaRefs>
    <ds:schemaRef ds:uri="f43e69bd-7608-4935-a81f-029f86b977d7"/>
    <ds:schemaRef ds:uri="http://purl.org/dc/terms/"/>
    <ds:schemaRef ds:uri="24b454b6-9e0d-47d6-a0fd-eade54d93da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A0E2F27-8EFF-4769-882C-45E29773DA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b454b6-9e0d-47d6-a0fd-eade54d93da9"/>
    <ds:schemaRef ds:uri="f43e69bd-7608-4935-a81f-029f86b97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95009A-409F-4352-83E5-B1DE233DC9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TotalTime>
  <Words>693</Words>
  <Application>Microsoft Office PowerPoint</Application>
  <PresentationFormat>Breiskjerm</PresentationFormat>
  <Paragraphs>40</Paragraphs>
  <Slides>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Lysbilettitlar</vt:lpstr>
      </vt:variant>
      <vt:variant>
        <vt:i4>9</vt:i4>
      </vt:variant>
    </vt:vector>
  </HeadingPairs>
  <TitlesOfParts>
    <vt:vector size="14" baseType="lpstr">
      <vt:lpstr>Arial</vt:lpstr>
      <vt:lpstr>Calibri</vt:lpstr>
      <vt:lpstr>Calibri Light</vt:lpstr>
      <vt:lpstr>Cochin</vt:lpstr>
      <vt:lpstr>Office-tema</vt:lpstr>
      <vt:lpstr>PowerPoint-presentasjon</vt:lpstr>
      <vt:lpstr>PowerPoint-presentasjon</vt:lpstr>
      <vt:lpstr>Samanlikn tekstutdraga</vt:lpstr>
      <vt:lpstr>Slik slutta det siste avsnittet i novelleutdraget:</vt:lpstr>
      <vt:lpstr>Tekstskapingsoppdrag – del tre </vt:lpstr>
      <vt:lpstr>Å formidle tekst  gjennom levande  bilete og musikk</vt:lpstr>
      <vt:lpstr>Tekstskapingsoppdrag – del tre</vt:lpstr>
      <vt:lpstr> Å visualisere den skriftlege teksten  </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jorid Saure</dc:creator>
  <cp:lastModifiedBy>Arild Torvund Olsen</cp:lastModifiedBy>
  <cp:revision>7</cp:revision>
  <dcterms:created xsi:type="dcterms:W3CDTF">2021-08-09T09:59:20Z</dcterms:created>
  <dcterms:modified xsi:type="dcterms:W3CDTF">2022-11-18T09:18:11Z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0x01010067AA8417D0D75443AFC19C327AD5BDCE</vt:lpwstr>
  </property>
  <property fmtid="{D5CDD505-2E9C-101B-9397-08002B2CF9AE}" pid="3" name="Order">
    <vt:r8>4500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