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7" r:id="rId5"/>
    <p:sldId id="327" r:id="rId6"/>
    <p:sldId id="292" r:id="rId7"/>
    <p:sldId id="293" r:id="rId8"/>
    <p:sldId id="294" r:id="rId9"/>
    <p:sldId id="297" r:id="rId10"/>
    <p:sldId id="298" r:id="rId11"/>
    <p:sldId id="268" r:id="rId12"/>
    <p:sldId id="258" r:id="rId13"/>
    <p:sldId id="260" r:id="rId14"/>
    <p:sldId id="261" r:id="rId15"/>
    <p:sldId id="259" r:id="rId16"/>
    <p:sldId id="262" r:id="rId17"/>
    <p:sldId id="304" r:id="rId18"/>
    <p:sldId id="313" r:id="rId19"/>
    <p:sldId id="334" r:id="rId20"/>
    <p:sldId id="328" r:id="rId21"/>
    <p:sldId id="265" r:id="rId22"/>
    <p:sldId id="266" r:id="rId23"/>
    <p:sldId id="314" r:id="rId24"/>
    <p:sldId id="325" r:id="rId2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idun Kydland" initials="RK" lastIdx="5" clrIdx="0">
    <p:extLst>
      <p:ext uri="{19B8F6BF-5375-455C-9EA6-DF929625EA0E}">
        <p15:presenceInfo xmlns:p15="http://schemas.microsoft.com/office/powerpoint/2012/main" userId="S::kydlandr@hivolda.no::0121e65c-5f9c-4cb6-923b-6b468fcfd995" providerId="AD"/>
      </p:ext>
    </p:extLst>
  </p:cmAuthor>
  <p:cmAuthor id="2" name="Liv Astrid Skåre Langnes" initials="LL" lastIdx="7" clrIdx="1">
    <p:extLst>
      <p:ext uri="{19B8F6BF-5375-455C-9EA6-DF929625EA0E}">
        <p15:presenceInfo xmlns:p15="http://schemas.microsoft.com/office/powerpoint/2012/main" userId="S::langnesl@hivolda.no::2e763b5f-1e47-432a-a3db-297d2abf056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00B1DB-3AA5-4463-BD29-33ABC7729121}" v="1" dt="2022-11-18T10:31:07.931"/>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16"/>
  </p:normalViewPr>
  <p:slideViewPr>
    <p:cSldViewPr snapToGrid="0">
      <p:cViewPr varScale="1">
        <p:scale>
          <a:sx n="78" d="100"/>
          <a:sy n="78" d="100"/>
        </p:scale>
        <p:origin x="778" y="6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ild Torvund Olsen" userId="3423d729-1e8d-4c10-9ef2-90385d563038" providerId="ADAL" clId="{A500B1DB-3AA5-4463-BD29-33ABC7729121}"/>
    <pc:docChg chg="modSld">
      <pc:chgData name="Arild Torvund Olsen" userId="3423d729-1e8d-4c10-9ef2-90385d563038" providerId="ADAL" clId="{A500B1DB-3AA5-4463-BD29-33ABC7729121}" dt="2022-11-18T09:19:43.016" v="48" actId="20577"/>
      <pc:docMkLst>
        <pc:docMk/>
      </pc:docMkLst>
      <pc:sldChg chg="modSp mod">
        <pc:chgData name="Arild Torvund Olsen" userId="3423d729-1e8d-4c10-9ef2-90385d563038" providerId="ADAL" clId="{A500B1DB-3AA5-4463-BD29-33ABC7729121}" dt="2022-11-18T08:06:13.592" v="0" actId="14100"/>
        <pc:sldMkLst>
          <pc:docMk/>
          <pc:sldMk cId="3395198469" sldId="258"/>
        </pc:sldMkLst>
        <pc:spChg chg="mod">
          <ac:chgData name="Arild Torvund Olsen" userId="3423d729-1e8d-4c10-9ef2-90385d563038" providerId="ADAL" clId="{A500B1DB-3AA5-4463-BD29-33ABC7729121}" dt="2022-11-18T08:06:13.592" v="0" actId="14100"/>
          <ac:spMkLst>
            <pc:docMk/>
            <pc:sldMk cId="3395198469" sldId="258"/>
            <ac:spMk id="35" creationId="{6859F246-290B-F549-A6B4-60D53ABE6BF1}"/>
          </ac:spMkLst>
        </pc:spChg>
      </pc:sldChg>
      <pc:sldChg chg="modSp mod">
        <pc:chgData name="Arild Torvund Olsen" userId="3423d729-1e8d-4c10-9ef2-90385d563038" providerId="ADAL" clId="{A500B1DB-3AA5-4463-BD29-33ABC7729121}" dt="2022-11-18T08:08:39.070" v="38" actId="20577"/>
        <pc:sldMkLst>
          <pc:docMk/>
          <pc:sldMk cId="1575961108" sldId="259"/>
        </pc:sldMkLst>
        <pc:spChg chg="mod">
          <ac:chgData name="Arild Torvund Olsen" userId="3423d729-1e8d-4c10-9ef2-90385d563038" providerId="ADAL" clId="{A500B1DB-3AA5-4463-BD29-33ABC7729121}" dt="2022-11-18T08:07:53.055" v="21" actId="20577"/>
          <ac:spMkLst>
            <pc:docMk/>
            <pc:sldMk cId="1575961108" sldId="259"/>
            <ac:spMk id="6" creationId="{59A43060-AB5C-8546-A164-96370415C686}"/>
          </ac:spMkLst>
        </pc:spChg>
        <pc:spChg chg="mod">
          <ac:chgData name="Arild Torvund Olsen" userId="3423d729-1e8d-4c10-9ef2-90385d563038" providerId="ADAL" clId="{A500B1DB-3AA5-4463-BD29-33ABC7729121}" dt="2022-11-18T08:08:39.070" v="38" actId="20577"/>
          <ac:spMkLst>
            <pc:docMk/>
            <pc:sldMk cId="1575961108" sldId="259"/>
            <ac:spMk id="8" creationId="{6383C8B5-9DDA-164E-BF6B-4362B111B635}"/>
          </ac:spMkLst>
        </pc:spChg>
      </pc:sldChg>
      <pc:sldChg chg="modSp mod">
        <pc:chgData name="Arild Torvund Olsen" userId="3423d729-1e8d-4c10-9ef2-90385d563038" providerId="ADAL" clId="{A500B1DB-3AA5-4463-BD29-33ABC7729121}" dt="2022-11-18T08:06:56.145" v="3" actId="2711"/>
        <pc:sldMkLst>
          <pc:docMk/>
          <pc:sldMk cId="635959410" sldId="260"/>
        </pc:sldMkLst>
        <pc:spChg chg="mod">
          <ac:chgData name="Arild Torvund Olsen" userId="3423d729-1e8d-4c10-9ef2-90385d563038" providerId="ADAL" clId="{A500B1DB-3AA5-4463-BD29-33ABC7729121}" dt="2022-11-18T08:06:56.145" v="3" actId="2711"/>
          <ac:spMkLst>
            <pc:docMk/>
            <pc:sldMk cId="635959410" sldId="260"/>
            <ac:spMk id="2" creationId="{BCB97D62-EDAF-6447-8518-BBD6696375D8}"/>
          </ac:spMkLst>
        </pc:spChg>
      </pc:sldChg>
      <pc:sldChg chg="modSp mod">
        <pc:chgData name="Arild Torvund Olsen" userId="3423d729-1e8d-4c10-9ef2-90385d563038" providerId="ADAL" clId="{A500B1DB-3AA5-4463-BD29-33ABC7729121}" dt="2022-11-18T08:07:16.671" v="4" actId="2711"/>
        <pc:sldMkLst>
          <pc:docMk/>
          <pc:sldMk cId="2266354933" sldId="261"/>
        </pc:sldMkLst>
        <pc:spChg chg="mod">
          <ac:chgData name="Arild Torvund Olsen" userId="3423d729-1e8d-4c10-9ef2-90385d563038" providerId="ADAL" clId="{A500B1DB-3AA5-4463-BD29-33ABC7729121}" dt="2022-11-18T08:07:16.671" v="4" actId="2711"/>
          <ac:spMkLst>
            <pc:docMk/>
            <pc:sldMk cId="2266354933" sldId="261"/>
            <ac:spMk id="2" creationId="{8DE4EE7D-266E-9747-BEB0-76B74886EEEF}"/>
          </ac:spMkLst>
        </pc:spChg>
      </pc:sldChg>
      <pc:sldChg chg="modSp mod">
        <pc:chgData name="Arild Torvund Olsen" userId="3423d729-1e8d-4c10-9ef2-90385d563038" providerId="ADAL" clId="{A500B1DB-3AA5-4463-BD29-33ABC7729121}" dt="2022-11-18T08:11:36.179" v="40" actId="20577"/>
        <pc:sldMkLst>
          <pc:docMk/>
          <pc:sldMk cId="3974319464" sldId="314"/>
        </pc:sldMkLst>
        <pc:spChg chg="mod">
          <ac:chgData name="Arild Torvund Olsen" userId="3423d729-1e8d-4c10-9ef2-90385d563038" providerId="ADAL" clId="{A500B1DB-3AA5-4463-BD29-33ABC7729121}" dt="2022-11-18T08:11:36.179" v="40" actId="20577"/>
          <ac:spMkLst>
            <pc:docMk/>
            <pc:sldMk cId="3974319464" sldId="314"/>
            <ac:spMk id="3" creationId="{B21FC252-0410-514D-B4A4-EB4C7698FA4D}"/>
          </ac:spMkLst>
        </pc:spChg>
      </pc:sldChg>
      <pc:sldChg chg="modSp mod">
        <pc:chgData name="Arild Torvund Olsen" userId="3423d729-1e8d-4c10-9ef2-90385d563038" providerId="ADAL" clId="{A500B1DB-3AA5-4463-BD29-33ABC7729121}" dt="2022-11-18T09:19:43.016" v="48" actId="20577"/>
        <pc:sldMkLst>
          <pc:docMk/>
          <pc:sldMk cId="3733088045" sldId="325"/>
        </pc:sldMkLst>
        <pc:spChg chg="mod">
          <ac:chgData name="Arild Torvund Olsen" userId="3423d729-1e8d-4c10-9ef2-90385d563038" providerId="ADAL" clId="{A500B1DB-3AA5-4463-BD29-33ABC7729121}" dt="2022-11-18T09:19:43.016" v="48" actId="20577"/>
          <ac:spMkLst>
            <pc:docMk/>
            <pc:sldMk cId="3733088045" sldId="325"/>
            <ac:spMk id="8" creationId="{D88DA208-B4CA-A044-8830-316EE4FBF2CB}"/>
          </ac:spMkLst>
        </pc:spChg>
      </pc:sldChg>
      <pc:sldChg chg="modSp mod">
        <pc:chgData name="Arild Torvund Olsen" userId="3423d729-1e8d-4c10-9ef2-90385d563038" providerId="ADAL" clId="{A500B1DB-3AA5-4463-BD29-33ABC7729121}" dt="2022-11-18T08:10:11.428" v="39" actId="20577"/>
        <pc:sldMkLst>
          <pc:docMk/>
          <pc:sldMk cId="1237947843" sldId="334"/>
        </pc:sldMkLst>
        <pc:spChg chg="mod">
          <ac:chgData name="Arild Torvund Olsen" userId="3423d729-1e8d-4c10-9ef2-90385d563038" providerId="ADAL" clId="{A500B1DB-3AA5-4463-BD29-33ABC7729121}" dt="2022-11-18T08:10:11.428" v="39" actId="20577"/>
          <ac:spMkLst>
            <pc:docMk/>
            <pc:sldMk cId="1237947843" sldId="334"/>
            <ac:spMk id="3" creationId="{2755EE26-13EF-6D48-9639-5EDA366392C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D4956AA-CBC9-2048-88A4-D69D962FE9DC}"/>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E0209399-BFFE-EB40-8A89-E418812D2A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3BB15854-3604-A146-BCA8-97608FEC82D0}"/>
              </a:ext>
            </a:extLst>
          </p:cNvPr>
          <p:cNvSpPr>
            <a:spLocks noGrp="1"/>
          </p:cNvSpPr>
          <p:nvPr>
            <p:ph type="dt" sz="half" idx="10"/>
          </p:nvPr>
        </p:nvSpPr>
        <p:spPr/>
        <p:txBody>
          <a:bodyPr/>
          <a:lstStyle/>
          <a:p>
            <a:fld id="{DD3A8651-97DC-6B4F-9D50-0C713A7C1527}" type="datetimeFigureOut">
              <a:rPr lang="nb-NO" smtClean="0"/>
              <a:t>18.11.2022</a:t>
            </a:fld>
            <a:endParaRPr lang="nb-NO"/>
          </a:p>
        </p:txBody>
      </p:sp>
      <p:sp>
        <p:nvSpPr>
          <p:cNvPr id="5" name="Plassholder for bunntekst 4">
            <a:extLst>
              <a:ext uri="{FF2B5EF4-FFF2-40B4-BE49-F238E27FC236}">
                <a16:creationId xmlns:a16="http://schemas.microsoft.com/office/drawing/2014/main" id="{4CE68FB7-605F-CD40-A5F9-871BAAC29EC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6EA8BED-6656-3C4D-88EC-60107BA72A85}"/>
              </a:ext>
            </a:extLst>
          </p:cNvPr>
          <p:cNvSpPr>
            <a:spLocks noGrp="1"/>
          </p:cNvSpPr>
          <p:nvPr>
            <p:ph type="sldNum" sz="quarter" idx="12"/>
          </p:nvPr>
        </p:nvSpPr>
        <p:spPr/>
        <p:txBody>
          <a:bodyPr/>
          <a:lstStyle/>
          <a:p>
            <a:fld id="{592E8160-25D9-1A41-9F8A-207BB24D62DB}" type="slidenum">
              <a:rPr lang="nb-NO" smtClean="0"/>
              <a:t>‹nr.›</a:t>
            </a:fld>
            <a:endParaRPr lang="nb-NO"/>
          </a:p>
        </p:txBody>
      </p:sp>
    </p:spTree>
    <p:extLst>
      <p:ext uri="{BB962C8B-B14F-4D97-AF65-F5344CB8AC3E}">
        <p14:creationId xmlns:p14="http://schemas.microsoft.com/office/powerpoint/2010/main" val="1639885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5258E7-5FE4-A343-B427-7C55FF9BE585}"/>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4CBB63DF-16E0-C144-92B5-4DEBB6C32561}"/>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83DF2C6-5F58-DF47-8E8F-32949ADE0F2B}"/>
              </a:ext>
            </a:extLst>
          </p:cNvPr>
          <p:cNvSpPr>
            <a:spLocks noGrp="1"/>
          </p:cNvSpPr>
          <p:nvPr>
            <p:ph type="dt" sz="half" idx="10"/>
          </p:nvPr>
        </p:nvSpPr>
        <p:spPr/>
        <p:txBody>
          <a:bodyPr/>
          <a:lstStyle/>
          <a:p>
            <a:fld id="{DD3A8651-97DC-6B4F-9D50-0C713A7C1527}" type="datetimeFigureOut">
              <a:rPr lang="nb-NO" smtClean="0"/>
              <a:t>18.11.2022</a:t>
            </a:fld>
            <a:endParaRPr lang="nb-NO"/>
          </a:p>
        </p:txBody>
      </p:sp>
      <p:sp>
        <p:nvSpPr>
          <p:cNvPr id="5" name="Plassholder for bunntekst 4">
            <a:extLst>
              <a:ext uri="{FF2B5EF4-FFF2-40B4-BE49-F238E27FC236}">
                <a16:creationId xmlns:a16="http://schemas.microsoft.com/office/drawing/2014/main" id="{27B57D52-B57F-AD4D-A261-F4C0EC6172F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56DEB3E-41DF-2E49-B57C-F437F28B290E}"/>
              </a:ext>
            </a:extLst>
          </p:cNvPr>
          <p:cNvSpPr>
            <a:spLocks noGrp="1"/>
          </p:cNvSpPr>
          <p:nvPr>
            <p:ph type="sldNum" sz="quarter" idx="12"/>
          </p:nvPr>
        </p:nvSpPr>
        <p:spPr/>
        <p:txBody>
          <a:bodyPr/>
          <a:lstStyle/>
          <a:p>
            <a:fld id="{592E8160-25D9-1A41-9F8A-207BB24D62DB}" type="slidenum">
              <a:rPr lang="nb-NO" smtClean="0"/>
              <a:t>‹nr.›</a:t>
            </a:fld>
            <a:endParaRPr lang="nb-NO"/>
          </a:p>
        </p:txBody>
      </p:sp>
    </p:spTree>
    <p:extLst>
      <p:ext uri="{BB962C8B-B14F-4D97-AF65-F5344CB8AC3E}">
        <p14:creationId xmlns:p14="http://schemas.microsoft.com/office/powerpoint/2010/main" val="3935019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E4BC2A9F-240B-1046-93DD-A71EE2384235}"/>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E49D4E76-2253-444E-A365-F2FBFD10D60E}"/>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3C5F8FE-02AF-5A4E-B1F8-B9142946D060}"/>
              </a:ext>
            </a:extLst>
          </p:cNvPr>
          <p:cNvSpPr>
            <a:spLocks noGrp="1"/>
          </p:cNvSpPr>
          <p:nvPr>
            <p:ph type="dt" sz="half" idx="10"/>
          </p:nvPr>
        </p:nvSpPr>
        <p:spPr/>
        <p:txBody>
          <a:bodyPr/>
          <a:lstStyle/>
          <a:p>
            <a:fld id="{DD3A8651-97DC-6B4F-9D50-0C713A7C1527}" type="datetimeFigureOut">
              <a:rPr lang="nb-NO" smtClean="0"/>
              <a:t>18.11.2022</a:t>
            </a:fld>
            <a:endParaRPr lang="nb-NO"/>
          </a:p>
        </p:txBody>
      </p:sp>
      <p:sp>
        <p:nvSpPr>
          <p:cNvPr id="5" name="Plassholder for bunntekst 4">
            <a:extLst>
              <a:ext uri="{FF2B5EF4-FFF2-40B4-BE49-F238E27FC236}">
                <a16:creationId xmlns:a16="http://schemas.microsoft.com/office/drawing/2014/main" id="{C41ED83F-7A11-A64C-91D5-119D8024C08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30F93B2-46E3-324C-A91B-343B13C845BC}"/>
              </a:ext>
            </a:extLst>
          </p:cNvPr>
          <p:cNvSpPr>
            <a:spLocks noGrp="1"/>
          </p:cNvSpPr>
          <p:nvPr>
            <p:ph type="sldNum" sz="quarter" idx="12"/>
          </p:nvPr>
        </p:nvSpPr>
        <p:spPr/>
        <p:txBody>
          <a:bodyPr/>
          <a:lstStyle/>
          <a:p>
            <a:fld id="{592E8160-25D9-1A41-9F8A-207BB24D62DB}" type="slidenum">
              <a:rPr lang="nb-NO" smtClean="0"/>
              <a:t>‹nr.›</a:t>
            </a:fld>
            <a:endParaRPr lang="nb-NO"/>
          </a:p>
        </p:txBody>
      </p:sp>
    </p:spTree>
    <p:extLst>
      <p:ext uri="{BB962C8B-B14F-4D97-AF65-F5344CB8AC3E}">
        <p14:creationId xmlns:p14="http://schemas.microsoft.com/office/powerpoint/2010/main" val="1518492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088F75-552B-4744-B9CD-4D844038FAF0}"/>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65EA7897-C901-7E4F-8A26-348C59843A0F}"/>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2D007DF-2A1A-074C-B1C7-2358496AF7E9}"/>
              </a:ext>
            </a:extLst>
          </p:cNvPr>
          <p:cNvSpPr>
            <a:spLocks noGrp="1"/>
          </p:cNvSpPr>
          <p:nvPr>
            <p:ph type="dt" sz="half" idx="10"/>
          </p:nvPr>
        </p:nvSpPr>
        <p:spPr/>
        <p:txBody>
          <a:bodyPr/>
          <a:lstStyle/>
          <a:p>
            <a:fld id="{DD3A8651-97DC-6B4F-9D50-0C713A7C1527}" type="datetimeFigureOut">
              <a:rPr lang="nb-NO" smtClean="0"/>
              <a:t>18.11.2022</a:t>
            </a:fld>
            <a:endParaRPr lang="nb-NO"/>
          </a:p>
        </p:txBody>
      </p:sp>
      <p:sp>
        <p:nvSpPr>
          <p:cNvPr id="5" name="Plassholder for bunntekst 4">
            <a:extLst>
              <a:ext uri="{FF2B5EF4-FFF2-40B4-BE49-F238E27FC236}">
                <a16:creationId xmlns:a16="http://schemas.microsoft.com/office/drawing/2014/main" id="{A2440656-3B89-0C47-897A-A093992CCEA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361630C-F37A-404D-BD34-9FE4D3985587}"/>
              </a:ext>
            </a:extLst>
          </p:cNvPr>
          <p:cNvSpPr>
            <a:spLocks noGrp="1"/>
          </p:cNvSpPr>
          <p:nvPr>
            <p:ph type="sldNum" sz="quarter" idx="12"/>
          </p:nvPr>
        </p:nvSpPr>
        <p:spPr/>
        <p:txBody>
          <a:bodyPr/>
          <a:lstStyle/>
          <a:p>
            <a:fld id="{592E8160-25D9-1A41-9F8A-207BB24D62DB}" type="slidenum">
              <a:rPr lang="nb-NO" smtClean="0"/>
              <a:t>‹nr.›</a:t>
            </a:fld>
            <a:endParaRPr lang="nb-NO"/>
          </a:p>
        </p:txBody>
      </p:sp>
    </p:spTree>
    <p:extLst>
      <p:ext uri="{BB962C8B-B14F-4D97-AF65-F5344CB8AC3E}">
        <p14:creationId xmlns:p14="http://schemas.microsoft.com/office/powerpoint/2010/main" val="1923769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FA2C58-AA00-3F4C-87AA-FE23E9927131}"/>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67388C88-1076-414D-BF18-FB539F4D99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5D2B5F42-158E-6E4C-8E27-4882830A0A4B}"/>
              </a:ext>
            </a:extLst>
          </p:cNvPr>
          <p:cNvSpPr>
            <a:spLocks noGrp="1"/>
          </p:cNvSpPr>
          <p:nvPr>
            <p:ph type="dt" sz="half" idx="10"/>
          </p:nvPr>
        </p:nvSpPr>
        <p:spPr/>
        <p:txBody>
          <a:bodyPr/>
          <a:lstStyle/>
          <a:p>
            <a:fld id="{DD3A8651-97DC-6B4F-9D50-0C713A7C1527}" type="datetimeFigureOut">
              <a:rPr lang="nb-NO" smtClean="0"/>
              <a:t>18.11.2022</a:t>
            </a:fld>
            <a:endParaRPr lang="nb-NO"/>
          </a:p>
        </p:txBody>
      </p:sp>
      <p:sp>
        <p:nvSpPr>
          <p:cNvPr id="5" name="Plassholder for bunntekst 4">
            <a:extLst>
              <a:ext uri="{FF2B5EF4-FFF2-40B4-BE49-F238E27FC236}">
                <a16:creationId xmlns:a16="http://schemas.microsoft.com/office/drawing/2014/main" id="{91930471-2F0A-D140-ADFC-E58FC89E077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CED4BAC-BED9-A440-95B0-645486A3D286}"/>
              </a:ext>
            </a:extLst>
          </p:cNvPr>
          <p:cNvSpPr>
            <a:spLocks noGrp="1"/>
          </p:cNvSpPr>
          <p:nvPr>
            <p:ph type="sldNum" sz="quarter" idx="12"/>
          </p:nvPr>
        </p:nvSpPr>
        <p:spPr/>
        <p:txBody>
          <a:bodyPr/>
          <a:lstStyle/>
          <a:p>
            <a:fld id="{592E8160-25D9-1A41-9F8A-207BB24D62DB}" type="slidenum">
              <a:rPr lang="nb-NO" smtClean="0"/>
              <a:t>‹nr.›</a:t>
            </a:fld>
            <a:endParaRPr lang="nb-NO"/>
          </a:p>
        </p:txBody>
      </p:sp>
    </p:spTree>
    <p:extLst>
      <p:ext uri="{BB962C8B-B14F-4D97-AF65-F5344CB8AC3E}">
        <p14:creationId xmlns:p14="http://schemas.microsoft.com/office/powerpoint/2010/main" val="2043098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71774CD-934E-3C40-96DA-70837640818A}"/>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7E97A8AC-4BD7-6648-97D5-E07E85306577}"/>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1DB3B9BC-C1F7-1841-B8D6-B266E9EEF85A}"/>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33D2833E-961B-E447-8BD6-D3CA19D68BCE}"/>
              </a:ext>
            </a:extLst>
          </p:cNvPr>
          <p:cNvSpPr>
            <a:spLocks noGrp="1"/>
          </p:cNvSpPr>
          <p:nvPr>
            <p:ph type="dt" sz="half" idx="10"/>
          </p:nvPr>
        </p:nvSpPr>
        <p:spPr/>
        <p:txBody>
          <a:bodyPr/>
          <a:lstStyle/>
          <a:p>
            <a:fld id="{DD3A8651-97DC-6B4F-9D50-0C713A7C1527}" type="datetimeFigureOut">
              <a:rPr lang="nb-NO" smtClean="0"/>
              <a:t>18.11.2022</a:t>
            </a:fld>
            <a:endParaRPr lang="nb-NO"/>
          </a:p>
        </p:txBody>
      </p:sp>
      <p:sp>
        <p:nvSpPr>
          <p:cNvPr id="6" name="Plassholder for bunntekst 5">
            <a:extLst>
              <a:ext uri="{FF2B5EF4-FFF2-40B4-BE49-F238E27FC236}">
                <a16:creationId xmlns:a16="http://schemas.microsoft.com/office/drawing/2014/main" id="{9B6216A0-B4E9-C147-A087-37BC0D52DEFC}"/>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3380E1B-CBF0-B942-A369-C4A7819A92A9}"/>
              </a:ext>
            </a:extLst>
          </p:cNvPr>
          <p:cNvSpPr>
            <a:spLocks noGrp="1"/>
          </p:cNvSpPr>
          <p:nvPr>
            <p:ph type="sldNum" sz="quarter" idx="12"/>
          </p:nvPr>
        </p:nvSpPr>
        <p:spPr/>
        <p:txBody>
          <a:bodyPr/>
          <a:lstStyle/>
          <a:p>
            <a:fld id="{592E8160-25D9-1A41-9F8A-207BB24D62DB}" type="slidenum">
              <a:rPr lang="nb-NO" smtClean="0"/>
              <a:t>‹nr.›</a:t>
            </a:fld>
            <a:endParaRPr lang="nb-NO"/>
          </a:p>
        </p:txBody>
      </p:sp>
    </p:spTree>
    <p:extLst>
      <p:ext uri="{BB962C8B-B14F-4D97-AF65-F5344CB8AC3E}">
        <p14:creationId xmlns:p14="http://schemas.microsoft.com/office/powerpoint/2010/main" val="4134081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A28838B-4392-B94A-BA31-4947AB878F22}"/>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CC079C6E-44A8-1946-AA82-886F2402BF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19932644-4B07-7948-80E1-761B87E742E6}"/>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10674ED7-9853-884F-BD5F-E2029A7144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06229591-42D7-CC48-92BB-AA62F37F62A9}"/>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C6567B8C-7C71-974C-990B-9583C342DBED}"/>
              </a:ext>
            </a:extLst>
          </p:cNvPr>
          <p:cNvSpPr>
            <a:spLocks noGrp="1"/>
          </p:cNvSpPr>
          <p:nvPr>
            <p:ph type="dt" sz="half" idx="10"/>
          </p:nvPr>
        </p:nvSpPr>
        <p:spPr/>
        <p:txBody>
          <a:bodyPr/>
          <a:lstStyle/>
          <a:p>
            <a:fld id="{DD3A8651-97DC-6B4F-9D50-0C713A7C1527}" type="datetimeFigureOut">
              <a:rPr lang="nb-NO" smtClean="0"/>
              <a:t>18.11.2022</a:t>
            </a:fld>
            <a:endParaRPr lang="nb-NO"/>
          </a:p>
        </p:txBody>
      </p:sp>
      <p:sp>
        <p:nvSpPr>
          <p:cNvPr id="8" name="Plassholder for bunntekst 7">
            <a:extLst>
              <a:ext uri="{FF2B5EF4-FFF2-40B4-BE49-F238E27FC236}">
                <a16:creationId xmlns:a16="http://schemas.microsoft.com/office/drawing/2014/main" id="{8AEC544C-8401-D141-8E6C-7EA620862D2A}"/>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7CD35A56-157F-DD44-B664-C0EA37C61275}"/>
              </a:ext>
            </a:extLst>
          </p:cNvPr>
          <p:cNvSpPr>
            <a:spLocks noGrp="1"/>
          </p:cNvSpPr>
          <p:nvPr>
            <p:ph type="sldNum" sz="quarter" idx="12"/>
          </p:nvPr>
        </p:nvSpPr>
        <p:spPr/>
        <p:txBody>
          <a:bodyPr/>
          <a:lstStyle/>
          <a:p>
            <a:fld id="{592E8160-25D9-1A41-9F8A-207BB24D62DB}" type="slidenum">
              <a:rPr lang="nb-NO" smtClean="0"/>
              <a:t>‹nr.›</a:t>
            </a:fld>
            <a:endParaRPr lang="nb-NO"/>
          </a:p>
        </p:txBody>
      </p:sp>
    </p:spTree>
    <p:extLst>
      <p:ext uri="{BB962C8B-B14F-4D97-AF65-F5344CB8AC3E}">
        <p14:creationId xmlns:p14="http://schemas.microsoft.com/office/powerpoint/2010/main" val="2216443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D0C45D1-FA36-574C-B07D-5FDA82B16456}"/>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FFD7AC4D-9657-6B48-B39C-CEAB74DE439C}"/>
              </a:ext>
            </a:extLst>
          </p:cNvPr>
          <p:cNvSpPr>
            <a:spLocks noGrp="1"/>
          </p:cNvSpPr>
          <p:nvPr>
            <p:ph type="dt" sz="half" idx="10"/>
          </p:nvPr>
        </p:nvSpPr>
        <p:spPr/>
        <p:txBody>
          <a:bodyPr/>
          <a:lstStyle/>
          <a:p>
            <a:fld id="{DD3A8651-97DC-6B4F-9D50-0C713A7C1527}" type="datetimeFigureOut">
              <a:rPr lang="nb-NO" smtClean="0"/>
              <a:t>18.11.2022</a:t>
            </a:fld>
            <a:endParaRPr lang="nb-NO"/>
          </a:p>
        </p:txBody>
      </p:sp>
      <p:sp>
        <p:nvSpPr>
          <p:cNvPr id="4" name="Plassholder for bunntekst 3">
            <a:extLst>
              <a:ext uri="{FF2B5EF4-FFF2-40B4-BE49-F238E27FC236}">
                <a16:creationId xmlns:a16="http://schemas.microsoft.com/office/drawing/2014/main" id="{AEF51EC5-948F-9D49-AF38-BF8A6CA1E974}"/>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5F447BDA-F8B4-054C-90C3-B8A1F161B48D}"/>
              </a:ext>
            </a:extLst>
          </p:cNvPr>
          <p:cNvSpPr>
            <a:spLocks noGrp="1"/>
          </p:cNvSpPr>
          <p:nvPr>
            <p:ph type="sldNum" sz="quarter" idx="12"/>
          </p:nvPr>
        </p:nvSpPr>
        <p:spPr/>
        <p:txBody>
          <a:bodyPr/>
          <a:lstStyle/>
          <a:p>
            <a:fld id="{592E8160-25D9-1A41-9F8A-207BB24D62DB}" type="slidenum">
              <a:rPr lang="nb-NO" smtClean="0"/>
              <a:t>‹nr.›</a:t>
            </a:fld>
            <a:endParaRPr lang="nb-NO"/>
          </a:p>
        </p:txBody>
      </p:sp>
    </p:spTree>
    <p:extLst>
      <p:ext uri="{BB962C8B-B14F-4D97-AF65-F5344CB8AC3E}">
        <p14:creationId xmlns:p14="http://schemas.microsoft.com/office/powerpoint/2010/main" val="577800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907572DE-B999-A148-A2E4-D43EE7333637}"/>
              </a:ext>
            </a:extLst>
          </p:cNvPr>
          <p:cNvSpPr>
            <a:spLocks noGrp="1"/>
          </p:cNvSpPr>
          <p:nvPr>
            <p:ph type="dt" sz="half" idx="10"/>
          </p:nvPr>
        </p:nvSpPr>
        <p:spPr/>
        <p:txBody>
          <a:bodyPr/>
          <a:lstStyle/>
          <a:p>
            <a:fld id="{DD3A8651-97DC-6B4F-9D50-0C713A7C1527}" type="datetimeFigureOut">
              <a:rPr lang="nb-NO" smtClean="0"/>
              <a:t>18.11.2022</a:t>
            </a:fld>
            <a:endParaRPr lang="nb-NO"/>
          </a:p>
        </p:txBody>
      </p:sp>
      <p:sp>
        <p:nvSpPr>
          <p:cNvPr id="3" name="Plassholder for bunntekst 2">
            <a:extLst>
              <a:ext uri="{FF2B5EF4-FFF2-40B4-BE49-F238E27FC236}">
                <a16:creationId xmlns:a16="http://schemas.microsoft.com/office/drawing/2014/main" id="{F5C03253-6B4D-D64F-83C1-D6E7260AFD2C}"/>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99DE6C45-8083-4542-A015-C440FB0D65AC}"/>
              </a:ext>
            </a:extLst>
          </p:cNvPr>
          <p:cNvSpPr>
            <a:spLocks noGrp="1"/>
          </p:cNvSpPr>
          <p:nvPr>
            <p:ph type="sldNum" sz="quarter" idx="12"/>
          </p:nvPr>
        </p:nvSpPr>
        <p:spPr/>
        <p:txBody>
          <a:bodyPr/>
          <a:lstStyle/>
          <a:p>
            <a:fld id="{592E8160-25D9-1A41-9F8A-207BB24D62DB}" type="slidenum">
              <a:rPr lang="nb-NO" smtClean="0"/>
              <a:t>‹nr.›</a:t>
            </a:fld>
            <a:endParaRPr lang="nb-NO"/>
          </a:p>
        </p:txBody>
      </p:sp>
    </p:spTree>
    <p:extLst>
      <p:ext uri="{BB962C8B-B14F-4D97-AF65-F5344CB8AC3E}">
        <p14:creationId xmlns:p14="http://schemas.microsoft.com/office/powerpoint/2010/main" val="172645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4142322-3296-1A4F-9ACD-15BDCAECA8F3}"/>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897074D0-8D59-5A43-94B9-51798A6FD8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2F88E885-C62D-494B-8CB1-F797F0D40F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CD36D80E-1B55-B545-A53F-4BBE5B91DA2B}"/>
              </a:ext>
            </a:extLst>
          </p:cNvPr>
          <p:cNvSpPr>
            <a:spLocks noGrp="1"/>
          </p:cNvSpPr>
          <p:nvPr>
            <p:ph type="dt" sz="half" idx="10"/>
          </p:nvPr>
        </p:nvSpPr>
        <p:spPr/>
        <p:txBody>
          <a:bodyPr/>
          <a:lstStyle/>
          <a:p>
            <a:fld id="{DD3A8651-97DC-6B4F-9D50-0C713A7C1527}" type="datetimeFigureOut">
              <a:rPr lang="nb-NO" smtClean="0"/>
              <a:t>18.11.2022</a:t>
            </a:fld>
            <a:endParaRPr lang="nb-NO"/>
          </a:p>
        </p:txBody>
      </p:sp>
      <p:sp>
        <p:nvSpPr>
          <p:cNvPr id="6" name="Plassholder for bunntekst 5">
            <a:extLst>
              <a:ext uri="{FF2B5EF4-FFF2-40B4-BE49-F238E27FC236}">
                <a16:creationId xmlns:a16="http://schemas.microsoft.com/office/drawing/2014/main" id="{6B5AEED2-50FD-F148-B45B-A7585BEC111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7083818-1FCC-D142-851F-04EAA1D754A0}"/>
              </a:ext>
            </a:extLst>
          </p:cNvPr>
          <p:cNvSpPr>
            <a:spLocks noGrp="1"/>
          </p:cNvSpPr>
          <p:nvPr>
            <p:ph type="sldNum" sz="quarter" idx="12"/>
          </p:nvPr>
        </p:nvSpPr>
        <p:spPr/>
        <p:txBody>
          <a:bodyPr/>
          <a:lstStyle/>
          <a:p>
            <a:fld id="{592E8160-25D9-1A41-9F8A-207BB24D62DB}" type="slidenum">
              <a:rPr lang="nb-NO" smtClean="0"/>
              <a:t>‹nr.›</a:t>
            </a:fld>
            <a:endParaRPr lang="nb-NO"/>
          </a:p>
        </p:txBody>
      </p:sp>
    </p:spTree>
    <p:extLst>
      <p:ext uri="{BB962C8B-B14F-4D97-AF65-F5344CB8AC3E}">
        <p14:creationId xmlns:p14="http://schemas.microsoft.com/office/powerpoint/2010/main" val="3428530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C531DDE-09C2-7540-A436-9C6078EFB738}"/>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1EECFCDF-7563-E645-A926-C9AAA14988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DFF6FA3C-748B-E945-966C-2D0D917DB0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B5123BF9-204B-604F-806D-99D87F7896CF}"/>
              </a:ext>
            </a:extLst>
          </p:cNvPr>
          <p:cNvSpPr>
            <a:spLocks noGrp="1"/>
          </p:cNvSpPr>
          <p:nvPr>
            <p:ph type="dt" sz="half" idx="10"/>
          </p:nvPr>
        </p:nvSpPr>
        <p:spPr/>
        <p:txBody>
          <a:bodyPr/>
          <a:lstStyle/>
          <a:p>
            <a:fld id="{DD3A8651-97DC-6B4F-9D50-0C713A7C1527}" type="datetimeFigureOut">
              <a:rPr lang="nb-NO" smtClean="0"/>
              <a:t>18.11.2022</a:t>
            </a:fld>
            <a:endParaRPr lang="nb-NO"/>
          </a:p>
        </p:txBody>
      </p:sp>
      <p:sp>
        <p:nvSpPr>
          <p:cNvPr id="6" name="Plassholder for bunntekst 5">
            <a:extLst>
              <a:ext uri="{FF2B5EF4-FFF2-40B4-BE49-F238E27FC236}">
                <a16:creationId xmlns:a16="http://schemas.microsoft.com/office/drawing/2014/main" id="{BC7C9C15-C078-CC45-AA23-F97CAC47F9C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45AA6BA5-B509-854E-B283-F0C98AFA8647}"/>
              </a:ext>
            </a:extLst>
          </p:cNvPr>
          <p:cNvSpPr>
            <a:spLocks noGrp="1"/>
          </p:cNvSpPr>
          <p:nvPr>
            <p:ph type="sldNum" sz="quarter" idx="12"/>
          </p:nvPr>
        </p:nvSpPr>
        <p:spPr/>
        <p:txBody>
          <a:bodyPr/>
          <a:lstStyle/>
          <a:p>
            <a:fld id="{592E8160-25D9-1A41-9F8A-207BB24D62DB}" type="slidenum">
              <a:rPr lang="nb-NO" smtClean="0"/>
              <a:t>‹nr.›</a:t>
            </a:fld>
            <a:endParaRPr lang="nb-NO"/>
          </a:p>
        </p:txBody>
      </p:sp>
    </p:spTree>
    <p:extLst>
      <p:ext uri="{BB962C8B-B14F-4D97-AF65-F5344CB8AC3E}">
        <p14:creationId xmlns:p14="http://schemas.microsoft.com/office/powerpoint/2010/main" val="529618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D2F46111-1018-F443-9AAF-1982A887A4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1B6D3ED0-536E-BF4C-8027-CDF9A64362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B5DFD76-21FA-EC45-87F0-155FCDBB35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3A8651-97DC-6B4F-9D50-0C713A7C1527}" type="datetimeFigureOut">
              <a:rPr lang="nb-NO" smtClean="0"/>
              <a:t>18.11.2022</a:t>
            </a:fld>
            <a:endParaRPr lang="nb-NO"/>
          </a:p>
        </p:txBody>
      </p:sp>
      <p:sp>
        <p:nvSpPr>
          <p:cNvPr id="5" name="Plassholder for bunntekst 4">
            <a:extLst>
              <a:ext uri="{FF2B5EF4-FFF2-40B4-BE49-F238E27FC236}">
                <a16:creationId xmlns:a16="http://schemas.microsoft.com/office/drawing/2014/main" id="{243428E9-4FFC-7040-B16C-A7D0252221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D5458434-3A4D-9F4E-A265-141A112AFC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2E8160-25D9-1A41-9F8A-207BB24D62DB}" type="slidenum">
              <a:rPr lang="nb-NO" smtClean="0"/>
              <a:t>‹nr.›</a:t>
            </a:fld>
            <a:endParaRPr lang="nb-NO"/>
          </a:p>
        </p:txBody>
      </p:sp>
    </p:spTree>
    <p:extLst>
      <p:ext uri="{BB962C8B-B14F-4D97-AF65-F5344CB8AC3E}">
        <p14:creationId xmlns:p14="http://schemas.microsoft.com/office/powerpoint/2010/main" val="1962027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eyD4ThEvLGE"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nrk.no/kultur/gyldendal-har-vunne-pris-for-ungdomsromanen-_dette-blir-mellom-oss__-som-blei-lansert-pa-instagram-1.15481705"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ordbokene.no/nn/search?q=assosiasjon&amp;scope=ei"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lassholder for innhold 4">
            <a:extLst>
              <a:ext uri="{FF2B5EF4-FFF2-40B4-BE49-F238E27FC236}">
                <a16:creationId xmlns:a16="http://schemas.microsoft.com/office/drawing/2014/main" id="{A0EAF02E-ABC5-9C4F-91CF-EF7C13C4ADB0}"/>
              </a:ext>
            </a:extLst>
          </p:cNvPr>
          <p:cNvPicPr>
            <a:picLocks noGrp="1" noChangeAspect="1"/>
          </p:cNvPicPr>
          <p:nvPr>
            <p:ph idx="1"/>
          </p:nvPr>
        </p:nvPicPr>
        <p:blipFill rotWithShape="1">
          <a:blip r:embed="rId2"/>
          <a:srcRect t="10301" b="5445"/>
          <a:stretch/>
        </p:blipFill>
        <p:spPr>
          <a:xfrm>
            <a:off x="20" y="-2088921"/>
            <a:ext cx="12191980" cy="9254068"/>
          </a:xfrm>
          <a:prstGeom prst="rect">
            <a:avLst/>
          </a:prstGeom>
        </p:spPr>
      </p:pic>
      <p:sp>
        <p:nvSpPr>
          <p:cNvPr id="7" name="Tittel 1">
            <a:extLst>
              <a:ext uri="{FF2B5EF4-FFF2-40B4-BE49-F238E27FC236}">
                <a16:creationId xmlns:a16="http://schemas.microsoft.com/office/drawing/2014/main" id="{5B036CAD-7A41-7146-B3F4-7B5BF9DA6058}"/>
              </a:ext>
            </a:extLst>
          </p:cNvPr>
          <p:cNvSpPr txBox="1">
            <a:spLocks/>
          </p:cNvSpPr>
          <p:nvPr/>
        </p:nvSpPr>
        <p:spPr>
          <a:xfrm>
            <a:off x="1847850" y="3141133"/>
            <a:ext cx="8496300" cy="1392237"/>
          </a:xfrm>
          <a:prstGeom prst="rect">
            <a:avLst/>
          </a:prstGeom>
          <a:ln w="76200">
            <a:solidFill>
              <a:schemeClr val="bg1"/>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n-NO" sz="8000" b="1" dirty="0">
                <a:latin typeface="Cochin" panose="02000603020000020003" pitchFamily="2" charset="0"/>
                <a:ea typeface="Bodoni Ornaments" pitchFamily="2" charset="0"/>
              </a:rPr>
              <a:t>«Heime-aleine-fest»</a:t>
            </a:r>
          </a:p>
          <a:p>
            <a:pPr algn="ctr"/>
            <a:r>
              <a:rPr lang="nn-NO" sz="3500" b="1" dirty="0">
                <a:latin typeface="Cochin" panose="02000603020000020003" pitchFamily="2" charset="0"/>
                <a:ea typeface="Bodoni Ornaments" pitchFamily="2" charset="0"/>
              </a:rPr>
              <a:t>Ei novelle av Terje Torkildsen, del ein</a:t>
            </a:r>
          </a:p>
        </p:txBody>
      </p:sp>
    </p:spTree>
    <p:extLst>
      <p:ext uri="{BB962C8B-B14F-4D97-AF65-F5344CB8AC3E}">
        <p14:creationId xmlns:p14="http://schemas.microsoft.com/office/powerpoint/2010/main" val="3572350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tel 1">
            <a:extLst>
              <a:ext uri="{FF2B5EF4-FFF2-40B4-BE49-F238E27FC236}">
                <a16:creationId xmlns:a16="http://schemas.microsoft.com/office/drawing/2014/main" id="{BCB97D62-EDAF-6447-8518-BBD6696375D8}"/>
              </a:ext>
            </a:extLst>
          </p:cNvPr>
          <p:cNvSpPr>
            <a:spLocks noGrp="1"/>
          </p:cNvSpPr>
          <p:nvPr>
            <p:ph type="title"/>
          </p:nvPr>
        </p:nvSpPr>
        <p:spPr>
          <a:xfrm>
            <a:off x="3311819" y="1357774"/>
            <a:ext cx="5760846" cy="5158452"/>
          </a:xfrm>
        </p:spPr>
        <p:txBody>
          <a:bodyPr vert="horz" lIns="91440" tIns="45720" rIns="91440" bIns="45720" rtlCol="0" anchor="b">
            <a:noAutofit/>
          </a:bodyPr>
          <a:lstStyle/>
          <a:p>
            <a:pPr algn="ctr"/>
            <a:br>
              <a:rPr lang="en-US" sz="3600" dirty="0"/>
            </a:br>
            <a:br>
              <a:rPr lang="en-US" sz="3600" dirty="0"/>
            </a:br>
            <a:r>
              <a:rPr lang="nn-NO" b="1" dirty="0">
                <a:latin typeface="+mn-lt"/>
              </a:rPr>
              <a:t>To og to saman:</a:t>
            </a:r>
            <a:br>
              <a:rPr lang="nn-NO" b="1" dirty="0">
                <a:latin typeface="+mn-lt"/>
              </a:rPr>
            </a:br>
            <a:br>
              <a:rPr lang="nn-NO" b="1" dirty="0"/>
            </a:br>
            <a:r>
              <a:rPr lang="nn-NO" sz="3600" dirty="0"/>
              <a:t>a) </a:t>
            </a:r>
            <a:r>
              <a:rPr lang="nn-NO" sz="3600" kern="1200" dirty="0">
                <a:latin typeface="+mj-lt"/>
                <a:ea typeface="+mj-ea"/>
                <a:cs typeface="+mj-cs"/>
              </a:rPr>
              <a:t>Kva </a:t>
            </a:r>
            <a:r>
              <a:rPr lang="nn-NO" sz="3600" b="1" kern="1200" dirty="0">
                <a:latin typeface="+mn-lt"/>
                <a:ea typeface="+mj-ea"/>
                <a:cs typeface="+mj-cs"/>
              </a:rPr>
              <a:t>trur du </a:t>
            </a:r>
            <a:r>
              <a:rPr lang="nn-NO" sz="3600" kern="1200" dirty="0">
                <a:latin typeface="+mj-lt"/>
                <a:ea typeface="+mj-ea"/>
                <a:cs typeface="+mj-cs"/>
              </a:rPr>
              <a:t>novella kjem til å handle om?</a:t>
            </a:r>
            <a:br>
              <a:rPr lang="nn-NO" sz="3600" kern="1200" dirty="0">
                <a:latin typeface="+mj-lt"/>
                <a:ea typeface="+mj-ea"/>
                <a:cs typeface="+mj-cs"/>
              </a:rPr>
            </a:br>
            <a:br>
              <a:rPr lang="nn-NO" sz="3600" kern="1200" dirty="0">
                <a:latin typeface="+mj-lt"/>
                <a:ea typeface="+mj-ea"/>
                <a:cs typeface="+mj-cs"/>
              </a:rPr>
            </a:br>
            <a:r>
              <a:rPr lang="nn-NO" sz="3600" dirty="0"/>
              <a:t>b) </a:t>
            </a:r>
            <a:r>
              <a:rPr lang="nn-NO" sz="3600" kern="1200" dirty="0">
                <a:latin typeface="+mj-lt"/>
                <a:ea typeface="+mj-ea"/>
                <a:cs typeface="+mj-cs"/>
              </a:rPr>
              <a:t>Kva </a:t>
            </a:r>
            <a:r>
              <a:rPr lang="nn-NO" sz="3600" b="1" kern="1200" dirty="0">
                <a:latin typeface="+mn-lt"/>
                <a:ea typeface="+mj-ea"/>
                <a:cs typeface="+mj-cs"/>
              </a:rPr>
              <a:t>håpar du </a:t>
            </a:r>
            <a:r>
              <a:rPr lang="nn-NO" sz="3600" kern="1200" dirty="0">
                <a:latin typeface="+mj-lt"/>
                <a:ea typeface="+mj-ea"/>
                <a:cs typeface="+mj-cs"/>
              </a:rPr>
              <a:t>at novella handlar om?</a:t>
            </a:r>
            <a:br>
              <a:rPr lang="nn-NO" sz="3600" kern="1200" dirty="0">
                <a:latin typeface="+mj-lt"/>
                <a:ea typeface="+mj-ea"/>
                <a:cs typeface="+mj-cs"/>
              </a:rPr>
            </a:br>
            <a:br>
              <a:rPr lang="nn-NO" sz="3600" kern="1200" dirty="0">
                <a:latin typeface="+mj-lt"/>
                <a:ea typeface="+mj-ea"/>
                <a:cs typeface="+mj-cs"/>
              </a:rPr>
            </a:br>
            <a:r>
              <a:rPr lang="nn-NO" sz="3600" dirty="0"/>
              <a:t>c</a:t>
            </a:r>
            <a:r>
              <a:rPr lang="nn-NO" sz="3600" kern="1200" dirty="0">
                <a:latin typeface="+mj-lt"/>
                <a:ea typeface="+mj-ea"/>
                <a:cs typeface="+mj-cs"/>
              </a:rPr>
              <a:t>) Kva </a:t>
            </a:r>
            <a:r>
              <a:rPr lang="nn-NO" sz="3600" b="1" kern="1200" dirty="0">
                <a:latin typeface="+mn-lt"/>
                <a:ea typeface="+mj-ea"/>
                <a:cs typeface="+mj-cs"/>
              </a:rPr>
              <a:t>håpar du ikkje </a:t>
            </a:r>
            <a:r>
              <a:rPr lang="nn-NO" sz="3600" kern="1200" dirty="0">
                <a:latin typeface="+mj-lt"/>
                <a:ea typeface="+mj-ea"/>
                <a:cs typeface="+mj-cs"/>
              </a:rPr>
              <a:t>at novella handlar om?</a:t>
            </a:r>
            <a:br>
              <a:rPr lang="nn-NO" sz="3600" kern="1200" dirty="0">
                <a:latin typeface="+mj-lt"/>
                <a:ea typeface="+mj-ea"/>
                <a:cs typeface="+mj-cs"/>
              </a:rPr>
            </a:br>
            <a:r>
              <a:rPr lang="nn-NO" sz="4000" kern="1200" dirty="0">
                <a:latin typeface="+mj-lt"/>
                <a:ea typeface="+mj-ea"/>
                <a:cs typeface="+mj-cs"/>
              </a:rPr>
              <a:t> </a:t>
            </a:r>
            <a:r>
              <a:rPr lang="nn-NO" sz="2400" kern="1200" dirty="0">
                <a:latin typeface="+mj-lt"/>
                <a:ea typeface="+mj-ea"/>
                <a:cs typeface="+mj-cs"/>
              </a:rPr>
              <a:t>Hugs å grunngje synspunkta dine.</a:t>
            </a:r>
            <a:endParaRPr lang="nn-NO" sz="3600" kern="1200" dirty="0">
              <a:latin typeface="+mj-lt"/>
              <a:ea typeface="+mj-ea"/>
              <a:cs typeface="+mj-cs"/>
            </a:endParaRPr>
          </a:p>
        </p:txBody>
      </p:sp>
    </p:spTree>
    <p:extLst>
      <p:ext uri="{BB962C8B-B14F-4D97-AF65-F5344CB8AC3E}">
        <p14:creationId xmlns:p14="http://schemas.microsoft.com/office/powerpoint/2010/main" val="635959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Freeform: Shape 11">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5" name="Freeform: Shape 14">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grpSp>
      <p:sp>
        <p:nvSpPr>
          <p:cNvPr id="2" name="Tittel 1">
            <a:extLst>
              <a:ext uri="{FF2B5EF4-FFF2-40B4-BE49-F238E27FC236}">
                <a16:creationId xmlns:a16="http://schemas.microsoft.com/office/drawing/2014/main" id="{8DE4EE7D-266E-9747-BEB0-76B74886EEEF}"/>
              </a:ext>
            </a:extLst>
          </p:cNvPr>
          <p:cNvSpPr>
            <a:spLocks noGrp="1"/>
          </p:cNvSpPr>
          <p:nvPr>
            <p:ph type="title"/>
          </p:nvPr>
        </p:nvSpPr>
        <p:spPr>
          <a:xfrm>
            <a:off x="3404938" y="2624668"/>
            <a:ext cx="5186842" cy="3759200"/>
          </a:xfrm>
        </p:spPr>
        <p:txBody>
          <a:bodyPr vert="horz" lIns="91440" tIns="45720" rIns="91440" bIns="45720" rtlCol="0" anchor="b">
            <a:normAutofit fontScale="90000"/>
          </a:bodyPr>
          <a:lstStyle/>
          <a:p>
            <a:pPr algn="ctr"/>
            <a:r>
              <a:rPr lang="nn-NO" sz="5200" b="1" kern="1200" dirty="0">
                <a:latin typeface="+mn-lt"/>
                <a:ea typeface="+mj-ea"/>
                <a:cs typeface="+mj-cs"/>
              </a:rPr>
              <a:t>To og to saman: </a:t>
            </a:r>
            <a:br>
              <a:rPr lang="nn-NO" sz="5200" b="1" kern="1200" dirty="0">
                <a:latin typeface="+mj-lt"/>
                <a:ea typeface="+mj-ea"/>
                <a:cs typeface="+mj-cs"/>
              </a:rPr>
            </a:br>
            <a:br>
              <a:rPr lang="nn-NO" sz="5200" b="1" kern="1200" dirty="0">
                <a:latin typeface="+mj-lt"/>
                <a:ea typeface="+mj-ea"/>
                <a:cs typeface="+mj-cs"/>
              </a:rPr>
            </a:br>
            <a:r>
              <a:rPr lang="nn-NO" sz="3600" b="1" kern="1200" dirty="0">
                <a:latin typeface="+mj-lt"/>
                <a:ea typeface="+mj-ea"/>
                <a:cs typeface="+mj-cs"/>
              </a:rPr>
              <a:t>a) </a:t>
            </a:r>
            <a:r>
              <a:rPr lang="nn-NO" sz="3600" kern="1200" dirty="0">
                <a:latin typeface="+mj-lt"/>
                <a:ea typeface="+mj-ea"/>
                <a:cs typeface="+mj-cs"/>
              </a:rPr>
              <a:t>Har de lese noveller før?</a:t>
            </a:r>
            <a:br>
              <a:rPr lang="nn-NO" sz="3600" kern="1200" dirty="0">
                <a:latin typeface="+mj-lt"/>
                <a:ea typeface="+mj-ea"/>
                <a:cs typeface="+mj-cs"/>
              </a:rPr>
            </a:br>
            <a:br>
              <a:rPr lang="nn-NO" sz="3600" kern="1200" dirty="0">
                <a:latin typeface="+mj-lt"/>
                <a:ea typeface="+mj-ea"/>
                <a:cs typeface="+mj-cs"/>
              </a:rPr>
            </a:br>
            <a:r>
              <a:rPr lang="nn-NO" sz="3600" b="1" kern="1200" dirty="0">
                <a:latin typeface="+mj-lt"/>
                <a:ea typeface="+mj-ea"/>
                <a:cs typeface="+mj-cs"/>
              </a:rPr>
              <a:t>b) </a:t>
            </a:r>
            <a:r>
              <a:rPr lang="nn-NO" sz="3600" kern="1200" dirty="0">
                <a:latin typeface="+mj-lt"/>
                <a:ea typeface="+mj-ea"/>
                <a:cs typeface="+mj-cs"/>
              </a:rPr>
              <a:t>Veit de kva som kjenneteiknar novellesjangeren?</a:t>
            </a:r>
            <a:br>
              <a:rPr lang="nn-NO" sz="3600" kern="1200" dirty="0">
                <a:latin typeface="+mj-lt"/>
                <a:ea typeface="+mj-ea"/>
                <a:cs typeface="+mj-cs"/>
              </a:rPr>
            </a:br>
            <a:br>
              <a:rPr lang="nn-NO" sz="3600" kern="1200" dirty="0">
                <a:latin typeface="+mj-lt"/>
                <a:ea typeface="+mj-ea"/>
                <a:cs typeface="+mj-cs"/>
              </a:rPr>
            </a:br>
            <a:r>
              <a:rPr lang="nn-NO" sz="3600" b="1" kern="1200" dirty="0">
                <a:latin typeface="+mn-lt"/>
                <a:ea typeface="+mj-ea"/>
                <a:cs typeface="+mj-cs"/>
              </a:rPr>
              <a:t>Om ikkje: </a:t>
            </a:r>
            <a:r>
              <a:rPr lang="nn-NO" sz="3600" kern="1200" dirty="0">
                <a:latin typeface="+mj-lt"/>
                <a:ea typeface="+mj-ea"/>
                <a:cs typeface="+mj-cs"/>
              </a:rPr>
              <a:t>Slå opp i norskboka dykkar eller søk etter informasjon om sjangeren på</a:t>
            </a:r>
            <a:r>
              <a:rPr lang="nn-NO" sz="3600" dirty="0"/>
              <a:t> Internett.</a:t>
            </a:r>
            <a:endParaRPr lang="nn-NO" sz="3600" kern="1200" dirty="0">
              <a:latin typeface="+mj-lt"/>
              <a:ea typeface="+mj-ea"/>
              <a:cs typeface="+mj-cs"/>
            </a:endParaRPr>
          </a:p>
        </p:txBody>
      </p:sp>
      <p:grpSp>
        <p:nvGrpSpPr>
          <p:cNvPr id="23" name="Group 22">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4" name="Freeform: Shape 23">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7" name="Freeform: Shape 26">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30" name="Freeform: Shape 29">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3" name="Freeform: Shape 32">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66354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lassholder for innhold 4">
            <a:extLst>
              <a:ext uri="{FF2B5EF4-FFF2-40B4-BE49-F238E27FC236}">
                <a16:creationId xmlns:a16="http://schemas.microsoft.com/office/drawing/2014/main" id="{2974DC5B-6A6B-C641-B113-0A330EBE358D}"/>
              </a:ext>
            </a:extLst>
          </p:cNvPr>
          <p:cNvPicPr>
            <a:picLocks noGrp="1" noChangeAspect="1"/>
          </p:cNvPicPr>
          <p:nvPr>
            <p:ph idx="1"/>
          </p:nvPr>
        </p:nvPicPr>
        <p:blipFill rotWithShape="1">
          <a:blip r:embed="rId2"/>
          <a:srcRect t="11593" b="4153"/>
          <a:stretch/>
        </p:blipFill>
        <p:spPr>
          <a:xfrm>
            <a:off x="20" y="1282"/>
            <a:ext cx="12191980" cy="6856718"/>
          </a:xfrm>
          <a:prstGeom prst="rect">
            <a:avLst/>
          </a:prstGeom>
        </p:spPr>
      </p:pic>
      <p:sp>
        <p:nvSpPr>
          <p:cNvPr id="6" name="TekstSylinder 5">
            <a:extLst>
              <a:ext uri="{FF2B5EF4-FFF2-40B4-BE49-F238E27FC236}">
                <a16:creationId xmlns:a16="http://schemas.microsoft.com/office/drawing/2014/main" id="{59A43060-AB5C-8546-A164-96370415C686}"/>
              </a:ext>
            </a:extLst>
          </p:cNvPr>
          <p:cNvSpPr txBox="1"/>
          <p:nvPr/>
        </p:nvSpPr>
        <p:spPr>
          <a:xfrm>
            <a:off x="389467" y="1024712"/>
            <a:ext cx="4961466" cy="5509200"/>
          </a:xfrm>
          <a:prstGeom prst="rect">
            <a:avLst/>
          </a:prstGeom>
          <a:noFill/>
        </p:spPr>
        <p:txBody>
          <a:bodyPr wrap="square" rtlCol="0">
            <a:spAutoFit/>
          </a:bodyPr>
          <a:lstStyle/>
          <a:p>
            <a:endParaRPr lang="nb-NO" sz="3200" dirty="0"/>
          </a:p>
          <a:p>
            <a:r>
              <a:rPr lang="nn-NO" sz="2400" b="1" dirty="0"/>
              <a:t>a) </a:t>
            </a:r>
            <a:r>
              <a:rPr lang="nn-NO" sz="2400" dirty="0"/>
              <a:t>Høyr gjennom lydfila ein gong. Konsentrer deg om å lytte godt.</a:t>
            </a:r>
          </a:p>
          <a:p>
            <a:endParaRPr lang="nn-NO" sz="2400" dirty="0"/>
          </a:p>
          <a:p>
            <a:r>
              <a:rPr lang="nn-NO" sz="2400" b="1" dirty="0"/>
              <a:t>b)  </a:t>
            </a:r>
            <a:r>
              <a:rPr lang="nn-NO" sz="2400" dirty="0"/>
              <a:t>Den andre gongen du høyrer tekstutdraget, skal du svare skriftleg på spørsmål 1–3.                       </a:t>
            </a:r>
            <a:br>
              <a:rPr lang="nn-NO" sz="2400" dirty="0"/>
            </a:br>
            <a:r>
              <a:rPr lang="nn-NO" sz="2400" b="1" dirty="0"/>
              <a:t>To og to saman: </a:t>
            </a:r>
            <a:r>
              <a:rPr lang="nn-NO" sz="2400" dirty="0"/>
              <a:t>Samanlikn svara dykkar og fyll dei ut.</a:t>
            </a:r>
          </a:p>
          <a:p>
            <a:endParaRPr lang="nn-NO" sz="2400" dirty="0"/>
          </a:p>
          <a:p>
            <a:r>
              <a:rPr lang="nn-NO" sz="2400" b="1" dirty="0"/>
              <a:t>c) To og to: </a:t>
            </a:r>
            <a:r>
              <a:rPr lang="nn-NO" sz="2400" dirty="0"/>
              <a:t>Les tekstutdraget høgt for kvarandre. Diskuter kva slags inntrykk de får av dei ulike personane i novella.</a:t>
            </a:r>
          </a:p>
          <a:p>
            <a:endParaRPr lang="nb-NO" sz="3200" dirty="0"/>
          </a:p>
        </p:txBody>
      </p:sp>
      <p:sp>
        <p:nvSpPr>
          <p:cNvPr id="8" name="TekstSylinder 7">
            <a:extLst>
              <a:ext uri="{FF2B5EF4-FFF2-40B4-BE49-F238E27FC236}">
                <a16:creationId xmlns:a16="http://schemas.microsoft.com/office/drawing/2014/main" id="{6383C8B5-9DDA-164E-BF6B-4362B111B635}"/>
              </a:ext>
            </a:extLst>
          </p:cNvPr>
          <p:cNvSpPr txBox="1"/>
          <p:nvPr/>
        </p:nvSpPr>
        <p:spPr>
          <a:xfrm>
            <a:off x="7670800" y="1548529"/>
            <a:ext cx="4131733" cy="4031873"/>
          </a:xfrm>
          <a:prstGeom prst="rect">
            <a:avLst/>
          </a:prstGeom>
          <a:noFill/>
        </p:spPr>
        <p:txBody>
          <a:bodyPr wrap="square" rtlCol="0">
            <a:spAutoFit/>
          </a:bodyPr>
          <a:lstStyle/>
          <a:p>
            <a:pPr marL="514350" indent="-514350">
              <a:buAutoNum type="arabicPeriod"/>
            </a:pPr>
            <a:r>
              <a:rPr lang="nn-NO" sz="2400" b="1" dirty="0"/>
              <a:t>Kva for personar</a:t>
            </a:r>
            <a:r>
              <a:rPr lang="nn-NO" sz="2400" dirty="0"/>
              <a:t> møter du i tekstutdraget?</a:t>
            </a:r>
            <a:br>
              <a:rPr lang="nn-NO" sz="2400" dirty="0"/>
            </a:br>
            <a:endParaRPr lang="nn-NO" sz="2400" dirty="0"/>
          </a:p>
          <a:p>
            <a:pPr marL="514350" indent="-514350">
              <a:buAutoNum type="arabicPeriod"/>
            </a:pPr>
            <a:r>
              <a:rPr lang="nn-NO" sz="2400" b="1" dirty="0"/>
              <a:t>Kva får du vite </a:t>
            </a:r>
            <a:r>
              <a:rPr lang="nn-NO" sz="2400" dirty="0"/>
              <a:t>om personane?</a:t>
            </a:r>
            <a:br>
              <a:rPr lang="nn-NO" sz="2400" dirty="0"/>
            </a:br>
            <a:r>
              <a:rPr lang="nn-NO" sz="2400" dirty="0"/>
              <a:t> </a:t>
            </a:r>
          </a:p>
          <a:p>
            <a:pPr marL="514350" indent="-514350">
              <a:buAutoNum type="arabicPeriod"/>
            </a:pPr>
            <a:r>
              <a:rPr lang="nn-NO" sz="2400" b="1" dirty="0"/>
              <a:t>Kvar og når </a:t>
            </a:r>
            <a:r>
              <a:rPr lang="nn-NO" sz="2400" dirty="0"/>
              <a:t>går handlinga føre seg?</a:t>
            </a:r>
          </a:p>
          <a:p>
            <a:pPr marL="514350" indent="-514350">
              <a:buAutoNum type="arabicPeriod"/>
            </a:pPr>
            <a:endParaRPr lang="nb-NO" sz="3200" dirty="0"/>
          </a:p>
          <a:p>
            <a:endParaRPr lang="nb-NO" sz="3200" dirty="0"/>
          </a:p>
        </p:txBody>
      </p:sp>
      <p:sp>
        <p:nvSpPr>
          <p:cNvPr id="7" name="TekstSylinder 6">
            <a:extLst>
              <a:ext uri="{FF2B5EF4-FFF2-40B4-BE49-F238E27FC236}">
                <a16:creationId xmlns:a16="http://schemas.microsoft.com/office/drawing/2014/main" id="{CE31629B-A0B3-F948-A903-FA3B7B16165F}"/>
              </a:ext>
            </a:extLst>
          </p:cNvPr>
          <p:cNvSpPr txBox="1"/>
          <p:nvPr/>
        </p:nvSpPr>
        <p:spPr>
          <a:xfrm>
            <a:off x="446448" y="500849"/>
            <a:ext cx="10922000" cy="1046440"/>
          </a:xfrm>
          <a:prstGeom prst="rect">
            <a:avLst/>
          </a:prstGeom>
          <a:noFill/>
        </p:spPr>
        <p:txBody>
          <a:bodyPr wrap="square" rtlCol="0">
            <a:spAutoFit/>
          </a:bodyPr>
          <a:lstStyle/>
          <a:p>
            <a:r>
              <a:rPr lang="nn-NO" sz="4400" b="1" dirty="0"/>
              <a:t>Lytteoppdrag – «</a:t>
            </a:r>
            <a:r>
              <a:rPr lang="nn-NO" sz="4000" b="1" dirty="0"/>
              <a:t>Heime-aleine-fest»</a:t>
            </a:r>
            <a:r>
              <a:rPr lang="nn-NO" sz="4400" b="1" dirty="0"/>
              <a:t>, </a:t>
            </a:r>
            <a:r>
              <a:rPr lang="nn-NO" sz="3200" b="1" dirty="0"/>
              <a:t>del ein</a:t>
            </a:r>
            <a:endParaRPr lang="nn-NO" b="1" dirty="0"/>
          </a:p>
          <a:p>
            <a:endParaRPr lang="nn-NO" dirty="0"/>
          </a:p>
        </p:txBody>
      </p:sp>
    </p:spTree>
    <p:extLst>
      <p:ext uri="{BB962C8B-B14F-4D97-AF65-F5344CB8AC3E}">
        <p14:creationId xmlns:p14="http://schemas.microsoft.com/office/powerpoint/2010/main" val="1575961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lassholder for innhold 4">
            <a:extLst>
              <a:ext uri="{FF2B5EF4-FFF2-40B4-BE49-F238E27FC236}">
                <a16:creationId xmlns:a16="http://schemas.microsoft.com/office/drawing/2014/main" id="{75D31F6D-51B7-8F4D-9460-683BF508A457}"/>
              </a:ext>
            </a:extLst>
          </p:cNvPr>
          <p:cNvPicPr>
            <a:picLocks noGrp="1" noChangeAspect="1"/>
          </p:cNvPicPr>
          <p:nvPr>
            <p:ph idx="1"/>
          </p:nvPr>
        </p:nvPicPr>
        <p:blipFill rotWithShape="1">
          <a:blip r:embed="rId2"/>
          <a:srcRect r="6204" b="-1"/>
          <a:stretch/>
        </p:blipFill>
        <p:spPr>
          <a:xfrm>
            <a:off x="20" y="1282"/>
            <a:ext cx="12191980" cy="6856718"/>
          </a:xfrm>
          <a:prstGeom prst="rect">
            <a:avLst/>
          </a:prstGeom>
        </p:spPr>
      </p:pic>
      <p:sp>
        <p:nvSpPr>
          <p:cNvPr id="7" name="Tittel 1">
            <a:extLst>
              <a:ext uri="{FF2B5EF4-FFF2-40B4-BE49-F238E27FC236}">
                <a16:creationId xmlns:a16="http://schemas.microsoft.com/office/drawing/2014/main" id="{3B6D3F12-F972-5740-80F7-D32B95AC77C0}"/>
              </a:ext>
            </a:extLst>
          </p:cNvPr>
          <p:cNvSpPr txBox="1">
            <a:spLocks/>
          </p:cNvSpPr>
          <p:nvPr/>
        </p:nvSpPr>
        <p:spPr>
          <a:xfrm>
            <a:off x="1522476" y="1828800"/>
            <a:ext cx="9144000" cy="4102629"/>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nn-NO" sz="3600"/>
              <a:t>Han går med stødige steg ut på gata og rundar hjørnet, men så stoppar han plutseleg opp og blir ståande og lytta. Vrir på nakken og speidar nedover gata. Ingen å sjå. Skimtar berre delvis nedsnødde bilar og gatelys som kavar med å kasta tilstrekkeleg med lys ut i den kolsvarte kvelden. Ei vinternatt kan ikkje bli så mykje mørkare enn denne kjem til å bli.</a:t>
            </a:r>
            <a:endParaRPr lang="nb-NO" sz="3600" b="1">
              <a:latin typeface="Cochin" panose="02000603020000020003" pitchFamily="2" charset="0"/>
              <a:ea typeface="Bodoni Ornaments" pitchFamily="2" charset="0"/>
            </a:endParaRPr>
          </a:p>
        </p:txBody>
      </p:sp>
      <p:sp>
        <p:nvSpPr>
          <p:cNvPr id="6" name="TekstSylinder 5">
            <a:extLst>
              <a:ext uri="{FF2B5EF4-FFF2-40B4-BE49-F238E27FC236}">
                <a16:creationId xmlns:a16="http://schemas.microsoft.com/office/drawing/2014/main" id="{E3524597-9F10-C847-BAD5-79DECC089B20}"/>
              </a:ext>
            </a:extLst>
          </p:cNvPr>
          <p:cNvSpPr txBox="1"/>
          <p:nvPr/>
        </p:nvSpPr>
        <p:spPr>
          <a:xfrm>
            <a:off x="1520952" y="750941"/>
            <a:ext cx="7738533" cy="1077218"/>
          </a:xfrm>
          <a:prstGeom prst="rect">
            <a:avLst/>
          </a:prstGeom>
          <a:noFill/>
        </p:spPr>
        <p:txBody>
          <a:bodyPr wrap="square" rtlCol="0">
            <a:spAutoFit/>
          </a:bodyPr>
          <a:lstStyle/>
          <a:p>
            <a:r>
              <a:rPr lang="nb-NO" sz="3200">
                <a:solidFill>
                  <a:schemeClr val="bg1"/>
                </a:solidFill>
              </a:rPr>
              <a:t>Slik slutta det siste avsnittet i novelleutdraget:</a:t>
            </a:r>
          </a:p>
        </p:txBody>
      </p:sp>
    </p:spTree>
    <p:extLst>
      <p:ext uri="{BB962C8B-B14F-4D97-AF65-F5344CB8AC3E}">
        <p14:creationId xmlns:p14="http://schemas.microsoft.com/office/powerpoint/2010/main" val="4011444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D9C6894-99AA-B942-8C63-25D291189661}"/>
              </a:ext>
            </a:extLst>
          </p:cNvPr>
          <p:cNvSpPr>
            <a:spLocks noGrp="1"/>
          </p:cNvSpPr>
          <p:nvPr>
            <p:ph type="title"/>
          </p:nvPr>
        </p:nvSpPr>
        <p:spPr>
          <a:xfrm>
            <a:off x="6116569" y="262996"/>
            <a:ext cx="4840010" cy="1807305"/>
          </a:xfrm>
        </p:spPr>
        <p:txBody>
          <a:bodyPr>
            <a:normAutofit/>
          </a:bodyPr>
          <a:lstStyle/>
          <a:p>
            <a:r>
              <a:rPr lang="nb-NO" b="1"/>
              <a:t> </a:t>
            </a:r>
            <a:r>
              <a:rPr lang="nb-NO" sz="5400" b="1"/>
              <a:t>Skriveoppdraget</a:t>
            </a:r>
            <a:endParaRPr lang="nb-NO" b="1"/>
          </a:p>
        </p:txBody>
      </p:sp>
      <p:pic>
        <p:nvPicPr>
          <p:cNvPr id="5" name="Bilde 4" descr="Et bilde som inneholder tekst, bærbar PC, innendørs, datamaskin&#10;&#10;Automatisk generert beskrivelse">
            <a:extLst>
              <a:ext uri="{FF2B5EF4-FFF2-40B4-BE49-F238E27FC236}">
                <a16:creationId xmlns:a16="http://schemas.microsoft.com/office/drawing/2014/main" id="{A9A62288-6E46-1245-80C6-5D6F6188E766}"/>
              </a:ext>
            </a:extLst>
          </p:cNvPr>
          <p:cNvPicPr>
            <a:picLocks noChangeAspect="1"/>
          </p:cNvPicPr>
          <p:nvPr/>
        </p:nvPicPr>
        <p:blipFill rotWithShape="1">
          <a:blip r:embed="rId2"/>
          <a:srcRect l="8089" r="3260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Plassholder for innhold 2">
            <a:extLst>
              <a:ext uri="{FF2B5EF4-FFF2-40B4-BE49-F238E27FC236}">
                <a16:creationId xmlns:a16="http://schemas.microsoft.com/office/drawing/2014/main" id="{FDB64A32-D6AE-EF4B-8CF3-AF4ED946BFD9}"/>
              </a:ext>
            </a:extLst>
          </p:cNvPr>
          <p:cNvSpPr>
            <a:spLocks noGrp="1"/>
          </p:cNvSpPr>
          <p:nvPr>
            <p:ph idx="1"/>
          </p:nvPr>
        </p:nvSpPr>
        <p:spPr>
          <a:xfrm>
            <a:off x="6314660" y="1915853"/>
            <a:ext cx="5532783" cy="3843666"/>
          </a:xfrm>
        </p:spPr>
        <p:txBody>
          <a:bodyPr>
            <a:normAutofit lnSpcReduction="10000"/>
          </a:bodyPr>
          <a:lstStyle/>
          <a:p>
            <a:pPr marL="0" indent="0">
              <a:buNone/>
            </a:pPr>
            <a:r>
              <a:rPr lang="nn-NO" sz="3200" dirty="0"/>
              <a:t>To og to saman: De skal no skrive vidare på novella. Det treng ikkje å vere så langt, ca. 150–200 ord. Seinare i veka skal de formidle teksten gjennom levande bilete og musikk. De skal ikkje avslutte novella, men skrive den fyrste av tre delar ferdig.</a:t>
            </a:r>
          </a:p>
          <a:p>
            <a:pPr marL="0" indent="0">
              <a:buNone/>
            </a:pPr>
            <a:endParaRPr lang="nb-NO" sz="2000" dirty="0"/>
          </a:p>
          <a:p>
            <a:pPr marL="0" indent="0">
              <a:buNone/>
            </a:pPr>
            <a:endParaRPr lang="nb-NO" sz="2000" dirty="0"/>
          </a:p>
        </p:txBody>
      </p:sp>
    </p:spTree>
    <p:extLst>
      <p:ext uri="{BB962C8B-B14F-4D97-AF65-F5344CB8AC3E}">
        <p14:creationId xmlns:p14="http://schemas.microsoft.com/office/powerpoint/2010/main" val="1251476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FB9CAC0-F471-5E4B-B669-D58577275E16}"/>
              </a:ext>
            </a:extLst>
          </p:cNvPr>
          <p:cNvSpPr>
            <a:spLocks noGrp="1"/>
          </p:cNvSpPr>
          <p:nvPr>
            <p:ph type="title"/>
          </p:nvPr>
        </p:nvSpPr>
        <p:spPr>
          <a:xfrm>
            <a:off x="407742" y="736054"/>
            <a:ext cx="6236677" cy="1325563"/>
          </a:xfrm>
        </p:spPr>
        <p:txBody>
          <a:bodyPr>
            <a:normAutofit fontScale="90000"/>
          </a:bodyPr>
          <a:lstStyle/>
          <a:p>
            <a:r>
              <a:rPr lang="nn-NO" sz="6000" b="1" dirty="0">
                <a:ea typeface="Bodoni Ornaments" pitchFamily="2" charset="0"/>
              </a:rPr>
              <a:t>Tekstskapingsoppdrag </a:t>
            </a:r>
            <a:br>
              <a:rPr lang="nn-NO" sz="6000" b="1" dirty="0">
                <a:ea typeface="Bodoni Ornaments" pitchFamily="2" charset="0"/>
              </a:rPr>
            </a:br>
            <a:r>
              <a:rPr lang="nn-NO" sz="6000" b="1" dirty="0">
                <a:ea typeface="Bodoni Ornaments" pitchFamily="2" charset="0"/>
              </a:rPr>
              <a:t>– del ein</a:t>
            </a:r>
            <a:br>
              <a:rPr lang="nn-NO" b="1" dirty="0">
                <a:ea typeface="Bodoni Ornaments" pitchFamily="2" charset="0"/>
              </a:rPr>
            </a:br>
            <a:endParaRPr lang="nn-NO" dirty="0"/>
          </a:p>
        </p:txBody>
      </p:sp>
      <p:sp>
        <p:nvSpPr>
          <p:cNvPr id="3" name="Plassholder for innhold 2">
            <a:extLst>
              <a:ext uri="{FF2B5EF4-FFF2-40B4-BE49-F238E27FC236}">
                <a16:creationId xmlns:a16="http://schemas.microsoft.com/office/drawing/2014/main" id="{2755EE26-13EF-6D48-9639-5EDA366392CD}"/>
              </a:ext>
            </a:extLst>
          </p:cNvPr>
          <p:cNvSpPr>
            <a:spLocks noGrp="1"/>
          </p:cNvSpPr>
          <p:nvPr>
            <p:ph idx="1"/>
          </p:nvPr>
        </p:nvSpPr>
        <p:spPr>
          <a:xfrm>
            <a:off x="466969" y="2235933"/>
            <a:ext cx="6118225" cy="4351338"/>
          </a:xfrm>
        </p:spPr>
        <p:txBody>
          <a:bodyPr vert="horz" lIns="91440" tIns="45720" rIns="91440" bIns="45720" rtlCol="0" anchor="t">
            <a:normAutofit fontScale="92500"/>
          </a:bodyPr>
          <a:lstStyle/>
          <a:p>
            <a:pPr marL="0" indent="0">
              <a:buNone/>
            </a:pPr>
            <a:r>
              <a:rPr lang="nn-NO" dirty="0">
                <a:ea typeface="Bodoni Ornaments" pitchFamily="2" charset="0"/>
              </a:rPr>
              <a:t>De skal skrive vidare på novella av Terje Torkildsen. De skal skrive saman i grupper på to og to. </a:t>
            </a:r>
            <a:endParaRPr lang="nn-NO" dirty="0">
              <a:ea typeface="Bodoni Ornaments" pitchFamily="2" charset="0"/>
              <a:cs typeface="Calibri"/>
            </a:endParaRPr>
          </a:p>
          <a:p>
            <a:pPr marL="0" indent="0">
              <a:buNone/>
            </a:pPr>
            <a:endParaRPr lang="nn-NO" dirty="0">
              <a:ea typeface="Bodoni Ornaments" pitchFamily="2" charset="0"/>
              <a:cs typeface="Calibri"/>
            </a:endParaRPr>
          </a:p>
          <a:p>
            <a:pPr marL="0" indent="0">
              <a:buNone/>
            </a:pPr>
            <a:r>
              <a:rPr lang="nn-NO" dirty="0">
                <a:ea typeface="Bodoni Ornaments" pitchFamily="2" charset="0"/>
              </a:rPr>
              <a:t>Før de startar å skrive, må de diskutere og planleggje kva de vil skal skje i forteljinga. </a:t>
            </a:r>
          </a:p>
          <a:p>
            <a:pPr marL="0" indent="0">
              <a:buNone/>
            </a:pPr>
            <a:endParaRPr lang="nn-NO" dirty="0">
              <a:ea typeface="Bodoni Ornaments" pitchFamily="2" charset="0"/>
            </a:endParaRPr>
          </a:p>
          <a:p>
            <a:pPr marL="0" indent="0">
              <a:buNone/>
            </a:pPr>
            <a:r>
              <a:rPr lang="nn-NO" dirty="0">
                <a:ea typeface="Bodoni Ornaments" pitchFamily="2" charset="0"/>
              </a:rPr>
              <a:t>Bruk skriveramma som planleggingsverktøy og fyll ho ut med stikkord og setningar.</a:t>
            </a:r>
            <a:endParaRPr lang="nn-NO" dirty="0">
              <a:cs typeface="Calibri"/>
            </a:endParaRPr>
          </a:p>
          <a:p>
            <a:pPr marL="0" indent="0">
              <a:buNone/>
            </a:pPr>
            <a:endParaRPr lang="en-US" dirty="0">
              <a:ea typeface="+mn-lt"/>
              <a:cs typeface="+mn-lt"/>
            </a:endParaRPr>
          </a:p>
          <a:p>
            <a:pPr>
              <a:buFont typeface="Arial"/>
              <a:buChar char="•"/>
            </a:pPr>
            <a:endParaRPr lang="nb-NO" dirty="0">
              <a:ea typeface="+mn-lt"/>
              <a:cs typeface="+mn-lt"/>
            </a:endParaRPr>
          </a:p>
          <a:p>
            <a:pPr marL="0" indent="0">
              <a:buNone/>
            </a:pPr>
            <a:endParaRPr lang="nb-NO" dirty="0">
              <a:ea typeface="Bodoni Ornaments" pitchFamily="2" charset="0"/>
              <a:cs typeface="Calibri"/>
            </a:endParaRPr>
          </a:p>
          <a:p>
            <a:pPr marL="0" indent="0">
              <a:buNone/>
            </a:pPr>
            <a:endParaRPr lang="nb-NO" dirty="0">
              <a:ea typeface="Bodoni Ornaments" pitchFamily="2" charset="0"/>
              <a:cs typeface="Calibri"/>
            </a:endParaRPr>
          </a:p>
          <a:p>
            <a:pPr marL="0" indent="0">
              <a:buNone/>
            </a:pPr>
            <a:endParaRPr lang="nb-NO" dirty="0">
              <a:cs typeface="Calibri"/>
            </a:endParaRPr>
          </a:p>
          <a:p>
            <a:endParaRPr lang="nb-NO" dirty="0">
              <a:cs typeface="Calibri"/>
            </a:endParaRPr>
          </a:p>
        </p:txBody>
      </p:sp>
      <p:pic>
        <p:nvPicPr>
          <p:cNvPr id="5" name="Picture 5" descr="Text, application, email&#10;&#10;Description automatically generated">
            <a:extLst>
              <a:ext uri="{FF2B5EF4-FFF2-40B4-BE49-F238E27FC236}">
                <a16:creationId xmlns:a16="http://schemas.microsoft.com/office/drawing/2014/main" id="{6F47D876-3AFF-4C04-932D-0034E08F6EE4}"/>
              </a:ext>
            </a:extLst>
          </p:cNvPr>
          <p:cNvPicPr>
            <a:picLocks noChangeAspect="1"/>
          </p:cNvPicPr>
          <p:nvPr/>
        </p:nvPicPr>
        <p:blipFill>
          <a:blip r:embed="rId2"/>
          <a:stretch>
            <a:fillRect/>
          </a:stretch>
        </p:blipFill>
        <p:spPr>
          <a:xfrm>
            <a:off x="7266198" y="43947"/>
            <a:ext cx="4707116" cy="6879972"/>
          </a:xfrm>
          <a:prstGeom prst="rect">
            <a:avLst/>
          </a:prstGeom>
        </p:spPr>
      </p:pic>
    </p:spTree>
    <p:extLst>
      <p:ext uri="{BB962C8B-B14F-4D97-AF65-F5344CB8AC3E}">
        <p14:creationId xmlns:p14="http://schemas.microsoft.com/office/powerpoint/2010/main" val="3608058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Text, application, email&#10;&#10;Description automatically generated">
            <a:extLst>
              <a:ext uri="{FF2B5EF4-FFF2-40B4-BE49-F238E27FC236}">
                <a16:creationId xmlns:a16="http://schemas.microsoft.com/office/drawing/2014/main" id="{99A821C3-D82B-45FC-ACE0-0C594B832CE9}"/>
              </a:ext>
            </a:extLst>
          </p:cNvPr>
          <p:cNvPicPr>
            <a:picLocks noChangeAspect="1"/>
          </p:cNvPicPr>
          <p:nvPr/>
        </p:nvPicPr>
        <p:blipFill>
          <a:blip r:embed="rId2"/>
          <a:stretch>
            <a:fillRect/>
          </a:stretch>
        </p:blipFill>
        <p:spPr>
          <a:xfrm>
            <a:off x="7266198" y="-18898"/>
            <a:ext cx="4707116" cy="6879972"/>
          </a:xfrm>
          <a:prstGeom prst="rect">
            <a:avLst/>
          </a:prstGeom>
        </p:spPr>
      </p:pic>
      <p:sp>
        <p:nvSpPr>
          <p:cNvPr id="2" name="Tittel 1">
            <a:extLst>
              <a:ext uri="{FF2B5EF4-FFF2-40B4-BE49-F238E27FC236}">
                <a16:creationId xmlns:a16="http://schemas.microsoft.com/office/drawing/2014/main" id="{EFB9CAC0-F471-5E4B-B669-D58577275E16}"/>
              </a:ext>
            </a:extLst>
          </p:cNvPr>
          <p:cNvSpPr>
            <a:spLocks noGrp="1"/>
          </p:cNvSpPr>
          <p:nvPr>
            <p:ph type="title"/>
          </p:nvPr>
        </p:nvSpPr>
        <p:spPr>
          <a:xfrm>
            <a:off x="398585" y="731123"/>
            <a:ext cx="10699815" cy="1325563"/>
          </a:xfrm>
        </p:spPr>
        <p:txBody>
          <a:bodyPr>
            <a:normAutofit fontScale="90000"/>
          </a:bodyPr>
          <a:lstStyle/>
          <a:p>
            <a:r>
              <a:rPr lang="nn-NO" sz="6000" b="1" dirty="0">
                <a:ea typeface="Bodoni Ornaments" pitchFamily="2" charset="0"/>
              </a:rPr>
              <a:t>Tekstskapingsoppdrag </a:t>
            </a:r>
            <a:br>
              <a:rPr lang="nn-NO" sz="6000" b="1" dirty="0">
                <a:ea typeface="Bodoni Ornaments" pitchFamily="2" charset="0"/>
              </a:rPr>
            </a:br>
            <a:r>
              <a:rPr lang="nn-NO" sz="6000" b="1" dirty="0">
                <a:ea typeface="Bodoni Ornaments" pitchFamily="2" charset="0"/>
              </a:rPr>
              <a:t>– del ein</a:t>
            </a:r>
            <a:br>
              <a:rPr lang="nb-NO" b="1" dirty="0">
                <a:ea typeface="Bodoni Ornaments" pitchFamily="2" charset="0"/>
              </a:rPr>
            </a:br>
            <a:endParaRPr lang="nb-NO" dirty="0"/>
          </a:p>
        </p:txBody>
      </p:sp>
      <p:sp>
        <p:nvSpPr>
          <p:cNvPr id="3" name="Plassholder for innhold 2">
            <a:extLst>
              <a:ext uri="{FF2B5EF4-FFF2-40B4-BE49-F238E27FC236}">
                <a16:creationId xmlns:a16="http://schemas.microsoft.com/office/drawing/2014/main" id="{2755EE26-13EF-6D48-9639-5EDA366392CD}"/>
              </a:ext>
            </a:extLst>
          </p:cNvPr>
          <p:cNvSpPr>
            <a:spLocks noGrp="1"/>
          </p:cNvSpPr>
          <p:nvPr>
            <p:ph idx="1"/>
          </p:nvPr>
        </p:nvSpPr>
        <p:spPr>
          <a:xfrm>
            <a:off x="398585" y="2177317"/>
            <a:ext cx="6118225" cy="4351338"/>
          </a:xfrm>
        </p:spPr>
        <p:txBody>
          <a:bodyPr vert="horz" lIns="91440" tIns="45720" rIns="91440" bIns="45720" rtlCol="0" anchor="t">
            <a:normAutofit fontScale="77500" lnSpcReduction="20000"/>
          </a:bodyPr>
          <a:lstStyle/>
          <a:p>
            <a:pPr marL="0" indent="0">
              <a:buNone/>
            </a:pPr>
            <a:r>
              <a:rPr lang="nn-NO" dirty="0">
                <a:ea typeface="Bodoni Ornaments" pitchFamily="2" charset="0"/>
              </a:rPr>
              <a:t>Når de har fylt ut skriveramma, skal de skrive vidare på innleiinga. De skal ikkje skrive ferdig novella, men skrive den første av tre delar.  </a:t>
            </a:r>
            <a:endParaRPr lang="nn-NO" dirty="0"/>
          </a:p>
          <a:p>
            <a:pPr marL="0" indent="0">
              <a:buNone/>
            </a:pPr>
            <a:endParaRPr lang="nn-NO" dirty="0">
              <a:ea typeface="Bodoni Ornaments" pitchFamily="2" charset="0"/>
            </a:endParaRPr>
          </a:p>
          <a:p>
            <a:pPr marL="0" indent="0">
              <a:buNone/>
            </a:pPr>
            <a:r>
              <a:rPr lang="nn-NO" dirty="0">
                <a:ea typeface="Bodoni Ornaments" pitchFamily="2" charset="0"/>
              </a:rPr>
              <a:t>Støttespørsmål:</a:t>
            </a:r>
            <a:endParaRPr lang="nn-NO" dirty="0">
              <a:cs typeface="Calibri"/>
            </a:endParaRPr>
          </a:p>
          <a:p>
            <a:pPr marL="0" indent="0">
              <a:buNone/>
            </a:pPr>
            <a:endParaRPr lang="nn-NO" dirty="0">
              <a:ea typeface="Bodoni Ornaments" pitchFamily="2" charset="0"/>
              <a:cs typeface="Calibri" panose="020F0502020204030204"/>
            </a:endParaRPr>
          </a:p>
          <a:p>
            <a:pPr>
              <a:buFont typeface="Arial"/>
              <a:buChar char="•"/>
            </a:pPr>
            <a:r>
              <a:rPr lang="nn-NO" dirty="0">
                <a:ea typeface="+mn-lt"/>
                <a:cs typeface="+mn-lt"/>
              </a:rPr>
              <a:t>Kva slags </a:t>
            </a:r>
            <a:r>
              <a:rPr lang="nn-NO" b="1" dirty="0">
                <a:ea typeface="+mn-lt"/>
                <a:cs typeface="+mn-lt"/>
              </a:rPr>
              <a:t>karakterar </a:t>
            </a:r>
            <a:r>
              <a:rPr lang="nn-NO" dirty="0">
                <a:ea typeface="+mn-lt"/>
                <a:cs typeface="+mn-lt"/>
              </a:rPr>
              <a:t>skal vere med?</a:t>
            </a:r>
          </a:p>
          <a:p>
            <a:pPr>
              <a:buFont typeface="Arial"/>
              <a:buChar char="•"/>
            </a:pPr>
            <a:r>
              <a:rPr lang="nn-NO" dirty="0">
                <a:ea typeface="+mn-lt"/>
                <a:cs typeface="+mn-lt"/>
              </a:rPr>
              <a:t>Kvar skal handlinga utspele seg?</a:t>
            </a:r>
          </a:p>
          <a:p>
            <a:pPr>
              <a:buFont typeface="Arial"/>
              <a:buChar char="•"/>
            </a:pPr>
            <a:r>
              <a:rPr lang="nn-NO" dirty="0">
                <a:ea typeface="+mn-lt"/>
                <a:cs typeface="+mn-lt"/>
              </a:rPr>
              <a:t>Kva skal vere </a:t>
            </a:r>
            <a:r>
              <a:rPr lang="nn-NO" b="1" dirty="0">
                <a:ea typeface="+mn-lt"/>
                <a:cs typeface="+mn-lt"/>
              </a:rPr>
              <a:t>prosjektet</a:t>
            </a:r>
            <a:r>
              <a:rPr lang="nn-NO" dirty="0">
                <a:ea typeface="+mn-lt"/>
                <a:cs typeface="+mn-lt"/>
              </a:rPr>
              <a:t> i forteljinga?</a:t>
            </a:r>
          </a:p>
          <a:p>
            <a:pPr>
              <a:buFont typeface="Arial"/>
              <a:buChar char="•"/>
            </a:pPr>
            <a:r>
              <a:rPr lang="nn-NO" dirty="0">
                <a:ea typeface="+mn-lt"/>
                <a:cs typeface="+mn-lt"/>
              </a:rPr>
              <a:t>Kva skjer i denne delen av forteljinga?</a:t>
            </a:r>
          </a:p>
          <a:p>
            <a:pPr>
              <a:buFont typeface="Arial"/>
              <a:buChar char="•"/>
            </a:pPr>
            <a:r>
              <a:rPr lang="nn-NO" dirty="0">
                <a:ea typeface="+mn-lt"/>
                <a:cs typeface="+mn-lt"/>
              </a:rPr>
              <a:t>Korleis kan de avslutte tekstutdraget på ein spennande måte slik at lesaren får lyst til å lese/sjå vidare? </a:t>
            </a:r>
          </a:p>
          <a:p>
            <a:pPr>
              <a:buFont typeface="Arial"/>
              <a:buChar char="•"/>
            </a:pPr>
            <a:endParaRPr lang="nb-NO" dirty="0">
              <a:ea typeface="+mn-lt"/>
              <a:cs typeface="+mn-lt"/>
            </a:endParaRPr>
          </a:p>
          <a:p>
            <a:pPr marL="0" indent="0">
              <a:buNone/>
            </a:pPr>
            <a:endParaRPr lang="nb-NO" dirty="0">
              <a:ea typeface="Bodoni Ornaments" pitchFamily="2" charset="0"/>
              <a:cs typeface="Calibri"/>
            </a:endParaRPr>
          </a:p>
          <a:p>
            <a:pPr marL="0" indent="0">
              <a:buNone/>
            </a:pPr>
            <a:endParaRPr lang="nb-NO" dirty="0">
              <a:ea typeface="Bodoni Ornaments" pitchFamily="2" charset="0"/>
              <a:cs typeface="Calibri"/>
            </a:endParaRPr>
          </a:p>
          <a:p>
            <a:pPr marL="0" indent="0">
              <a:buNone/>
            </a:pPr>
            <a:endParaRPr lang="nb-NO" dirty="0">
              <a:cs typeface="Calibri"/>
            </a:endParaRPr>
          </a:p>
          <a:p>
            <a:endParaRPr lang="nb-NO" dirty="0">
              <a:cs typeface="Calibri"/>
            </a:endParaRPr>
          </a:p>
        </p:txBody>
      </p:sp>
      <p:sp>
        <p:nvSpPr>
          <p:cNvPr id="5" name="Ellipse 4">
            <a:extLst>
              <a:ext uri="{FF2B5EF4-FFF2-40B4-BE49-F238E27FC236}">
                <a16:creationId xmlns:a16="http://schemas.microsoft.com/office/drawing/2014/main" id="{93BAFDD4-381F-45E2-B0D9-D8B5615F4211}"/>
              </a:ext>
            </a:extLst>
          </p:cNvPr>
          <p:cNvSpPr/>
          <p:nvPr/>
        </p:nvSpPr>
        <p:spPr>
          <a:xfrm>
            <a:off x="7134901" y="2893142"/>
            <a:ext cx="2569306" cy="1680306"/>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Ellipse 5">
            <a:extLst>
              <a:ext uri="{FF2B5EF4-FFF2-40B4-BE49-F238E27FC236}">
                <a16:creationId xmlns:a16="http://schemas.microsoft.com/office/drawing/2014/main" id="{3AC712DD-C216-45CD-A38F-7E87D83B4EDD}"/>
              </a:ext>
            </a:extLst>
          </p:cNvPr>
          <p:cNvSpPr/>
          <p:nvPr/>
        </p:nvSpPr>
        <p:spPr>
          <a:xfrm>
            <a:off x="9736236" y="2889718"/>
            <a:ext cx="2452075" cy="1729152"/>
          </a:xfrm>
          <a:prstGeom prst="ellipse">
            <a:avLst/>
          </a:prstGeom>
          <a:noFill/>
          <a:ln w="285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Ellipse 6">
            <a:extLst>
              <a:ext uri="{FF2B5EF4-FFF2-40B4-BE49-F238E27FC236}">
                <a16:creationId xmlns:a16="http://schemas.microsoft.com/office/drawing/2014/main" id="{4A98808B-018F-46BD-B83F-A22650B814E4}"/>
              </a:ext>
            </a:extLst>
          </p:cNvPr>
          <p:cNvSpPr/>
          <p:nvPr/>
        </p:nvSpPr>
        <p:spPr>
          <a:xfrm>
            <a:off x="6631433" y="4573045"/>
            <a:ext cx="5441459" cy="2158998"/>
          </a:xfrm>
          <a:prstGeom prst="ellipse">
            <a:avLst/>
          </a:prstGeom>
          <a:noFill/>
          <a:ln w="285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TekstSylinder 7">
            <a:extLst>
              <a:ext uri="{FF2B5EF4-FFF2-40B4-BE49-F238E27FC236}">
                <a16:creationId xmlns:a16="http://schemas.microsoft.com/office/drawing/2014/main" id="{678F73EA-1F99-4D90-A9BE-7B00C3EEC705}"/>
              </a:ext>
            </a:extLst>
          </p:cNvPr>
          <p:cNvSpPr txBox="1"/>
          <p:nvPr/>
        </p:nvSpPr>
        <p:spPr>
          <a:xfrm>
            <a:off x="7427053" y="3733176"/>
            <a:ext cx="218635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b="1">
                <a:solidFill>
                  <a:srgbClr val="FF0000"/>
                </a:solidFill>
                <a:latin typeface="Bradley Hand ITC"/>
                <a:cs typeface="Calibri"/>
              </a:rPr>
              <a:t>Første oppdrag</a:t>
            </a:r>
          </a:p>
        </p:txBody>
      </p:sp>
      <p:sp>
        <p:nvSpPr>
          <p:cNvPr id="10" name="TekstSylinder 9">
            <a:extLst>
              <a:ext uri="{FF2B5EF4-FFF2-40B4-BE49-F238E27FC236}">
                <a16:creationId xmlns:a16="http://schemas.microsoft.com/office/drawing/2014/main" id="{DEF5A288-A6DB-4E83-B185-DE4FF1D53B55}"/>
              </a:ext>
            </a:extLst>
          </p:cNvPr>
          <p:cNvSpPr txBox="1"/>
          <p:nvPr/>
        </p:nvSpPr>
        <p:spPr>
          <a:xfrm>
            <a:off x="10005224" y="3731060"/>
            <a:ext cx="218635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b="1">
                <a:solidFill>
                  <a:srgbClr val="FF0000"/>
                </a:solidFill>
                <a:latin typeface="Bradley Hand ITC"/>
                <a:cs typeface="Calibri"/>
              </a:rPr>
              <a:t>Andre oppdrag</a:t>
            </a:r>
          </a:p>
        </p:txBody>
      </p:sp>
      <p:sp>
        <p:nvSpPr>
          <p:cNvPr id="11" name="TekstSylinder 10">
            <a:extLst>
              <a:ext uri="{FF2B5EF4-FFF2-40B4-BE49-F238E27FC236}">
                <a16:creationId xmlns:a16="http://schemas.microsoft.com/office/drawing/2014/main" id="{049F61A8-E677-4F43-B5E6-FB71EDDAF675}"/>
              </a:ext>
            </a:extLst>
          </p:cNvPr>
          <p:cNvSpPr txBox="1"/>
          <p:nvPr/>
        </p:nvSpPr>
        <p:spPr>
          <a:xfrm>
            <a:off x="8524831" y="5122722"/>
            <a:ext cx="218635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b="1">
                <a:solidFill>
                  <a:srgbClr val="FF0000"/>
                </a:solidFill>
                <a:latin typeface="Bradley Hand ITC"/>
                <a:cs typeface="Calibri"/>
              </a:rPr>
              <a:t>Tredje oppdrag</a:t>
            </a:r>
          </a:p>
        </p:txBody>
      </p:sp>
    </p:spTree>
    <p:extLst>
      <p:ext uri="{BB962C8B-B14F-4D97-AF65-F5344CB8AC3E}">
        <p14:creationId xmlns:p14="http://schemas.microsoft.com/office/powerpoint/2010/main" val="1237947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5796-ABDC-49F2-99C7-9A987DD3C04F}"/>
              </a:ext>
            </a:extLst>
          </p:cNvPr>
          <p:cNvSpPr>
            <a:spLocks noGrp="1"/>
          </p:cNvSpPr>
          <p:nvPr>
            <p:ph type="title"/>
          </p:nvPr>
        </p:nvSpPr>
        <p:spPr/>
        <p:txBody>
          <a:bodyPr/>
          <a:lstStyle/>
          <a:p>
            <a:r>
              <a:rPr lang="nn-NO" b="1" dirty="0">
                <a:latin typeface="+mn-lt"/>
                <a:cs typeface="Calibri Light"/>
              </a:rPr>
              <a:t>Forteljemåte</a:t>
            </a:r>
          </a:p>
        </p:txBody>
      </p:sp>
      <p:sp>
        <p:nvSpPr>
          <p:cNvPr id="3" name="Content Placeholder 2">
            <a:extLst>
              <a:ext uri="{FF2B5EF4-FFF2-40B4-BE49-F238E27FC236}">
                <a16:creationId xmlns:a16="http://schemas.microsoft.com/office/drawing/2014/main" id="{B40448EA-9451-4BDC-9707-3297978D9963}"/>
              </a:ext>
            </a:extLst>
          </p:cNvPr>
          <p:cNvSpPr>
            <a:spLocks noGrp="1"/>
          </p:cNvSpPr>
          <p:nvPr>
            <p:ph idx="1"/>
          </p:nvPr>
        </p:nvSpPr>
        <p:spPr/>
        <p:txBody>
          <a:bodyPr vert="horz" lIns="91440" tIns="45720" rIns="91440" bIns="45720" rtlCol="0" anchor="t">
            <a:normAutofit/>
          </a:bodyPr>
          <a:lstStyle/>
          <a:p>
            <a:pPr marL="0" indent="0">
              <a:buNone/>
            </a:pPr>
            <a:r>
              <a:rPr lang="nn-NO" dirty="0">
                <a:ea typeface="+mn-lt"/>
                <a:cs typeface="+mn-lt"/>
              </a:rPr>
              <a:t>Legg merke til korleis teksten til Torkildsen er skriven. </a:t>
            </a:r>
          </a:p>
          <a:p>
            <a:pPr marL="0" indent="0">
              <a:buNone/>
            </a:pPr>
            <a:endParaRPr lang="nn-NO" dirty="0">
              <a:ea typeface="+mn-lt"/>
              <a:cs typeface="+mn-lt"/>
            </a:endParaRPr>
          </a:p>
          <a:p>
            <a:r>
              <a:rPr lang="nn-NO" dirty="0">
                <a:ea typeface="+mn-lt"/>
                <a:cs typeface="+mn-lt"/>
              </a:rPr>
              <a:t>Korleis startar han novella? </a:t>
            </a:r>
          </a:p>
          <a:p>
            <a:r>
              <a:rPr lang="nn-NO" dirty="0">
                <a:ea typeface="+mn-lt"/>
                <a:cs typeface="+mn-lt"/>
              </a:rPr>
              <a:t>Korleis vekslar han mellom tankereferat, skildringar og replikkar? </a:t>
            </a:r>
          </a:p>
          <a:p>
            <a:pPr marL="0" indent="0">
              <a:buNone/>
            </a:pPr>
            <a:endParaRPr lang="nn-NO" dirty="0">
              <a:ea typeface="+mn-lt"/>
              <a:cs typeface="+mn-lt"/>
            </a:endParaRPr>
          </a:p>
          <a:p>
            <a:pPr marL="0" indent="0">
              <a:buNone/>
            </a:pPr>
            <a:r>
              <a:rPr lang="nn-NO" dirty="0">
                <a:ea typeface="+mn-lt"/>
                <a:cs typeface="+mn-lt"/>
              </a:rPr>
              <a:t>Les meir om dei ulike forteljemåtane i norskboka dykkar, og diskuter kva slags forteljemåtar de vil bruke eller veksle mellom i teksten dykkar.</a:t>
            </a:r>
            <a:endParaRPr lang="nn-NO" dirty="0">
              <a:cs typeface="Calibri" panose="020F0502020204030204"/>
            </a:endParaRPr>
          </a:p>
          <a:p>
            <a:pPr marL="0" indent="0">
              <a:buNone/>
            </a:pPr>
            <a:endParaRPr lang="nb-NO" dirty="0">
              <a:ea typeface="+mn-lt"/>
              <a:cs typeface="+mn-lt"/>
            </a:endParaRPr>
          </a:p>
          <a:p>
            <a:endParaRPr lang="nb-NO" dirty="0">
              <a:ea typeface="+mn-lt"/>
              <a:cs typeface="+mn-lt"/>
            </a:endParaRPr>
          </a:p>
          <a:p>
            <a:endParaRPr lang="nb-NO" dirty="0">
              <a:cs typeface="Calibri"/>
            </a:endParaRPr>
          </a:p>
        </p:txBody>
      </p:sp>
    </p:spTree>
    <p:extLst>
      <p:ext uri="{BB962C8B-B14F-4D97-AF65-F5344CB8AC3E}">
        <p14:creationId xmlns:p14="http://schemas.microsoft.com/office/powerpoint/2010/main" val="311846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a:extLst>
              <a:ext uri="{FF2B5EF4-FFF2-40B4-BE49-F238E27FC236}">
                <a16:creationId xmlns:a16="http://schemas.microsoft.com/office/drawing/2014/main" id="{DE80F830-217D-D847-9AEE-F0DC0456EB05}"/>
              </a:ext>
            </a:extLst>
          </p:cNvPr>
          <p:cNvPicPr>
            <a:picLocks noChangeAspect="1"/>
          </p:cNvPicPr>
          <p:nvPr/>
        </p:nvPicPr>
        <p:blipFill rotWithShape="1">
          <a:blip r:embed="rId2"/>
          <a:srcRect l="29814" t="18942" r="1792" b="18942"/>
          <a:stretch/>
        </p:blipFill>
        <p:spPr>
          <a:xfrm>
            <a:off x="-1" y="0"/>
            <a:ext cx="12188951" cy="685800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BBD09F02-ABC2-7443-BA56-22A176262206}"/>
              </a:ext>
            </a:extLst>
          </p:cNvPr>
          <p:cNvSpPr>
            <a:spLocks noGrp="1"/>
          </p:cNvSpPr>
          <p:nvPr>
            <p:ph type="title"/>
          </p:nvPr>
        </p:nvSpPr>
        <p:spPr>
          <a:xfrm>
            <a:off x="7335489" y="2405670"/>
            <a:ext cx="3822189" cy="1899912"/>
          </a:xfrm>
        </p:spPr>
        <p:txBody>
          <a:bodyPr>
            <a:normAutofit/>
          </a:bodyPr>
          <a:lstStyle/>
          <a:p>
            <a:r>
              <a:rPr lang="nn-NO" sz="4000" b="1" dirty="0"/>
              <a:t>Å formidle tekst </a:t>
            </a:r>
            <a:br>
              <a:rPr lang="nn-NO" sz="4000" b="1" dirty="0"/>
            </a:br>
            <a:r>
              <a:rPr lang="nn-NO" sz="4000" b="1" dirty="0"/>
              <a:t>gjennom levande </a:t>
            </a:r>
            <a:br>
              <a:rPr lang="nn-NO" sz="4000" b="1" dirty="0"/>
            </a:br>
            <a:r>
              <a:rPr lang="nn-NO" sz="4000" b="1" dirty="0"/>
              <a:t>bilete og musikk</a:t>
            </a:r>
          </a:p>
        </p:txBody>
      </p:sp>
      <p:sp>
        <p:nvSpPr>
          <p:cNvPr id="6" name="Rektangel 5">
            <a:extLst>
              <a:ext uri="{FF2B5EF4-FFF2-40B4-BE49-F238E27FC236}">
                <a16:creationId xmlns:a16="http://schemas.microsoft.com/office/drawing/2014/main" id="{482B026B-54D4-DC4B-A54F-9FD11767AA2C}"/>
              </a:ext>
            </a:extLst>
          </p:cNvPr>
          <p:cNvSpPr/>
          <p:nvPr/>
        </p:nvSpPr>
        <p:spPr>
          <a:xfrm>
            <a:off x="2213515" y="1315081"/>
            <a:ext cx="2805957" cy="3416320"/>
          </a:xfrm>
          <a:prstGeom prst="rect">
            <a:avLst/>
          </a:prstGeom>
        </p:spPr>
        <p:txBody>
          <a:bodyPr wrap="square">
            <a:spAutoFit/>
          </a:bodyPr>
          <a:lstStyle/>
          <a:p>
            <a:pPr>
              <a:spcAft>
                <a:spcPts val="600"/>
              </a:spcAft>
            </a:pPr>
            <a:r>
              <a:rPr lang="nn-NO" sz="2400" dirty="0"/>
              <a:t>Når de er ferdige med å skrive den fyrste tekstdelen, skal de formidle han gjennom levande bilete/dramatisering/musikk. Sjå døme på korleis de kan gjere det </a:t>
            </a:r>
            <a:r>
              <a:rPr lang="nn-NO" sz="2400" b="1" dirty="0">
                <a:hlinkClick r:id="rId3"/>
              </a:rPr>
              <a:t>her</a:t>
            </a:r>
            <a:r>
              <a:rPr lang="nn-NO" sz="2400" b="1" dirty="0"/>
              <a:t>.</a:t>
            </a:r>
          </a:p>
        </p:txBody>
      </p:sp>
    </p:spTree>
    <p:extLst>
      <p:ext uri="{BB962C8B-B14F-4D97-AF65-F5344CB8AC3E}">
        <p14:creationId xmlns:p14="http://schemas.microsoft.com/office/powerpoint/2010/main" val="372525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14" name="Freeform: Shape 13">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sp>
          <p:nvSpPr>
            <p:cNvPr id="19" name="Freeform: Shape 18">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Tittel 3">
            <a:extLst>
              <a:ext uri="{FF2B5EF4-FFF2-40B4-BE49-F238E27FC236}">
                <a16:creationId xmlns:a16="http://schemas.microsoft.com/office/drawing/2014/main" id="{2D735F5A-56A8-4A43-9DFC-CA5957132DF8}"/>
              </a:ext>
            </a:extLst>
          </p:cNvPr>
          <p:cNvSpPr>
            <a:spLocks noGrp="1"/>
          </p:cNvSpPr>
          <p:nvPr>
            <p:ph type="title"/>
          </p:nvPr>
        </p:nvSpPr>
        <p:spPr>
          <a:xfrm>
            <a:off x="1597404" y="570994"/>
            <a:ext cx="8108201" cy="1837349"/>
          </a:xfrm>
        </p:spPr>
        <p:txBody>
          <a:bodyPr anchor="ctr">
            <a:normAutofit/>
          </a:bodyPr>
          <a:lstStyle/>
          <a:p>
            <a:pPr algn="ctr"/>
            <a:r>
              <a:rPr lang="nn-NO" sz="4800" b="1" dirty="0">
                <a:latin typeface="+mn-lt"/>
              </a:rPr>
              <a:t>Tekstskapingsoppdrag – del ein</a:t>
            </a:r>
          </a:p>
        </p:txBody>
      </p:sp>
      <p:sp>
        <p:nvSpPr>
          <p:cNvPr id="3" name="Plassholder for innhold 2">
            <a:extLst>
              <a:ext uri="{FF2B5EF4-FFF2-40B4-BE49-F238E27FC236}">
                <a16:creationId xmlns:a16="http://schemas.microsoft.com/office/drawing/2014/main" id="{9B929C68-7DC1-3C45-8986-043A996AA6DB}"/>
              </a:ext>
            </a:extLst>
          </p:cNvPr>
          <p:cNvSpPr>
            <a:spLocks noGrp="1"/>
          </p:cNvSpPr>
          <p:nvPr>
            <p:ph idx="1"/>
          </p:nvPr>
        </p:nvSpPr>
        <p:spPr>
          <a:xfrm>
            <a:off x="905897" y="2086610"/>
            <a:ext cx="10972799" cy="3573864"/>
          </a:xfrm>
        </p:spPr>
        <p:txBody>
          <a:bodyPr anchor="t">
            <a:normAutofit/>
          </a:bodyPr>
          <a:lstStyle/>
          <a:p>
            <a:r>
              <a:rPr lang="nn-NO" dirty="0"/>
              <a:t>Kva bør de tenkje på når de skal formidle teksten som </a:t>
            </a:r>
            <a:r>
              <a:rPr lang="nn-NO" b="1" dirty="0"/>
              <a:t>ein samansett tekst?</a:t>
            </a:r>
            <a:r>
              <a:rPr lang="nn-NO" dirty="0"/>
              <a:t> Slå opp i læreboka dykkar og gå gjennom punkta som forklarar korleis lyd, bilete og tekstutdrag kan formidlast på ein estetisk og effektiv måte.</a:t>
            </a:r>
          </a:p>
          <a:p>
            <a:pPr marL="0" indent="0">
              <a:buNone/>
            </a:pPr>
            <a:endParaRPr lang="nn-NO" dirty="0"/>
          </a:p>
          <a:p>
            <a:r>
              <a:rPr lang="nn-NO" b="1" dirty="0"/>
              <a:t>Samtalespørsmål</a:t>
            </a:r>
            <a:r>
              <a:rPr lang="nn-NO" dirty="0"/>
              <a:t>: Kva slags seriar, filmar eller musikkvideoar synest du fortel forteljingar på ein god måte? Kva grep har blitt gjort når det gjeld kameravinkel, fokus, biletutsnitt og musikkval?</a:t>
            </a:r>
          </a:p>
          <a:p>
            <a:endParaRPr lang="nb-NO" sz="1600" dirty="0">
              <a:solidFill>
                <a:schemeClr val="tx2"/>
              </a:solidFill>
            </a:endParaRPr>
          </a:p>
        </p:txBody>
      </p:sp>
    </p:spTree>
    <p:extLst>
      <p:ext uri="{BB962C8B-B14F-4D97-AF65-F5344CB8AC3E}">
        <p14:creationId xmlns:p14="http://schemas.microsoft.com/office/powerpoint/2010/main" val="3240212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4D4B3A8-67A1-034F-878A-560B32CFA31D}"/>
              </a:ext>
            </a:extLst>
          </p:cNvPr>
          <p:cNvSpPr>
            <a:spLocks noGrp="1"/>
          </p:cNvSpPr>
          <p:nvPr>
            <p:ph type="title"/>
          </p:nvPr>
        </p:nvSpPr>
        <p:spPr>
          <a:xfrm>
            <a:off x="1043759" y="610263"/>
            <a:ext cx="9833548" cy="1325563"/>
          </a:xfrm>
        </p:spPr>
        <p:txBody>
          <a:bodyPr anchor="b">
            <a:normAutofit/>
          </a:bodyPr>
          <a:lstStyle/>
          <a:p>
            <a:pPr algn="ctr"/>
            <a:r>
              <a:rPr lang="nb-NO" sz="6600" b="1" dirty="0">
                <a:latin typeface="+mn-lt"/>
              </a:rPr>
              <a:t>Oppdraget</a:t>
            </a:r>
          </a:p>
        </p:txBody>
      </p:sp>
      <p:sp>
        <p:nvSpPr>
          <p:cNvPr id="3" name="Plassholder for innhold 2">
            <a:extLst>
              <a:ext uri="{FF2B5EF4-FFF2-40B4-BE49-F238E27FC236}">
                <a16:creationId xmlns:a16="http://schemas.microsoft.com/office/drawing/2014/main" id="{FA6C09E9-0356-AC47-BD49-60A136296701}"/>
              </a:ext>
            </a:extLst>
          </p:cNvPr>
          <p:cNvSpPr>
            <a:spLocks noGrp="1"/>
          </p:cNvSpPr>
          <p:nvPr>
            <p:ph idx="1"/>
          </p:nvPr>
        </p:nvSpPr>
        <p:spPr>
          <a:xfrm>
            <a:off x="1179073" y="2087244"/>
            <a:ext cx="9833548" cy="2693976"/>
          </a:xfrm>
        </p:spPr>
        <p:txBody>
          <a:bodyPr vert="horz" lIns="91440" tIns="45720" rIns="91440" bIns="45720" rtlCol="0" anchor="t">
            <a:normAutofit/>
          </a:bodyPr>
          <a:lstStyle/>
          <a:p>
            <a:pPr marL="0" indent="0">
              <a:buNone/>
            </a:pPr>
            <a:r>
              <a:rPr lang="nn-NO" dirty="0"/>
              <a:t>I løpet av dei neste vekene skal de skrive og formidle ei digital forteljing i eit format som kan fungere som ei instagramforteljing. Klassa skal dikte vidare på novella «Heime-aleine-fest» av Terje Torkildsen og bruke ho som eit utgangspunkt for tekstskapinga.</a:t>
            </a:r>
          </a:p>
        </p:txBody>
      </p:sp>
      <p:pic>
        <p:nvPicPr>
          <p:cNvPr id="7" name="Bilde 6">
            <a:extLst>
              <a:ext uri="{FF2B5EF4-FFF2-40B4-BE49-F238E27FC236}">
                <a16:creationId xmlns:a16="http://schemas.microsoft.com/office/drawing/2014/main" id="{E5FA1C1D-7D06-4641-8177-D344F7CDEAF6}"/>
              </a:ext>
            </a:extLst>
          </p:cNvPr>
          <p:cNvPicPr>
            <a:picLocks noChangeAspect="1"/>
          </p:cNvPicPr>
          <p:nvPr/>
        </p:nvPicPr>
        <p:blipFill>
          <a:blip r:embed="rId2"/>
          <a:stretch>
            <a:fillRect/>
          </a:stretch>
        </p:blipFill>
        <p:spPr>
          <a:xfrm>
            <a:off x="3485189" y="4979292"/>
            <a:ext cx="5384421" cy="1268445"/>
          </a:xfrm>
          <a:prstGeom prst="rect">
            <a:avLst/>
          </a:prstGeom>
        </p:spPr>
      </p:pic>
    </p:spTree>
    <p:extLst>
      <p:ext uri="{BB962C8B-B14F-4D97-AF65-F5344CB8AC3E}">
        <p14:creationId xmlns:p14="http://schemas.microsoft.com/office/powerpoint/2010/main" val="1536990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C1B0F6CB-C663-F148-9487-E4F9A1088B96}"/>
              </a:ext>
            </a:extLst>
          </p:cNvPr>
          <p:cNvPicPr>
            <a:picLocks noChangeAspect="1"/>
          </p:cNvPicPr>
          <p:nvPr/>
        </p:nvPicPr>
        <p:blipFill>
          <a:blip r:embed="rId2"/>
          <a:stretch>
            <a:fill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102B0423-D79D-7949-93CD-30971FF976EA}"/>
              </a:ext>
            </a:extLst>
          </p:cNvPr>
          <p:cNvSpPr>
            <a:spLocks noGrp="1"/>
          </p:cNvSpPr>
          <p:nvPr>
            <p:ph type="title"/>
          </p:nvPr>
        </p:nvSpPr>
        <p:spPr>
          <a:xfrm>
            <a:off x="706315" y="440592"/>
            <a:ext cx="10515600" cy="1325563"/>
          </a:xfrm>
        </p:spPr>
        <p:txBody>
          <a:bodyPr>
            <a:normAutofit fontScale="90000"/>
          </a:bodyPr>
          <a:lstStyle/>
          <a:p>
            <a:br>
              <a:rPr lang="nb-NO" sz="5300" b="1" dirty="0"/>
            </a:br>
            <a:r>
              <a:rPr lang="nn-NO" sz="5300" b="1" dirty="0">
                <a:latin typeface="+mn-lt"/>
              </a:rPr>
              <a:t>Å visualisere den skriftlege teksten </a:t>
            </a:r>
            <a:br>
              <a:rPr lang="nb-NO" b="1" dirty="0"/>
            </a:br>
            <a:endParaRPr lang="nb-NO" dirty="0"/>
          </a:p>
        </p:txBody>
      </p:sp>
      <p:sp>
        <p:nvSpPr>
          <p:cNvPr id="3" name="Plassholder for innhold 2">
            <a:extLst>
              <a:ext uri="{FF2B5EF4-FFF2-40B4-BE49-F238E27FC236}">
                <a16:creationId xmlns:a16="http://schemas.microsoft.com/office/drawing/2014/main" id="{B21FC252-0410-514D-B4A4-EB4C7698FA4D}"/>
              </a:ext>
            </a:extLst>
          </p:cNvPr>
          <p:cNvSpPr>
            <a:spLocks noGrp="1"/>
          </p:cNvSpPr>
          <p:nvPr>
            <p:ph idx="1"/>
          </p:nvPr>
        </p:nvSpPr>
        <p:spPr>
          <a:xfrm>
            <a:off x="574431" y="1766155"/>
            <a:ext cx="10779368" cy="4676409"/>
          </a:xfrm>
        </p:spPr>
        <p:txBody>
          <a:bodyPr vert="horz" lIns="91440" tIns="45720" rIns="91440" bIns="45720" rtlCol="0" anchor="t">
            <a:normAutofit fontScale="77500" lnSpcReduction="20000"/>
          </a:bodyPr>
          <a:lstStyle/>
          <a:p>
            <a:pPr marL="0" indent="0">
              <a:lnSpc>
                <a:spcPct val="120000"/>
              </a:lnSpc>
              <a:buNone/>
            </a:pPr>
            <a:r>
              <a:rPr lang="nn-NO" dirty="0"/>
              <a:t>Når de skal gjere den skriftlege teksten om til ein samansett tekst, er det viktig at de kan grunngje vala de tek, og bruke eit fagspråk i forklaringa dykkar.</a:t>
            </a:r>
          </a:p>
          <a:p>
            <a:pPr marL="0" indent="0">
              <a:lnSpc>
                <a:spcPct val="120000"/>
              </a:lnSpc>
              <a:buNone/>
            </a:pPr>
            <a:endParaRPr lang="nn-NO" dirty="0"/>
          </a:p>
          <a:p>
            <a:pPr marL="0" indent="0">
              <a:lnSpc>
                <a:spcPct val="120000"/>
              </a:lnSpc>
              <a:buNone/>
            </a:pPr>
            <a:r>
              <a:rPr lang="nn-NO" b="1" dirty="0"/>
              <a:t>Hjelpespørsmål som de kan bruke undervegs i utforminga av den samansette teksten:</a:t>
            </a:r>
          </a:p>
          <a:p>
            <a:pPr>
              <a:lnSpc>
                <a:spcPct val="120000"/>
              </a:lnSpc>
              <a:buFontTx/>
              <a:buChar char="-"/>
            </a:pPr>
            <a:r>
              <a:rPr lang="nn-NO" dirty="0"/>
              <a:t>Kvifor har vi valt å setje saman dei ulike elementa (tekstutdrag, levande bilete, musikk) på denne måten?</a:t>
            </a:r>
          </a:p>
          <a:p>
            <a:pPr marL="0" indent="0">
              <a:lnSpc>
                <a:spcPct val="120000"/>
              </a:lnSpc>
              <a:buNone/>
            </a:pPr>
            <a:endParaRPr lang="nn-NO" dirty="0"/>
          </a:p>
          <a:p>
            <a:pPr>
              <a:lnSpc>
                <a:spcPct val="120000"/>
              </a:lnSpc>
              <a:buFontTx/>
              <a:buChar char="-"/>
            </a:pPr>
            <a:r>
              <a:rPr lang="nn-NO" dirty="0"/>
              <a:t>Kva slags verkemiddel har vi teke i bruk for å formidle forteljinga på ein best mogleg måte? Døme på faglege omgrep som de kan bruke i grunngjevinga, er visuelle verkemiddel, auditive verkemiddel, språklege verkemiddel, visuelle/auditive/språklege element, biletutsnitt, kamerarørsle, biletvinkel, perspektiv, osb.</a:t>
            </a:r>
          </a:p>
          <a:p>
            <a:pPr marL="0" indent="0">
              <a:buNone/>
            </a:pPr>
            <a:endParaRPr lang="nb-NO" dirty="0"/>
          </a:p>
        </p:txBody>
      </p:sp>
    </p:spTree>
    <p:extLst>
      <p:ext uri="{BB962C8B-B14F-4D97-AF65-F5344CB8AC3E}">
        <p14:creationId xmlns:p14="http://schemas.microsoft.com/office/powerpoint/2010/main" val="3974319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637F8879-4BD0-F348-9459-68DA1F1B8280}"/>
              </a:ext>
            </a:extLst>
          </p:cNvPr>
          <p:cNvPicPr>
            <a:picLocks noChangeAspect="1"/>
          </p:cNvPicPr>
          <p:nvPr/>
        </p:nvPicPr>
        <p:blipFill>
          <a:blip r:embed="rId2"/>
          <a:stretch>
            <a:fillRect/>
          </a:stretch>
        </p:blipFill>
        <p:spPr>
          <a:xfrm>
            <a:off x="16254" y="0"/>
            <a:ext cx="12159491" cy="6858000"/>
          </a:xfrm>
          <a:prstGeom prst="rect">
            <a:avLst/>
          </a:prstGeom>
        </p:spPr>
      </p:pic>
      <p:sp>
        <p:nvSpPr>
          <p:cNvPr id="8" name="TekstSylinder 7">
            <a:extLst>
              <a:ext uri="{FF2B5EF4-FFF2-40B4-BE49-F238E27FC236}">
                <a16:creationId xmlns:a16="http://schemas.microsoft.com/office/drawing/2014/main" id="{D88DA208-B4CA-A044-8830-316EE4FBF2CB}"/>
              </a:ext>
            </a:extLst>
          </p:cNvPr>
          <p:cNvSpPr txBox="1"/>
          <p:nvPr/>
        </p:nvSpPr>
        <p:spPr>
          <a:xfrm>
            <a:off x="1401335" y="808892"/>
            <a:ext cx="9389327" cy="4431983"/>
          </a:xfrm>
          <a:prstGeom prst="rect">
            <a:avLst/>
          </a:prstGeom>
          <a:noFill/>
        </p:spPr>
        <p:txBody>
          <a:bodyPr wrap="square" lIns="91440" tIns="45720" rIns="91440" bIns="45720" rtlCol="0" anchor="t">
            <a:spAutoFit/>
          </a:bodyPr>
          <a:lstStyle/>
          <a:p>
            <a:r>
              <a:rPr lang="nn-NO" sz="4800" b="1" dirty="0"/>
              <a:t>Presentasjon og medelevrespons</a:t>
            </a:r>
          </a:p>
          <a:p>
            <a:endParaRPr lang="nn-NO" sz="2400" dirty="0"/>
          </a:p>
          <a:p>
            <a:pPr marL="342900" indent="-342900">
              <a:buFont typeface="Arial" panose="020B0604020202020204" pitchFamily="34" charset="0"/>
              <a:buChar char="•"/>
            </a:pPr>
            <a:r>
              <a:rPr lang="nn-NO" sz="2400" dirty="0"/>
              <a:t>Presenter dei samansette tekstane dykkar for resten av klassa, og forklar og grunngje dei ulike vala de har teke. </a:t>
            </a:r>
            <a:endParaRPr lang="nn-NO" sz="2400" dirty="0">
              <a:cs typeface="Calibri"/>
            </a:endParaRPr>
          </a:p>
          <a:p>
            <a:endParaRPr lang="nn-NO" sz="2400" dirty="0"/>
          </a:p>
          <a:p>
            <a:pPr marL="342900" indent="-342900">
              <a:buFont typeface="Arial" panose="020B0604020202020204" pitchFamily="34" charset="0"/>
              <a:buChar char="•"/>
            </a:pPr>
            <a:r>
              <a:rPr lang="nn-NO" sz="2400" dirty="0"/>
              <a:t>Lat medelevane gje dykk tilbakemelding på </a:t>
            </a:r>
            <a:r>
              <a:rPr lang="nn-NO" sz="2400" b="1" dirty="0"/>
              <a:t>kva som fungerte godt med den samansette teksten. </a:t>
            </a:r>
            <a:r>
              <a:rPr lang="nn-NO" sz="2400" dirty="0"/>
              <a:t>Når de gjev kvarandre tilbakemelding, er det viktig at de brukar eit fagspråk, og at de grunngjev synspunkta dykkar. </a:t>
            </a:r>
          </a:p>
          <a:p>
            <a:endParaRPr lang="nn-NO" sz="2400" dirty="0"/>
          </a:p>
          <a:p>
            <a:pPr algn="ctr">
              <a:buFont typeface="Arial" panose="020B0604020202020204" pitchFamily="34" charset="0"/>
            </a:pPr>
            <a:endParaRPr lang="nn-NO" sz="2400" dirty="0">
              <a:cs typeface="Calibri" panose="020F0502020204030204"/>
            </a:endParaRPr>
          </a:p>
          <a:p>
            <a:endParaRPr lang="nn-NO" dirty="0"/>
          </a:p>
        </p:txBody>
      </p:sp>
    </p:spTree>
    <p:extLst>
      <p:ext uri="{BB962C8B-B14F-4D97-AF65-F5344CB8AC3E}">
        <p14:creationId xmlns:p14="http://schemas.microsoft.com/office/powerpoint/2010/main" val="3733088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7F9122-D4D5-4BC2-A7DD-8D4E4B2CCDBD}"/>
              </a:ext>
            </a:extLst>
          </p:cNvPr>
          <p:cNvSpPr>
            <a:spLocks noGrp="1"/>
          </p:cNvSpPr>
          <p:nvPr>
            <p:ph type="title"/>
          </p:nvPr>
        </p:nvSpPr>
        <p:spPr/>
        <p:txBody>
          <a:bodyPr/>
          <a:lstStyle/>
          <a:p>
            <a:r>
              <a:rPr lang="nn-NO" b="1"/>
              <a:t>Før vi går i gang: </a:t>
            </a:r>
            <a:br>
              <a:rPr lang="nn-NO" b="1"/>
            </a:br>
            <a:r>
              <a:rPr lang="nn-NO" b="1"/>
              <a:t>Kva kan ei digital forteljing vere?</a:t>
            </a:r>
          </a:p>
        </p:txBody>
      </p:sp>
      <p:sp>
        <p:nvSpPr>
          <p:cNvPr id="3" name="Plasshaldar for innhald 2">
            <a:extLst>
              <a:ext uri="{FF2B5EF4-FFF2-40B4-BE49-F238E27FC236}">
                <a16:creationId xmlns:a16="http://schemas.microsoft.com/office/drawing/2014/main" id="{B9772847-CF01-4F5B-BE18-3A7F6543062F}"/>
              </a:ext>
            </a:extLst>
          </p:cNvPr>
          <p:cNvSpPr>
            <a:spLocks noGrp="1"/>
          </p:cNvSpPr>
          <p:nvPr>
            <p:ph idx="1"/>
          </p:nvPr>
        </p:nvSpPr>
        <p:spPr>
          <a:xfrm>
            <a:off x="838200" y="1825625"/>
            <a:ext cx="10733116" cy="1665720"/>
          </a:xfrm>
        </p:spPr>
        <p:txBody>
          <a:bodyPr/>
          <a:lstStyle/>
          <a:p>
            <a:pPr marL="0" indent="0">
              <a:buNone/>
            </a:pPr>
            <a:r>
              <a:rPr lang="nn-NO" i="1" dirty="0"/>
              <a:t>Dette blir mellom oss</a:t>
            </a:r>
            <a:r>
              <a:rPr lang="nn-NO" dirty="0"/>
              <a:t> av Alexander Kielland Krag er den første instagramromanen som er gjeven ut i Noreg. Vi skal ikkje lese romanen, men vi skal bruke han for å få kunnskapar om kva ei digital historie kan vere. </a:t>
            </a:r>
          </a:p>
        </p:txBody>
      </p:sp>
      <p:pic>
        <p:nvPicPr>
          <p:cNvPr id="4" name="Bilete 3">
            <a:extLst>
              <a:ext uri="{FF2B5EF4-FFF2-40B4-BE49-F238E27FC236}">
                <a16:creationId xmlns:a16="http://schemas.microsoft.com/office/drawing/2014/main" id="{05FCD8C8-A4B1-4E06-A07A-927C6EA49953}"/>
              </a:ext>
            </a:extLst>
          </p:cNvPr>
          <p:cNvPicPr>
            <a:picLocks noChangeAspect="1"/>
          </p:cNvPicPr>
          <p:nvPr/>
        </p:nvPicPr>
        <p:blipFill rotWithShape="1">
          <a:blip r:embed="rId2"/>
          <a:srcRect l="2822" t="58132" r="75887" b="18212"/>
          <a:stretch/>
        </p:blipFill>
        <p:spPr>
          <a:xfrm>
            <a:off x="620684" y="3433867"/>
            <a:ext cx="10515600" cy="3505199"/>
          </a:xfrm>
          <a:prstGeom prst="rect">
            <a:avLst/>
          </a:prstGeom>
        </p:spPr>
      </p:pic>
    </p:spTree>
    <p:extLst>
      <p:ext uri="{BB962C8B-B14F-4D97-AF65-F5344CB8AC3E}">
        <p14:creationId xmlns:p14="http://schemas.microsoft.com/office/powerpoint/2010/main" val="540757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aldar for innhald 2">
            <a:extLst>
              <a:ext uri="{FF2B5EF4-FFF2-40B4-BE49-F238E27FC236}">
                <a16:creationId xmlns:a16="http://schemas.microsoft.com/office/drawing/2014/main" id="{C1B7343B-CFB2-4811-8560-F9FC0D2EBB5E}"/>
              </a:ext>
            </a:extLst>
          </p:cNvPr>
          <p:cNvSpPr>
            <a:spLocks noGrp="1"/>
          </p:cNvSpPr>
          <p:nvPr>
            <p:ph idx="1"/>
          </p:nvPr>
        </p:nvSpPr>
        <p:spPr>
          <a:xfrm>
            <a:off x="838200" y="1825625"/>
            <a:ext cx="10275916" cy="4197488"/>
          </a:xfr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t">
            <a:normAutofit lnSpcReduction="10000"/>
          </a:bodyPr>
          <a:lstStyle/>
          <a:p>
            <a:pPr marL="0" indent="0">
              <a:buNone/>
            </a:pPr>
            <a:r>
              <a:rPr lang="nn-NO" dirty="0"/>
              <a:t>Samtal med læringspartnaren din i to minutt: </a:t>
            </a:r>
          </a:p>
          <a:p>
            <a:pPr marL="0" indent="0">
              <a:buNone/>
            </a:pPr>
            <a:r>
              <a:rPr lang="nn-NO" dirty="0"/>
              <a:t>Kva trur du ein instagramroman er?</a:t>
            </a:r>
          </a:p>
          <a:p>
            <a:pPr marL="0" indent="0">
              <a:buNone/>
            </a:pPr>
            <a:endParaRPr lang="nn-NO" dirty="0"/>
          </a:p>
          <a:p>
            <a:pPr marL="0" indent="0">
              <a:buNone/>
            </a:pPr>
            <a:r>
              <a:rPr lang="nn-NO" dirty="0"/>
              <a:t>Les denne teksten:</a:t>
            </a:r>
          </a:p>
          <a:p>
            <a:pPr marL="0" indent="0">
              <a:buNone/>
            </a:pPr>
            <a:r>
              <a:rPr lang="nn-NO" dirty="0">
                <a:hlinkClick r:id="rId2"/>
              </a:rPr>
              <a:t>Gyldendal har vunne pris for ungdomsromanen «Dette blir mellom oss», som blei lansert på Instagram – NRK Kultur og </a:t>
            </a:r>
            <a:r>
              <a:rPr lang="nn-NO" dirty="0" err="1">
                <a:hlinkClick r:id="rId2"/>
              </a:rPr>
              <a:t>underholdning</a:t>
            </a:r>
            <a:endParaRPr lang="nn-NO" dirty="0"/>
          </a:p>
          <a:p>
            <a:pPr marL="0" indent="0">
              <a:buNone/>
            </a:pPr>
            <a:endParaRPr lang="nn-NO" dirty="0"/>
          </a:p>
          <a:p>
            <a:pPr marL="0" indent="0">
              <a:buNone/>
            </a:pPr>
            <a:r>
              <a:rPr lang="nn-NO" dirty="0"/>
              <a:t>Forklar kvarandre kva ein instagramroman er. </a:t>
            </a:r>
          </a:p>
          <a:p>
            <a:pPr marL="0" indent="0">
              <a:buNone/>
            </a:pPr>
            <a:r>
              <a:rPr lang="nn-NO" dirty="0"/>
              <a:t>Skriv minst tre, maks fem setningar: </a:t>
            </a:r>
          </a:p>
          <a:p>
            <a:pPr marL="0" indent="0">
              <a:buNone/>
            </a:pPr>
            <a:endParaRPr lang="nn-NO" dirty="0"/>
          </a:p>
          <a:p>
            <a:pPr marL="0" indent="0">
              <a:buNone/>
            </a:pPr>
            <a:endParaRPr lang="nn-NO" dirty="0"/>
          </a:p>
          <a:p>
            <a:pPr marL="0" indent="0">
              <a:buNone/>
            </a:pPr>
            <a:endParaRPr lang="nn-NO" dirty="0"/>
          </a:p>
          <a:p>
            <a:pPr marL="0" indent="0">
              <a:buNone/>
            </a:pPr>
            <a:endParaRPr lang="nn-NO" dirty="0"/>
          </a:p>
          <a:p>
            <a:pPr marL="0" indent="0">
              <a:buNone/>
            </a:pPr>
            <a:endParaRPr lang="nn-NO" dirty="0"/>
          </a:p>
          <a:p>
            <a:pPr marL="0" indent="0">
              <a:buNone/>
            </a:pPr>
            <a:endParaRPr lang="nn-NO" dirty="0"/>
          </a:p>
        </p:txBody>
      </p:sp>
      <p:sp>
        <p:nvSpPr>
          <p:cNvPr id="2" name="Tittel 1">
            <a:extLst>
              <a:ext uri="{FF2B5EF4-FFF2-40B4-BE49-F238E27FC236}">
                <a16:creationId xmlns:a16="http://schemas.microsoft.com/office/drawing/2014/main" id="{C8AB0F23-3E40-44A6-9015-32DBAA3B2EDC}"/>
              </a:ext>
            </a:extLst>
          </p:cNvPr>
          <p:cNvSpPr>
            <a:spLocks noGrp="1"/>
          </p:cNvSpPr>
          <p:nvPr>
            <p:ph type="title"/>
          </p:nvPr>
        </p:nvSpPr>
        <p:spPr/>
        <p:txBody>
          <a:bodyPr/>
          <a:lstStyle/>
          <a:p>
            <a:r>
              <a:rPr lang="nn-NO" b="1" dirty="0"/>
              <a:t>Om instagramromanen </a:t>
            </a:r>
            <a:r>
              <a:rPr lang="nn-NO" b="1" i="1" dirty="0"/>
              <a:t>Dette blir mellom oss</a:t>
            </a:r>
          </a:p>
        </p:txBody>
      </p:sp>
    </p:spTree>
    <p:extLst>
      <p:ext uri="{BB962C8B-B14F-4D97-AF65-F5344CB8AC3E}">
        <p14:creationId xmlns:p14="http://schemas.microsoft.com/office/powerpoint/2010/main" val="824390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7C305E-C34F-4E04-9341-B80F5AAFCE45}"/>
              </a:ext>
            </a:extLst>
          </p:cNvPr>
          <p:cNvSpPr>
            <a:spLocks noGrp="1"/>
          </p:cNvSpPr>
          <p:nvPr>
            <p:ph type="title"/>
          </p:nvPr>
        </p:nvSpPr>
        <p:spPr/>
        <p:txBody>
          <a:bodyPr/>
          <a:lstStyle/>
          <a:p>
            <a:r>
              <a:rPr lang="nn-NO" b="1"/>
              <a:t>Oppbygging, </a:t>
            </a:r>
            <a:r>
              <a:rPr lang="nn-NO" b="1" i="1"/>
              <a:t>Dette blir mellom oss</a:t>
            </a:r>
            <a:r>
              <a:rPr lang="nn-NO" b="1"/>
              <a:t> som døme</a:t>
            </a:r>
          </a:p>
        </p:txBody>
      </p:sp>
      <p:sp>
        <p:nvSpPr>
          <p:cNvPr id="3" name="Plasshaldar for innhald 2">
            <a:extLst>
              <a:ext uri="{FF2B5EF4-FFF2-40B4-BE49-F238E27FC236}">
                <a16:creationId xmlns:a16="http://schemas.microsoft.com/office/drawing/2014/main" id="{035D8FB4-D776-4D18-B84B-A735E7C46F93}"/>
              </a:ext>
            </a:extLst>
          </p:cNvPr>
          <p:cNvSpPr>
            <a:spLocks noGrp="1"/>
          </p:cNvSpPr>
          <p:nvPr>
            <p:ph idx="1"/>
          </p:nvPr>
        </p:nvSpPr>
        <p:spPr/>
        <p:txBody>
          <a:bodyPr vert="horz" lIns="91440" tIns="45720" rIns="91440" bIns="45720" rtlCol="0" anchor="t">
            <a:normAutofit/>
          </a:bodyPr>
          <a:lstStyle/>
          <a:p>
            <a:pPr marL="0" indent="0">
              <a:buNone/>
            </a:pPr>
            <a:r>
              <a:rPr lang="nn-NO"/>
              <a:t>Bla deg gjennom dei to første kapitla i </a:t>
            </a:r>
          </a:p>
          <a:p>
            <a:pPr marL="0" indent="0">
              <a:buNone/>
            </a:pPr>
            <a:r>
              <a:rPr lang="nn-NO" i="1"/>
              <a:t>Dette blir mellom oss</a:t>
            </a:r>
            <a:r>
              <a:rPr lang="nn-NO"/>
              <a:t> på Instagram:</a:t>
            </a:r>
            <a:endParaRPr lang="nn-NO">
              <a:cs typeface="Calibri"/>
            </a:endParaRPr>
          </a:p>
          <a:p>
            <a:pPr marL="0" indent="0">
              <a:buNone/>
            </a:pPr>
            <a:endParaRPr lang="nn-NO">
              <a:solidFill>
                <a:schemeClr val="accent1">
                  <a:lumMod val="75000"/>
                </a:schemeClr>
              </a:solidFill>
            </a:endParaRPr>
          </a:p>
          <a:p>
            <a:r>
              <a:rPr lang="nn-NO" sz="2000"/>
              <a:t>Kor mange sider er kvart kapittel sett saman av? </a:t>
            </a:r>
          </a:p>
          <a:p>
            <a:r>
              <a:rPr lang="nn-NO" sz="2000"/>
              <a:t>Kva element (film, bilete, lyd, tekst) finn de på dei ulike sidene? </a:t>
            </a:r>
            <a:endParaRPr lang="nn-NO"/>
          </a:p>
          <a:p>
            <a:r>
              <a:rPr lang="nn-NO" sz="2000"/>
              <a:t>Kva rekkjefølgje kjem dei ulike elementa i?</a:t>
            </a:r>
            <a:endParaRPr lang="nn-NO" sz="2000">
              <a:cs typeface="Calibri"/>
            </a:endParaRPr>
          </a:p>
          <a:p>
            <a:r>
              <a:rPr lang="nn-NO" sz="2000"/>
              <a:t>Kor mykje tekst (kor mange ord) er det på kvar tekstside?</a:t>
            </a:r>
            <a:endParaRPr lang="nn-NO" sz="2000">
              <a:cs typeface="Calibri"/>
            </a:endParaRPr>
          </a:p>
          <a:p>
            <a:pPr marL="0" indent="0">
              <a:buNone/>
            </a:pPr>
            <a:endParaRPr lang="nn-NO"/>
          </a:p>
          <a:p>
            <a:pPr marL="0" indent="0">
              <a:buNone/>
            </a:pPr>
            <a:endParaRPr lang="nn-NO"/>
          </a:p>
        </p:txBody>
      </p:sp>
      <p:pic>
        <p:nvPicPr>
          <p:cNvPr id="5" name="Bilde 4">
            <a:extLst>
              <a:ext uri="{FF2B5EF4-FFF2-40B4-BE49-F238E27FC236}">
                <a16:creationId xmlns:a16="http://schemas.microsoft.com/office/drawing/2014/main" id="{98133F3A-C9C2-1445-92DB-9F15A9B18854}"/>
              </a:ext>
            </a:extLst>
          </p:cNvPr>
          <p:cNvPicPr>
            <a:picLocks noChangeAspect="1"/>
          </p:cNvPicPr>
          <p:nvPr/>
        </p:nvPicPr>
        <p:blipFill>
          <a:blip r:embed="rId2"/>
          <a:stretch>
            <a:fillRect/>
          </a:stretch>
        </p:blipFill>
        <p:spPr>
          <a:xfrm>
            <a:off x="8242300" y="1317690"/>
            <a:ext cx="3382142" cy="5438485"/>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129073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5A261258-4612-934B-A5E4-5B1AA1B1A00E}"/>
              </a:ext>
            </a:extLst>
          </p:cNvPr>
          <p:cNvSpPr>
            <a:spLocks noGrp="1"/>
          </p:cNvSpPr>
          <p:nvPr>
            <p:ph type="title"/>
          </p:nvPr>
        </p:nvSpPr>
        <p:spPr>
          <a:xfrm>
            <a:off x="313123" y="96664"/>
            <a:ext cx="5251316" cy="1807305"/>
          </a:xfrm>
        </p:spPr>
        <p:txBody>
          <a:bodyPr>
            <a:normAutofit/>
          </a:bodyPr>
          <a:lstStyle/>
          <a:p>
            <a:r>
              <a:rPr lang="nn-NO" sz="4800" b="1" dirty="0"/>
              <a:t>Refleksjonsspørsmål</a:t>
            </a:r>
          </a:p>
        </p:txBody>
      </p:sp>
      <p:sp>
        <p:nvSpPr>
          <p:cNvPr id="3" name="Plassholder for innhold 2">
            <a:extLst>
              <a:ext uri="{FF2B5EF4-FFF2-40B4-BE49-F238E27FC236}">
                <a16:creationId xmlns:a16="http://schemas.microsoft.com/office/drawing/2014/main" id="{05C691C6-6893-0645-9475-BD2824CEFEFB}"/>
              </a:ext>
            </a:extLst>
          </p:cNvPr>
          <p:cNvSpPr>
            <a:spLocks noGrp="1"/>
          </p:cNvSpPr>
          <p:nvPr>
            <p:ph idx="1"/>
          </p:nvPr>
        </p:nvSpPr>
        <p:spPr>
          <a:xfrm>
            <a:off x="271295" y="1645920"/>
            <a:ext cx="6530112" cy="5212070"/>
          </a:xfrm>
        </p:spPr>
        <p:txBody>
          <a:bodyPr vert="horz" lIns="91440" tIns="45720" rIns="91440" bIns="45720" rtlCol="0" anchor="t">
            <a:normAutofit/>
          </a:bodyPr>
          <a:lstStyle/>
          <a:p>
            <a:pPr marL="0" indent="0">
              <a:buNone/>
            </a:pPr>
            <a:r>
              <a:rPr lang="nn-NO" sz="2400" dirty="0"/>
              <a:t>«For å møte utfordringa med at stadig færre unge les, bestemte Gyldendal seg for å lansere bok på Instagram.» står det i artikkelen frå NRK. </a:t>
            </a:r>
            <a:endParaRPr lang="nn-NO" dirty="0"/>
          </a:p>
          <a:p>
            <a:pPr marL="0" indent="0">
              <a:buNone/>
            </a:pPr>
            <a:endParaRPr lang="nn-NO" sz="2400" dirty="0"/>
          </a:p>
          <a:p>
            <a:r>
              <a:rPr lang="nn-NO" sz="2400" dirty="0"/>
              <a:t>Trur de at fleire ungdomar vil lese bøker om dei vert publiserte som digitale forteljingar? </a:t>
            </a:r>
            <a:endParaRPr lang="nn-NO" sz="2400" dirty="0">
              <a:cs typeface="Calibri"/>
            </a:endParaRPr>
          </a:p>
          <a:p>
            <a:endParaRPr lang="nn-NO" sz="2400" dirty="0"/>
          </a:p>
          <a:p>
            <a:r>
              <a:rPr lang="nn-NO" sz="2400" dirty="0">
                <a:ea typeface="+mn-lt"/>
                <a:cs typeface="+mn-lt"/>
              </a:rPr>
              <a:t>Kva tenkjer de om denne måten å fortelje historier på?</a:t>
            </a:r>
            <a:endParaRPr lang="nn-NO" dirty="0"/>
          </a:p>
          <a:p>
            <a:endParaRPr lang="nn-NO" sz="2400" dirty="0">
              <a:cs typeface="Calibri"/>
            </a:endParaRPr>
          </a:p>
          <a:p>
            <a:r>
              <a:rPr lang="nn-NO" sz="2400" dirty="0">
                <a:ea typeface="+mn-lt"/>
                <a:cs typeface="+mn-lt"/>
              </a:rPr>
              <a:t>Kva slags moglegheiter gjev det digitale formatet som papiret ikkje gjev?</a:t>
            </a:r>
          </a:p>
          <a:p>
            <a:endParaRPr lang="nb-NO" sz="2400" dirty="0">
              <a:cs typeface="Calibri"/>
            </a:endParaRPr>
          </a:p>
          <a:p>
            <a:pPr>
              <a:buNone/>
            </a:pPr>
            <a:endParaRPr lang="nb-NO" sz="2400" dirty="0">
              <a:cs typeface="Calibri"/>
            </a:endParaRPr>
          </a:p>
          <a:p>
            <a:pPr marL="0" indent="0">
              <a:buNone/>
            </a:pPr>
            <a:endParaRPr lang="nb-NO" sz="2400" dirty="0">
              <a:cs typeface="Calibri"/>
            </a:endParaRPr>
          </a:p>
          <a:p>
            <a:pPr marL="0" indent="0">
              <a:buNone/>
            </a:pPr>
            <a:endParaRPr lang="nb-NO" sz="2400" dirty="0">
              <a:cs typeface="Calibri"/>
            </a:endParaRPr>
          </a:p>
          <a:p>
            <a:pPr marL="0" indent="0">
              <a:buNone/>
            </a:pPr>
            <a:endParaRPr lang="nb-NO" sz="2400" dirty="0">
              <a:cs typeface="Calibri"/>
            </a:endParaRPr>
          </a:p>
          <a:p>
            <a:endParaRPr lang="nb-NO" sz="2000" dirty="0">
              <a:cs typeface="Calibri" panose="020F0502020204030204"/>
            </a:endParaRPr>
          </a:p>
          <a:p>
            <a:pPr marL="0" indent="0">
              <a:buNone/>
            </a:pPr>
            <a:endParaRPr lang="nb-NO" sz="2000" dirty="0">
              <a:cs typeface="Calibri" panose="020F0502020204030204"/>
            </a:endParaRPr>
          </a:p>
        </p:txBody>
      </p:sp>
      <p:pic>
        <p:nvPicPr>
          <p:cNvPr id="5" name="Bilde 4" descr="Et bilde som inneholder person, mobil, telefon, holder&#10;&#10;Automatisk generert beskrivelse">
            <a:extLst>
              <a:ext uri="{FF2B5EF4-FFF2-40B4-BE49-F238E27FC236}">
                <a16:creationId xmlns:a16="http://schemas.microsoft.com/office/drawing/2014/main" id="{AA0AD11A-E059-DE40-84D4-064B662238C6}"/>
              </a:ext>
            </a:extLst>
          </p:cNvPr>
          <p:cNvPicPr>
            <a:picLocks noChangeAspect="1"/>
          </p:cNvPicPr>
          <p:nvPr/>
        </p:nvPicPr>
        <p:blipFill rotWithShape="1">
          <a:blip r:embed="rId2"/>
          <a:srcRect t="13740"/>
          <a:stretch/>
        </p:blipFill>
        <p:spPr>
          <a:xfrm>
            <a:off x="6496192" y="10"/>
            <a:ext cx="5884917" cy="6813494"/>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18634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4D4B3A8-67A1-034F-878A-560B32CFA31D}"/>
              </a:ext>
            </a:extLst>
          </p:cNvPr>
          <p:cNvSpPr>
            <a:spLocks noGrp="1"/>
          </p:cNvSpPr>
          <p:nvPr>
            <p:ph type="title"/>
          </p:nvPr>
        </p:nvSpPr>
        <p:spPr>
          <a:xfrm>
            <a:off x="1043759" y="610263"/>
            <a:ext cx="9833548" cy="1325563"/>
          </a:xfrm>
        </p:spPr>
        <p:txBody>
          <a:bodyPr anchor="b">
            <a:normAutofit/>
          </a:bodyPr>
          <a:lstStyle/>
          <a:p>
            <a:pPr algn="ctr"/>
            <a:r>
              <a:rPr lang="nb-NO" sz="6600" b="1" dirty="0">
                <a:latin typeface="+mn-lt"/>
              </a:rPr>
              <a:t>Oppdraget</a:t>
            </a:r>
          </a:p>
        </p:txBody>
      </p:sp>
      <p:sp>
        <p:nvSpPr>
          <p:cNvPr id="3" name="Plassholder for innhold 2">
            <a:extLst>
              <a:ext uri="{FF2B5EF4-FFF2-40B4-BE49-F238E27FC236}">
                <a16:creationId xmlns:a16="http://schemas.microsoft.com/office/drawing/2014/main" id="{FA6C09E9-0356-AC47-BD49-60A136296701}"/>
              </a:ext>
            </a:extLst>
          </p:cNvPr>
          <p:cNvSpPr>
            <a:spLocks noGrp="1"/>
          </p:cNvSpPr>
          <p:nvPr>
            <p:ph idx="1"/>
          </p:nvPr>
        </p:nvSpPr>
        <p:spPr>
          <a:xfrm>
            <a:off x="1179073" y="2087244"/>
            <a:ext cx="9833548" cy="2693976"/>
          </a:xfrm>
        </p:spPr>
        <p:txBody>
          <a:bodyPr vert="horz" lIns="91440" tIns="45720" rIns="91440" bIns="45720" rtlCol="0" anchor="t">
            <a:normAutofit/>
          </a:bodyPr>
          <a:lstStyle/>
          <a:p>
            <a:pPr marL="0" indent="0">
              <a:buNone/>
            </a:pPr>
            <a:r>
              <a:rPr lang="nn-NO" dirty="0"/>
              <a:t>I løpet av dei neste vekene skal de skrive og formidle ei digital forteljing i eit format som kan fungere som ei instagramforteljing. Klassa skal dikte vidare på novella «Heime-aleine-fest» av Terje Torkildsen og bruke ho som eit utgangspunkt for tekstskapinga. </a:t>
            </a:r>
          </a:p>
        </p:txBody>
      </p:sp>
      <p:pic>
        <p:nvPicPr>
          <p:cNvPr id="7" name="Bilde 6">
            <a:extLst>
              <a:ext uri="{FF2B5EF4-FFF2-40B4-BE49-F238E27FC236}">
                <a16:creationId xmlns:a16="http://schemas.microsoft.com/office/drawing/2014/main" id="{E5FA1C1D-7D06-4641-8177-D344F7CDEAF6}"/>
              </a:ext>
            </a:extLst>
          </p:cNvPr>
          <p:cNvPicPr>
            <a:picLocks noChangeAspect="1"/>
          </p:cNvPicPr>
          <p:nvPr/>
        </p:nvPicPr>
        <p:blipFill>
          <a:blip r:embed="rId2"/>
          <a:stretch>
            <a:fillRect/>
          </a:stretch>
        </p:blipFill>
        <p:spPr>
          <a:xfrm>
            <a:off x="3485189" y="4979292"/>
            <a:ext cx="5384421" cy="1268445"/>
          </a:xfrm>
          <a:prstGeom prst="rect">
            <a:avLst/>
          </a:prstGeom>
        </p:spPr>
      </p:pic>
    </p:spTree>
    <p:extLst>
      <p:ext uri="{BB962C8B-B14F-4D97-AF65-F5344CB8AC3E}">
        <p14:creationId xmlns:p14="http://schemas.microsoft.com/office/powerpoint/2010/main" val="2170502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3A25D70-4A55-4F72-B9C5-A69CDBF4D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4957100-6D8B-4161-9F2F-C0A949EC8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Rectangle 11">
            <a:extLst>
              <a:ext uri="{FF2B5EF4-FFF2-40B4-BE49-F238E27FC236}">
                <a16:creationId xmlns:a16="http://schemas.microsoft.com/office/drawing/2014/main" id="{0BD8B065-EE51-4AE2-A94C-86249998F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8999293-B054-4B57-A26F-D04C2BB11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43336"/>
            <a:ext cx="5163047" cy="2657478"/>
            <a:chOff x="6867015" y="-1"/>
            <a:chExt cx="5324985" cy="3251912"/>
          </a:xfrm>
          <a:solidFill>
            <a:schemeClr val="bg1">
              <a:alpha val="30000"/>
            </a:schemeClr>
          </a:solidFill>
        </p:grpSpPr>
        <p:sp>
          <p:nvSpPr>
            <p:cNvPr id="15" name="Freeform: Shape 14">
              <a:extLst>
                <a:ext uri="{FF2B5EF4-FFF2-40B4-BE49-F238E27FC236}">
                  <a16:creationId xmlns:a16="http://schemas.microsoft.com/office/drawing/2014/main" id="{5E505D8A-F41A-450D-A648-E77DF6B8D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2BD6DCE-6A81-4F34-9958-67B578EA1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C462BE8-CD72-48CF-8A7B-C716D2B99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C2CDB70-40F1-4D00-8F17-A532E732E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761945C4-D997-42F3-B59A-984CF00667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21" name="Freeform: Shape 20">
              <a:extLst>
                <a:ext uri="{FF2B5EF4-FFF2-40B4-BE49-F238E27FC236}">
                  <a16:creationId xmlns:a16="http://schemas.microsoft.com/office/drawing/2014/main" id="{4651FE4A-9487-43BE-A388-13453574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F44B0EF3-9992-4B95-8A43-6206B3FC3F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41B1C1F-C2FE-4C47-9D74-ADB9B53F4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4" name="Freeform: Shape 23">
              <a:extLst>
                <a:ext uri="{FF2B5EF4-FFF2-40B4-BE49-F238E27FC236}">
                  <a16:creationId xmlns:a16="http://schemas.microsoft.com/office/drawing/2014/main" id="{1048177B-A49E-4E24-9007-07A0EDD6A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kstSylinder 3">
            <a:extLst>
              <a:ext uri="{FF2B5EF4-FFF2-40B4-BE49-F238E27FC236}">
                <a16:creationId xmlns:a16="http://schemas.microsoft.com/office/drawing/2014/main" id="{EAEF959A-8B65-C143-A381-B8ADE8CD5B77}"/>
              </a:ext>
            </a:extLst>
          </p:cNvPr>
          <p:cNvSpPr txBox="1"/>
          <p:nvPr/>
        </p:nvSpPr>
        <p:spPr>
          <a:xfrm>
            <a:off x="7010401" y="5323564"/>
            <a:ext cx="4809067" cy="369332"/>
          </a:xfrm>
          <a:prstGeom prst="rect">
            <a:avLst/>
          </a:prstGeom>
          <a:noFill/>
        </p:spPr>
        <p:txBody>
          <a:bodyPr wrap="square" rtlCol="0">
            <a:spAutoFit/>
          </a:bodyPr>
          <a:lstStyle/>
          <a:p>
            <a:r>
              <a:rPr lang="nb-NO" b="1"/>
              <a:t>Måndag </a:t>
            </a:r>
            <a:r>
              <a:rPr lang="nn-NO" b="1"/>
              <a:t>25. oktober:</a:t>
            </a:r>
            <a:endParaRPr lang="nn-NO"/>
          </a:p>
        </p:txBody>
      </p:sp>
      <p:graphicFrame>
        <p:nvGraphicFramePr>
          <p:cNvPr id="5" name="Tabell 4">
            <a:extLst>
              <a:ext uri="{FF2B5EF4-FFF2-40B4-BE49-F238E27FC236}">
                <a16:creationId xmlns:a16="http://schemas.microsoft.com/office/drawing/2014/main" id="{C9CE9953-124E-104E-93C5-2A2DF5B3938D}"/>
              </a:ext>
            </a:extLst>
          </p:cNvPr>
          <p:cNvGraphicFramePr>
            <a:graphicFrameLocks noGrp="1"/>
          </p:cNvGraphicFramePr>
          <p:nvPr>
            <p:extLst>
              <p:ext uri="{D42A27DB-BD31-4B8C-83A1-F6EECF244321}">
                <p14:modId xmlns:p14="http://schemas.microsoft.com/office/powerpoint/2010/main" val="3359592161"/>
              </p:ext>
            </p:extLst>
          </p:nvPr>
        </p:nvGraphicFramePr>
        <p:xfrm>
          <a:off x="185351" y="213099"/>
          <a:ext cx="11820230" cy="6519861"/>
        </p:xfrm>
        <a:graphic>
          <a:graphicData uri="http://schemas.openxmlformats.org/drawingml/2006/table">
            <a:tbl>
              <a:tblPr firstRow="1" bandRow="1">
                <a:tableStyleId>{5C22544A-7EE6-4342-B048-85BDC9FD1C3A}</a:tableStyleId>
              </a:tblPr>
              <a:tblGrid>
                <a:gridCol w="2761049">
                  <a:extLst>
                    <a:ext uri="{9D8B030D-6E8A-4147-A177-3AD203B41FA5}">
                      <a16:colId xmlns:a16="http://schemas.microsoft.com/office/drawing/2014/main" val="2196699457"/>
                    </a:ext>
                  </a:extLst>
                </a:gridCol>
                <a:gridCol w="4910667">
                  <a:extLst>
                    <a:ext uri="{9D8B030D-6E8A-4147-A177-3AD203B41FA5}">
                      <a16:colId xmlns:a16="http://schemas.microsoft.com/office/drawing/2014/main" val="265219772"/>
                    </a:ext>
                  </a:extLst>
                </a:gridCol>
                <a:gridCol w="4148514">
                  <a:extLst>
                    <a:ext uri="{9D8B030D-6E8A-4147-A177-3AD203B41FA5}">
                      <a16:colId xmlns:a16="http://schemas.microsoft.com/office/drawing/2014/main" val="3273230653"/>
                    </a:ext>
                  </a:extLst>
                </a:gridCol>
              </a:tblGrid>
              <a:tr h="1246246">
                <a:tc>
                  <a:txBody>
                    <a:bodyPr/>
                    <a:lstStyle/>
                    <a:p>
                      <a:r>
                        <a:rPr lang="nn-NO" sz="3200"/>
                        <a:t>Nytt tekstoppdrag</a:t>
                      </a:r>
                      <a:endParaRPr lang="nn-NO"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n-NO" sz="1800" b="0" i="1"/>
                    </a:p>
                    <a:p>
                      <a:endParaRPr lang="nn-NO" dirty="0"/>
                    </a:p>
                  </a:txBody>
                  <a:tcPr/>
                </a:tc>
                <a:tc>
                  <a:txBody>
                    <a:bodyPr/>
                    <a:lstStyle/>
                    <a:p>
                      <a:r>
                        <a:rPr lang="nn-NO" sz="2800" dirty="0"/>
                        <a:t>Frist for å levere inn den samansette teksten til læraren dykkar</a:t>
                      </a:r>
                    </a:p>
                  </a:txBody>
                  <a:tcPr/>
                </a:tc>
                <a:extLst>
                  <a:ext uri="{0D108BD9-81ED-4DB2-BD59-A6C34878D82A}">
                    <a16:rowId xmlns:a16="http://schemas.microsoft.com/office/drawing/2014/main" val="1884214213"/>
                  </a:ext>
                </a:extLst>
              </a:tr>
              <a:tr h="1592903">
                <a:tc>
                  <a:txBody>
                    <a:bodyPr/>
                    <a:lstStyle/>
                    <a:p>
                      <a:endParaRPr lang="nn-NO" sz="2000" b="1" dirty="0"/>
                    </a:p>
                    <a:p>
                      <a:r>
                        <a:rPr lang="nn-NO" sz="1800" b="0" i="1" dirty="0"/>
                        <a:t>Oppdraget varer i 2 veker.</a:t>
                      </a:r>
                    </a:p>
                    <a:p>
                      <a:endParaRPr lang="nn-NO" sz="1600" b="1" dirty="0"/>
                    </a:p>
                    <a:p>
                      <a:endParaRPr lang="nn-NO" sz="16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2000" dirty="0"/>
                        <a:t>De får utlevert starten av novella «</a:t>
                      </a:r>
                      <a:r>
                        <a:rPr lang="nn-NO" sz="2000" i="0" dirty="0"/>
                        <a:t>Heime-aleine-fest»</a:t>
                      </a:r>
                      <a:r>
                        <a:rPr lang="nn-NO" sz="2000" dirty="0"/>
                        <a:t>. Skriv vidare på tekstutdraget til Torkildsen. Teksten de skriv, formidlar de gjennom levande bilete, dramatisering og musikk.</a:t>
                      </a:r>
                    </a:p>
                  </a:txBody>
                  <a:tcPr/>
                </a:tc>
                <a:tc>
                  <a:txBody>
                    <a:bodyPr/>
                    <a:lstStyle/>
                    <a:p>
                      <a:endParaRPr lang="nn-NO" b="1" dirty="0"/>
                    </a:p>
                  </a:txBody>
                  <a:tcPr/>
                </a:tc>
                <a:extLst>
                  <a:ext uri="{0D108BD9-81ED-4DB2-BD59-A6C34878D82A}">
                    <a16:rowId xmlns:a16="http://schemas.microsoft.com/office/drawing/2014/main" val="1401999657"/>
                  </a:ext>
                </a:extLst>
              </a:tr>
              <a:tr h="15929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n-NO" sz="20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nn-NO" sz="1800" b="0" i="1" dirty="0"/>
                        <a:t>Oppdraget varer i 1 veke.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2000" dirty="0"/>
                        <a:t>De får utlevert ein ny del av novella. Skriv vidare på tekstutdraget til Torkildsen, eller skriv vidare på dykkar eigen tekst. Presenter tekstutdraget gjennom levande bilete, dramatisering og musikk.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n-NO" sz="2000" b="1" dirty="0"/>
                    </a:p>
                  </a:txBody>
                  <a:tcPr/>
                </a:tc>
                <a:extLst>
                  <a:ext uri="{0D108BD9-81ED-4DB2-BD59-A6C34878D82A}">
                    <a16:rowId xmlns:a16="http://schemas.microsoft.com/office/drawing/2014/main" val="1951774364"/>
                  </a:ext>
                </a:extLst>
              </a:tr>
              <a:tr h="1917381">
                <a:tc>
                  <a:txBody>
                    <a:bodyPr/>
                    <a:lstStyle/>
                    <a:p>
                      <a:endParaRPr lang="nn-NO" b="1" dirty="0"/>
                    </a:p>
                    <a:p>
                      <a:pPr marL="0" marR="0" lvl="0" indent="0" algn="l" defTabSz="914400" rtl="0" eaLnBrk="1" fontAlgn="auto" latinLnBrk="0" hangingPunct="1">
                        <a:lnSpc>
                          <a:spcPct val="100000"/>
                        </a:lnSpc>
                        <a:spcBef>
                          <a:spcPts val="0"/>
                        </a:spcBef>
                        <a:spcAft>
                          <a:spcPts val="0"/>
                        </a:spcAft>
                        <a:buClrTx/>
                        <a:buSzTx/>
                        <a:buFontTx/>
                        <a:buNone/>
                        <a:tabLst/>
                        <a:defRPr/>
                      </a:pPr>
                      <a:r>
                        <a:rPr lang="nn-NO" sz="1800" b="0" i="1" dirty="0"/>
                        <a:t>Oppdraget varer i 1 veke.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2000" dirty="0"/>
                        <a:t>De får utlevert ein ny del av novella og det siste tekstoppdraget. Skriv vidare på novella til Torkildsen, eller skriv vidare på dykkar eigen tekst. Presenter tekstutdraget gjennom levande bilete, dramatisering og musikk.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n-NO" sz="2000" b="1" i="1" dirty="0"/>
                    </a:p>
                  </a:txBody>
                  <a:tcPr/>
                </a:tc>
                <a:extLst>
                  <a:ext uri="{0D108BD9-81ED-4DB2-BD59-A6C34878D82A}">
                    <a16:rowId xmlns:a16="http://schemas.microsoft.com/office/drawing/2014/main" val="1779957801"/>
                  </a:ext>
                </a:extLst>
              </a:tr>
            </a:tbl>
          </a:graphicData>
        </a:graphic>
      </p:graphicFrame>
    </p:spTree>
    <p:extLst>
      <p:ext uri="{BB962C8B-B14F-4D97-AF65-F5344CB8AC3E}">
        <p14:creationId xmlns:p14="http://schemas.microsoft.com/office/powerpoint/2010/main" val="4239297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Bilde 31">
            <a:extLst>
              <a:ext uri="{FF2B5EF4-FFF2-40B4-BE49-F238E27FC236}">
                <a16:creationId xmlns:a16="http://schemas.microsoft.com/office/drawing/2014/main" id="{1342EF2A-B4EF-E841-9A96-D856B9B5A201}"/>
              </a:ext>
            </a:extLst>
          </p:cNvPr>
          <p:cNvPicPr>
            <a:picLocks noChangeAspect="1"/>
          </p:cNvPicPr>
          <p:nvPr/>
        </p:nvPicPr>
        <p:blipFill>
          <a:blip r:embed="rId2"/>
          <a:stretch>
            <a:fillRect/>
          </a:stretch>
        </p:blipFill>
        <p:spPr>
          <a:xfrm>
            <a:off x="4100284" y="0"/>
            <a:ext cx="4486788" cy="2591892"/>
          </a:xfrm>
          <a:prstGeom prst="rect">
            <a:avLst/>
          </a:prstGeom>
        </p:spPr>
      </p:pic>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tel 1">
            <a:extLst>
              <a:ext uri="{FF2B5EF4-FFF2-40B4-BE49-F238E27FC236}">
                <a16:creationId xmlns:a16="http://schemas.microsoft.com/office/drawing/2014/main" id="{15DA0684-ECBA-404B-8DD2-650156C0CC63}"/>
              </a:ext>
            </a:extLst>
          </p:cNvPr>
          <p:cNvSpPr>
            <a:spLocks noGrp="1"/>
          </p:cNvSpPr>
          <p:nvPr>
            <p:ph type="title"/>
          </p:nvPr>
        </p:nvSpPr>
        <p:spPr>
          <a:xfrm>
            <a:off x="-27210" y="18450"/>
            <a:ext cx="4322736" cy="1776568"/>
          </a:xfrm>
        </p:spPr>
        <p:txBody>
          <a:bodyPr>
            <a:normAutofit/>
          </a:bodyPr>
          <a:lstStyle/>
          <a:p>
            <a:pPr algn="ctr"/>
            <a:r>
              <a:rPr lang="nb-NO" sz="3600" dirty="0"/>
              <a:t>Kva </a:t>
            </a:r>
            <a:r>
              <a:rPr lang="nb-NO" sz="3600" dirty="0" err="1">
                <a:hlinkClick r:id="rId3"/>
              </a:rPr>
              <a:t>assosiasjonar</a:t>
            </a:r>
            <a:r>
              <a:rPr lang="nb-NO" sz="3600" dirty="0"/>
              <a:t> får du når du les novelletittelen?</a:t>
            </a: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ittel 1">
            <a:extLst>
              <a:ext uri="{FF2B5EF4-FFF2-40B4-BE49-F238E27FC236}">
                <a16:creationId xmlns:a16="http://schemas.microsoft.com/office/drawing/2014/main" id="{F928FBF7-6392-7444-ACF1-1813CC43CBF6}"/>
              </a:ext>
            </a:extLst>
          </p:cNvPr>
          <p:cNvSpPr txBox="1">
            <a:spLocks/>
          </p:cNvSpPr>
          <p:nvPr/>
        </p:nvSpPr>
        <p:spPr>
          <a:xfrm>
            <a:off x="3558209" y="2633003"/>
            <a:ext cx="5500066" cy="1392237"/>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4800" b="1">
                <a:latin typeface="Cochin" panose="02000603020000020003" pitchFamily="2" charset="0"/>
                <a:ea typeface="Bodoni Ornaments" pitchFamily="2" charset="0"/>
              </a:rPr>
              <a:t>«Heime-aleine-fest»</a:t>
            </a:r>
          </a:p>
        </p:txBody>
      </p:sp>
      <p:sp>
        <p:nvSpPr>
          <p:cNvPr id="25" name="Tittel 1">
            <a:extLst>
              <a:ext uri="{FF2B5EF4-FFF2-40B4-BE49-F238E27FC236}">
                <a16:creationId xmlns:a16="http://schemas.microsoft.com/office/drawing/2014/main" id="{C9E53AC1-92AF-8D43-8F9B-48AD17264D42}"/>
              </a:ext>
            </a:extLst>
          </p:cNvPr>
          <p:cNvSpPr txBox="1">
            <a:spLocks/>
          </p:cNvSpPr>
          <p:nvPr/>
        </p:nvSpPr>
        <p:spPr>
          <a:xfrm>
            <a:off x="4131254" y="360933"/>
            <a:ext cx="4322736" cy="177656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n-NO" sz="3600" b="1" dirty="0">
                <a:latin typeface="Cavolini" panose="03000502040302020204" pitchFamily="66" charset="0"/>
                <a:cs typeface="Cavolini" panose="03000502040302020204" pitchFamily="66" charset="0"/>
              </a:rPr>
              <a:t>Fire minutt:</a:t>
            </a:r>
          </a:p>
          <a:p>
            <a:pPr algn="ctr"/>
            <a:r>
              <a:rPr lang="nn-NO" sz="2200" dirty="0">
                <a:latin typeface="Cavolini" panose="03000502040302020204" pitchFamily="66" charset="0"/>
                <a:cs typeface="Cavolini" panose="03000502040302020204" pitchFamily="66" charset="0"/>
              </a:rPr>
              <a:t>Bruk post it-lappar og skriv ned alle orda og setningane du kjem på når du høyrer tittelen</a:t>
            </a:r>
            <a:r>
              <a:rPr lang="nb-NO" sz="2200" dirty="0">
                <a:latin typeface="Cavolini" panose="03000502040302020204" pitchFamily="66" charset="0"/>
                <a:cs typeface="Cavolini" panose="03000502040302020204" pitchFamily="66" charset="0"/>
              </a:rPr>
              <a:t>.</a:t>
            </a:r>
          </a:p>
        </p:txBody>
      </p:sp>
      <p:pic>
        <p:nvPicPr>
          <p:cNvPr id="33" name="Bilde 32">
            <a:extLst>
              <a:ext uri="{FF2B5EF4-FFF2-40B4-BE49-F238E27FC236}">
                <a16:creationId xmlns:a16="http://schemas.microsoft.com/office/drawing/2014/main" id="{3CCFEA79-073B-054B-8CAD-6B61A6E5CAF2}"/>
              </a:ext>
            </a:extLst>
          </p:cNvPr>
          <p:cNvPicPr>
            <a:picLocks noChangeAspect="1"/>
          </p:cNvPicPr>
          <p:nvPr/>
        </p:nvPicPr>
        <p:blipFill>
          <a:blip r:embed="rId2"/>
          <a:stretch>
            <a:fillRect/>
          </a:stretch>
        </p:blipFill>
        <p:spPr>
          <a:xfrm>
            <a:off x="3799551" y="4198039"/>
            <a:ext cx="4680380" cy="2553511"/>
          </a:xfrm>
          <a:prstGeom prst="rect">
            <a:avLst/>
          </a:prstGeom>
        </p:spPr>
      </p:pic>
      <p:sp>
        <p:nvSpPr>
          <p:cNvPr id="34" name="Tittel 1">
            <a:extLst>
              <a:ext uri="{FF2B5EF4-FFF2-40B4-BE49-F238E27FC236}">
                <a16:creationId xmlns:a16="http://schemas.microsoft.com/office/drawing/2014/main" id="{E1756B41-B011-9F45-A27E-C85897380358}"/>
              </a:ext>
            </a:extLst>
          </p:cNvPr>
          <p:cNvSpPr txBox="1">
            <a:spLocks/>
          </p:cNvSpPr>
          <p:nvPr/>
        </p:nvSpPr>
        <p:spPr>
          <a:xfrm>
            <a:off x="7591348" y="4655320"/>
            <a:ext cx="4322736" cy="17765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nb-NO" sz="3600"/>
          </a:p>
        </p:txBody>
      </p:sp>
      <p:sp>
        <p:nvSpPr>
          <p:cNvPr id="35" name="Tittel 1">
            <a:extLst>
              <a:ext uri="{FF2B5EF4-FFF2-40B4-BE49-F238E27FC236}">
                <a16:creationId xmlns:a16="http://schemas.microsoft.com/office/drawing/2014/main" id="{6859F246-290B-F549-A6B4-60D53ABE6BF1}"/>
              </a:ext>
            </a:extLst>
          </p:cNvPr>
          <p:cNvSpPr txBox="1">
            <a:spLocks/>
          </p:cNvSpPr>
          <p:nvPr/>
        </p:nvSpPr>
        <p:spPr>
          <a:xfrm>
            <a:off x="4100284" y="4482521"/>
            <a:ext cx="4030993" cy="1776568"/>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n-NO" sz="2800" dirty="0">
                <a:latin typeface="Cavolini" panose="03000502040302020204" pitchFamily="66" charset="0"/>
                <a:cs typeface="Cavolini" panose="03000502040302020204" pitchFamily="66" charset="0"/>
              </a:rPr>
              <a:t>Fest lappane til tavla når du er ferdig. Samtal om assosiasjonane i klassa.</a:t>
            </a:r>
          </a:p>
        </p:txBody>
      </p:sp>
    </p:spTree>
    <p:extLst>
      <p:ext uri="{BB962C8B-B14F-4D97-AF65-F5344CB8AC3E}">
        <p14:creationId xmlns:p14="http://schemas.microsoft.com/office/powerpoint/2010/main" val="339519846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7AA8417D0D75443AFC19C327AD5BDCE" ma:contentTypeVersion="16" ma:contentTypeDescription="Opprett et nytt dokument." ma:contentTypeScope="" ma:versionID="49cfc2ab6d04c46cfad7fff509e8a495">
  <xsd:schema xmlns:xsd="http://www.w3.org/2001/XMLSchema" xmlns:xs="http://www.w3.org/2001/XMLSchema" xmlns:p="http://schemas.microsoft.com/office/2006/metadata/properties" xmlns:ns2="24b454b6-9e0d-47d6-a0fd-eade54d93da9" xmlns:ns3="f43e69bd-7608-4935-a81f-029f86b977d7" targetNamespace="http://schemas.microsoft.com/office/2006/metadata/properties" ma:root="true" ma:fieldsID="711e54b3f537bb92d0586e277b3868df" ns2:_="" ns3:_="">
    <xsd:import namespace="24b454b6-9e0d-47d6-a0fd-eade54d93da9"/>
    <xsd:import namespace="f43e69bd-7608-4935-a81f-029f86b977d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b454b6-9e0d-47d6-a0fd-eade54d93d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emerkelapper" ma:readOnly="false" ma:fieldId="{5cf76f15-5ced-4ddc-b409-7134ff3c332f}" ma:taxonomyMulti="true" ma:sspId="7c6b0969-f04a-4485-b47a-264c9c638d2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43e69bd-7608-4935-a81f-029f86b977d7" elementFormDefault="qualified">
    <xsd:import namespace="http://schemas.microsoft.com/office/2006/documentManagement/types"/>
    <xsd:import namespace="http://schemas.microsoft.com/office/infopath/2007/PartnerControls"/>
    <xsd:element name="SharedWithUsers" ma:index="19"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ingsdetaljer" ma:internalName="SharedWithDetails" ma:readOnly="true">
      <xsd:simpleType>
        <xsd:restriction base="dms:Note">
          <xsd:maxLength value="255"/>
        </xsd:restriction>
      </xsd:simpleType>
    </xsd:element>
    <xsd:element name="TaxCatchAll" ma:index="23" nillable="true" ma:displayName="Taxonomy Catch All Column" ma:hidden="true" ma:list="{e7ab1839-cc0e-48a8-a059-278cea0b71b9}" ma:internalName="TaxCatchAll" ma:showField="CatchAllData" ma:web="f43e69bd-7608-4935-a81f-029f86b977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4b454b6-9e0d-47d6-a0fd-eade54d93da9">
      <Terms xmlns="http://schemas.microsoft.com/office/infopath/2007/PartnerControls"/>
    </lcf76f155ced4ddcb4097134ff3c332f>
    <TaxCatchAll xmlns="f43e69bd-7608-4935-a81f-029f86b977d7" xsi:nil="true"/>
    <SharedWithUsers xmlns="f43e69bd-7608-4935-a81f-029f86b977d7">
      <UserInfo>
        <DisplayName/>
        <AccountId xsi:nil="true"/>
        <AccountType/>
      </UserInfo>
    </SharedWithUsers>
  </documentManagement>
</p:properties>
</file>

<file path=customXml/itemProps1.xml><?xml version="1.0" encoding="utf-8"?>
<ds:datastoreItem xmlns:ds="http://schemas.openxmlformats.org/officeDocument/2006/customXml" ds:itemID="{E795009A-409F-4352-83E5-B1DE233DC9B8}">
  <ds:schemaRefs>
    <ds:schemaRef ds:uri="http://schemas.microsoft.com/sharepoint/v3/contenttype/forms"/>
  </ds:schemaRefs>
</ds:datastoreItem>
</file>

<file path=customXml/itemProps2.xml><?xml version="1.0" encoding="utf-8"?>
<ds:datastoreItem xmlns:ds="http://schemas.openxmlformats.org/officeDocument/2006/customXml" ds:itemID="{85B131BF-7002-45C8-922C-A65CC29377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b454b6-9e0d-47d6-a0fd-eade54d93da9"/>
    <ds:schemaRef ds:uri="f43e69bd-7608-4935-a81f-029f86b977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D1F705-772C-467C-9760-A218D3004C5F}">
  <ds:schemaRefs>
    <ds:schemaRef ds:uri="24b454b6-9e0d-47d6-a0fd-eade54d93da9"/>
    <ds:schemaRef ds:uri="http://purl.org/dc/dcmitype/"/>
    <ds:schemaRef ds:uri="http://schemas.microsoft.com/office/infopath/2007/PartnerControls"/>
    <ds:schemaRef ds:uri="http://purl.org/dc/terms/"/>
    <ds:schemaRef ds:uri="http://schemas.microsoft.com/office/2006/documentManagement/types"/>
    <ds:schemaRef ds:uri="http://schemas.microsoft.com/office/2006/metadata/properties"/>
    <ds:schemaRef ds:uri="f43e69bd-7608-4935-a81f-029f86b977d7"/>
    <ds:schemaRef ds:uri="http://purl.org/dc/elements/1.1/"/>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91</TotalTime>
  <Words>1403</Words>
  <Application>Microsoft Office PowerPoint</Application>
  <PresentationFormat>Breiskjerm</PresentationFormat>
  <Paragraphs>128</Paragraphs>
  <Slides>21</Slides>
  <Notes>0</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Lysbilettitlar</vt:lpstr>
      </vt:variant>
      <vt:variant>
        <vt:i4>21</vt:i4>
      </vt:variant>
    </vt:vector>
  </HeadingPairs>
  <TitlesOfParts>
    <vt:vector size="28" baseType="lpstr">
      <vt:lpstr>Arial</vt:lpstr>
      <vt:lpstr>Bradley Hand ITC</vt:lpstr>
      <vt:lpstr>Calibri</vt:lpstr>
      <vt:lpstr>Calibri Light</vt:lpstr>
      <vt:lpstr>Cavolini</vt:lpstr>
      <vt:lpstr>Cochin</vt:lpstr>
      <vt:lpstr>Office-tema</vt:lpstr>
      <vt:lpstr>PowerPoint-presentasjon</vt:lpstr>
      <vt:lpstr>Oppdraget</vt:lpstr>
      <vt:lpstr>Før vi går i gang:  Kva kan ei digital forteljing vere?</vt:lpstr>
      <vt:lpstr>Om instagramromanen Dette blir mellom oss</vt:lpstr>
      <vt:lpstr>Oppbygging, Dette blir mellom oss som døme</vt:lpstr>
      <vt:lpstr>Refleksjonsspørsmål</vt:lpstr>
      <vt:lpstr>Oppdraget</vt:lpstr>
      <vt:lpstr>PowerPoint-presentasjon</vt:lpstr>
      <vt:lpstr>Kva assosiasjonar får du når du les novelletittelen?</vt:lpstr>
      <vt:lpstr>  To og to saman:  a) Kva trur du novella kjem til å handle om?  b) Kva håpar du at novella handlar om?  c) Kva håpar du ikkje at novella handlar om?  Hugs å grunngje synspunkta dine.</vt:lpstr>
      <vt:lpstr>To og to saman:   a) Har de lese noveller før?  b) Veit de kva som kjenneteiknar novellesjangeren?  Om ikkje: Slå opp i norskboka dykkar eller søk etter informasjon om sjangeren på Internett.</vt:lpstr>
      <vt:lpstr>PowerPoint-presentasjon</vt:lpstr>
      <vt:lpstr>PowerPoint-presentasjon</vt:lpstr>
      <vt:lpstr> Skriveoppdraget</vt:lpstr>
      <vt:lpstr>Tekstskapingsoppdrag  – del ein </vt:lpstr>
      <vt:lpstr>Tekstskapingsoppdrag  – del ein </vt:lpstr>
      <vt:lpstr>Forteljemåte</vt:lpstr>
      <vt:lpstr>Å formidle tekst  gjennom levande  bilete og musikk</vt:lpstr>
      <vt:lpstr>Tekstskapingsoppdrag – del ein</vt:lpstr>
      <vt:lpstr> Å visualisere den skriftlege teksten  </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jorid Saure</dc:creator>
  <cp:lastModifiedBy>Arild Torvund Olsen</cp:lastModifiedBy>
  <cp:revision>6</cp:revision>
  <dcterms:created xsi:type="dcterms:W3CDTF">2021-08-09T09:59:20Z</dcterms:created>
  <dcterms:modified xsi:type="dcterms:W3CDTF">2022-11-18T10:31:17Z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0x01010067AA8417D0D75443AFC19C327AD5BDCE</vt:lpwstr>
  </property>
  <property fmtid="{D5CDD505-2E9C-101B-9397-08002B2CF9AE}" pid="3" name="Order">
    <vt:r8>4300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