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8288000" cy="10287000"/>
  <p:notesSz cx="6858000" cy="9144000"/>
  <p:embeddedFontLst>
    <p:embeddedFont>
      <p:font typeface="Akzentica" panose="020B0604020202020204" charset="0"/>
      <p:regular r:id="rId24"/>
    </p:embeddedFont>
    <p:embeddedFont>
      <p:font typeface="Alata" panose="020B0604020202020204" charset="0"/>
      <p:regular r:id="rId25"/>
    </p:embeddedFont>
    <p:embeddedFont>
      <p:font typeface="Bebas Neue" panose="020B0606020202050201" pitchFamily="34" charset="0"/>
      <p:regular r:id="rId26"/>
    </p:embeddedFont>
    <p:embeddedFont>
      <p:font typeface="Canva Sans Bold" panose="020B0604020202020204" charset="0"/>
      <p:regular r:id="rId27"/>
    </p:embeddedFont>
    <p:embeddedFont>
      <p:font typeface="Poppins Light" panose="00000400000000000000"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33A42-A719-4878-BAE6-E0E0298EB2BB}" v="66" dt="2025-09-17T08:09:17.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935" autoAdjust="0"/>
  </p:normalViewPr>
  <p:slideViewPr>
    <p:cSldViewPr>
      <p:cViewPr varScale="1">
        <p:scale>
          <a:sx n="56" d="100"/>
          <a:sy n="56" d="100"/>
        </p:scale>
        <p:origin x="84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3423d729-1e8d-4c10-9ef2-90385d563038" providerId="ADAL" clId="{1A633A42-A719-4878-BAE6-E0E0298EB2BB}"/>
    <pc:docChg chg="custSel modSld">
      <pc:chgData name="Arild Torvund Olsen" userId="3423d729-1e8d-4c10-9ef2-90385d563038" providerId="ADAL" clId="{1A633A42-A719-4878-BAE6-E0E0298EB2BB}" dt="2025-09-17T08:11:20.817" v="140" actId="20577"/>
      <pc:docMkLst>
        <pc:docMk/>
      </pc:docMkLst>
      <pc:sldChg chg="modSp mod">
        <pc:chgData name="Arild Torvund Olsen" userId="3423d729-1e8d-4c10-9ef2-90385d563038" providerId="ADAL" clId="{1A633A42-A719-4878-BAE6-E0E0298EB2BB}" dt="2025-09-17T07:32:04.565" v="3" actId="14100"/>
        <pc:sldMkLst>
          <pc:docMk/>
          <pc:sldMk cId="0" sldId="256"/>
        </pc:sldMkLst>
        <pc:spChg chg="mod">
          <ac:chgData name="Arild Torvund Olsen" userId="3423d729-1e8d-4c10-9ef2-90385d563038" providerId="ADAL" clId="{1A633A42-A719-4878-BAE6-E0E0298EB2BB}" dt="2025-09-17T07:31:34.510" v="0" actId="790"/>
          <ac:spMkLst>
            <pc:docMk/>
            <pc:sldMk cId="0" sldId="256"/>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56"/>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56"/>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56"/>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56"/>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56"/>
            <ac:spMk id="7" creationId="{00000000-0000-0000-0000-000000000000}"/>
          </ac:spMkLst>
        </pc:spChg>
        <pc:spChg chg="mod">
          <ac:chgData name="Arild Torvund Olsen" userId="3423d729-1e8d-4c10-9ef2-90385d563038" providerId="ADAL" clId="{1A633A42-A719-4878-BAE6-E0E0298EB2BB}" dt="2025-09-17T07:31:34.510" v="0" actId="790"/>
          <ac:spMkLst>
            <pc:docMk/>
            <pc:sldMk cId="0" sldId="256"/>
            <ac:spMk id="8" creationId="{00000000-0000-0000-0000-000000000000}"/>
          </ac:spMkLst>
        </pc:spChg>
        <pc:spChg chg="mod">
          <ac:chgData name="Arild Torvund Olsen" userId="3423d729-1e8d-4c10-9ef2-90385d563038" providerId="ADAL" clId="{1A633A42-A719-4878-BAE6-E0E0298EB2BB}" dt="2025-09-17T07:32:04.565" v="3" actId="14100"/>
          <ac:spMkLst>
            <pc:docMk/>
            <pc:sldMk cId="0" sldId="256"/>
            <ac:spMk id="9" creationId="{00000000-0000-0000-0000-000000000000}"/>
          </ac:spMkLst>
        </pc:spChg>
      </pc:sldChg>
      <pc:sldChg chg="modSp mod">
        <pc:chgData name="Arild Torvund Olsen" userId="3423d729-1e8d-4c10-9ef2-90385d563038" providerId="ADAL" clId="{1A633A42-A719-4878-BAE6-E0E0298EB2BB}" dt="2025-09-17T07:32:40.463" v="13" actId="1076"/>
        <pc:sldMkLst>
          <pc:docMk/>
          <pc:sldMk cId="0" sldId="257"/>
        </pc:sldMkLst>
        <pc:spChg chg="mod">
          <ac:chgData name="Arild Torvund Olsen" userId="3423d729-1e8d-4c10-9ef2-90385d563038" providerId="ADAL" clId="{1A633A42-A719-4878-BAE6-E0E0298EB2BB}" dt="2025-09-17T07:32:40.463" v="13" actId="1076"/>
          <ac:spMkLst>
            <pc:docMk/>
            <pc:sldMk cId="0" sldId="257"/>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57"/>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57"/>
            <ac:spMk id="5" creationId="{00000000-0000-0000-0000-000000000000}"/>
          </ac:spMkLst>
        </pc:spChg>
      </pc:sldChg>
      <pc:sldChg chg="modSp mod">
        <pc:chgData name="Arild Torvund Olsen" userId="3423d729-1e8d-4c10-9ef2-90385d563038" providerId="ADAL" clId="{1A633A42-A719-4878-BAE6-E0E0298EB2BB}" dt="2025-09-17T07:34:15.390" v="34" actId="20577"/>
        <pc:sldMkLst>
          <pc:docMk/>
          <pc:sldMk cId="0" sldId="258"/>
        </pc:sldMkLst>
        <pc:spChg chg="mod">
          <ac:chgData name="Arild Torvund Olsen" userId="3423d729-1e8d-4c10-9ef2-90385d563038" providerId="ADAL" clId="{1A633A42-A719-4878-BAE6-E0E0298EB2BB}" dt="2025-09-17T07:31:34.510" v="0" actId="790"/>
          <ac:spMkLst>
            <pc:docMk/>
            <pc:sldMk cId="0" sldId="258"/>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58"/>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58"/>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58"/>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58"/>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58"/>
            <ac:spMk id="7" creationId="{00000000-0000-0000-0000-000000000000}"/>
          </ac:spMkLst>
        </pc:spChg>
        <pc:spChg chg="mod">
          <ac:chgData name="Arild Torvund Olsen" userId="3423d729-1e8d-4c10-9ef2-90385d563038" providerId="ADAL" clId="{1A633A42-A719-4878-BAE6-E0E0298EB2BB}" dt="2025-09-17T07:31:34.510" v="0" actId="790"/>
          <ac:spMkLst>
            <pc:docMk/>
            <pc:sldMk cId="0" sldId="258"/>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58"/>
            <ac:spMk id="9" creationId="{00000000-0000-0000-0000-000000000000}"/>
          </ac:spMkLst>
        </pc:spChg>
        <pc:spChg chg="mod">
          <ac:chgData name="Arild Torvund Olsen" userId="3423d729-1e8d-4c10-9ef2-90385d563038" providerId="ADAL" clId="{1A633A42-A719-4878-BAE6-E0E0298EB2BB}" dt="2025-09-17T07:33:51.157" v="32" actId="1076"/>
          <ac:spMkLst>
            <pc:docMk/>
            <pc:sldMk cId="0" sldId="258"/>
            <ac:spMk id="10" creationId="{00000000-0000-0000-0000-000000000000}"/>
          </ac:spMkLst>
        </pc:spChg>
        <pc:spChg chg="mod">
          <ac:chgData name="Arild Torvund Olsen" userId="3423d729-1e8d-4c10-9ef2-90385d563038" providerId="ADAL" clId="{1A633A42-A719-4878-BAE6-E0E0298EB2BB}" dt="2025-09-17T07:34:15.390" v="34" actId="20577"/>
          <ac:spMkLst>
            <pc:docMk/>
            <pc:sldMk cId="0" sldId="258"/>
            <ac:spMk id="11" creationId="{00000000-0000-0000-0000-000000000000}"/>
          </ac:spMkLst>
        </pc:spChg>
      </pc:sldChg>
      <pc:sldChg chg="modSp mod">
        <pc:chgData name="Arild Torvund Olsen" userId="3423d729-1e8d-4c10-9ef2-90385d563038" providerId="ADAL" clId="{1A633A42-A719-4878-BAE6-E0E0298EB2BB}" dt="2025-09-17T07:35:25.121" v="42" actId="1076"/>
        <pc:sldMkLst>
          <pc:docMk/>
          <pc:sldMk cId="0" sldId="259"/>
        </pc:sldMkLst>
        <pc:spChg chg="mod">
          <ac:chgData name="Arild Torvund Olsen" userId="3423d729-1e8d-4c10-9ef2-90385d563038" providerId="ADAL" clId="{1A633A42-A719-4878-BAE6-E0E0298EB2BB}" dt="2025-09-17T07:31:34.510" v="0" actId="790"/>
          <ac:spMkLst>
            <pc:docMk/>
            <pc:sldMk cId="0" sldId="259"/>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59"/>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59"/>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59"/>
            <ac:spMk id="7" creationId="{00000000-0000-0000-0000-000000000000}"/>
          </ac:spMkLst>
        </pc:spChg>
        <pc:spChg chg="mod">
          <ac:chgData name="Arild Torvund Olsen" userId="3423d729-1e8d-4c10-9ef2-90385d563038" providerId="ADAL" clId="{1A633A42-A719-4878-BAE6-E0E0298EB2BB}" dt="2025-09-17T07:31:34.510" v="0" actId="790"/>
          <ac:spMkLst>
            <pc:docMk/>
            <pc:sldMk cId="0" sldId="259"/>
            <ac:spMk id="8" creationId="{00000000-0000-0000-0000-000000000000}"/>
          </ac:spMkLst>
        </pc:spChg>
        <pc:spChg chg="mod">
          <ac:chgData name="Arild Torvund Olsen" userId="3423d729-1e8d-4c10-9ef2-90385d563038" providerId="ADAL" clId="{1A633A42-A719-4878-BAE6-E0E0298EB2BB}" dt="2025-09-17T07:35:13.690" v="41" actId="1076"/>
          <ac:spMkLst>
            <pc:docMk/>
            <pc:sldMk cId="0" sldId="259"/>
            <ac:spMk id="9" creationId="{00000000-0000-0000-0000-000000000000}"/>
          </ac:spMkLst>
        </pc:spChg>
        <pc:spChg chg="mod">
          <ac:chgData name="Arild Torvund Olsen" userId="3423d729-1e8d-4c10-9ef2-90385d563038" providerId="ADAL" clId="{1A633A42-A719-4878-BAE6-E0E0298EB2BB}" dt="2025-09-17T07:35:25.121" v="42" actId="1076"/>
          <ac:spMkLst>
            <pc:docMk/>
            <pc:sldMk cId="0" sldId="259"/>
            <ac:spMk id="10" creationId="{00000000-0000-0000-0000-000000000000}"/>
          </ac:spMkLst>
        </pc:spChg>
      </pc:sldChg>
      <pc:sldChg chg="modSp mod">
        <pc:chgData name="Arild Torvund Olsen" userId="3423d729-1e8d-4c10-9ef2-90385d563038" providerId="ADAL" clId="{1A633A42-A719-4878-BAE6-E0E0298EB2BB}" dt="2025-09-17T07:36:07.482" v="47" actId="14100"/>
        <pc:sldMkLst>
          <pc:docMk/>
          <pc:sldMk cId="0" sldId="260"/>
        </pc:sldMkLst>
        <pc:spChg chg="mod">
          <ac:chgData name="Arild Torvund Olsen" userId="3423d729-1e8d-4c10-9ef2-90385d563038" providerId="ADAL" clId="{1A633A42-A719-4878-BAE6-E0E0298EB2BB}" dt="2025-09-17T07:31:34.510" v="0" actId="790"/>
          <ac:spMkLst>
            <pc:docMk/>
            <pc:sldMk cId="0" sldId="260"/>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60"/>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60"/>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60"/>
            <ac:spMk id="6" creationId="{00000000-0000-0000-0000-000000000000}"/>
          </ac:spMkLst>
        </pc:spChg>
        <pc:spChg chg="mod">
          <ac:chgData name="Arild Torvund Olsen" userId="3423d729-1e8d-4c10-9ef2-90385d563038" providerId="ADAL" clId="{1A633A42-A719-4878-BAE6-E0E0298EB2BB}" dt="2025-09-17T07:36:07.482" v="47" actId="14100"/>
          <ac:spMkLst>
            <pc:docMk/>
            <pc:sldMk cId="0" sldId="260"/>
            <ac:spMk id="7" creationId="{00000000-0000-0000-0000-000000000000}"/>
          </ac:spMkLst>
        </pc:spChg>
        <pc:spChg chg="mod">
          <ac:chgData name="Arild Torvund Olsen" userId="3423d729-1e8d-4c10-9ef2-90385d563038" providerId="ADAL" clId="{1A633A42-A719-4878-BAE6-E0E0298EB2BB}" dt="2025-09-17T07:36:03.440" v="46" actId="1076"/>
          <ac:spMkLst>
            <pc:docMk/>
            <pc:sldMk cId="0" sldId="260"/>
            <ac:spMk id="8" creationId="{00000000-0000-0000-0000-000000000000}"/>
          </ac:spMkLst>
        </pc:spChg>
      </pc:sldChg>
      <pc:sldChg chg="modSp mod">
        <pc:chgData name="Arild Torvund Olsen" userId="3423d729-1e8d-4c10-9ef2-90385d563038" providerId="ADAL" clId="{1A633A42-A719-4878-BAE6-E0E0298EB2BB}" dt="2025-09-17T07:31:34.510" v="0" actId="790"/>
        <pc:sldMkLst>
          <pc:docMk/>
          <pc:sldMk cId="0" sldId="261"/>
        </pc:sldMkLst>
        <pc:spChg chg="mod">
          <ac:chgData name="Arild Torvund Olsen" userId="3423d729-1e8d-4c10-9ef2-90385d563038" providerId="ADAL" clId="{1A633A42-A719-4878-BAE6-E0E0298EB2BB}" dt="2025-09-17T07:31:34.510" v="0" actId="790"/>
          <ac:spMkLst>
            <pc:docMk/>
            <pc:sldMk cId="0" sldId="261"/>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61"/>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61"/>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61"/>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61"/>
            <ac:spMk id="10" creationId="{00000000-0000-0000-0000-000000000000}"/>
          </ac:spMkLst>
        </pc:spChg>
        <pc:spChg chg="mod">
          <ac:chgData name="Arild Torvund Olsen" userId="3423d729-1e8d-4c10-9ef2-90385d563038" providerId="ADAL" clId="{1A633A42-A719-4878-BAE6-E0E0298EB2BB}" dt="2025-09-17T07:31:34.510" v="0" actId="790"/>
          <ac:spMkLst>
            <pc:docMk/>
            <pc:sldMk cId="0" sldId="261"/>
            <ac:spMk id="11" creationId="{00000000-0000-0000-0000-000000000000}"/>
          </ac:spMkLst>
        </pc:spChg>
        <pc:spChg chg="mod">
          <ac:chgData name="Arild Torvund Olsen" userId="3423d729-1e8d-4c10-9ef2-90385d563038" providerId="ADAL" clId="{1A633A42-A719-4878-BAE6-E0E0298EB2BB}" dt="2025-09-17T07:31:34.510" v="0" actId="790"/>
          <ac:spMkLst>
            <pc:docMk/>
            <pc:sldMk cId="0" sldId="261"/>
            <ac:spMk id="12" creationId="{00000000-0000-0000-0000-000000000000}"/>
          </ac:spMkLst>
        </pc:spChg>
        <pc:spChg chg="mod">
          <ac:chgData name="Arild Torvund Olsen" userId="3423d729-1e8d-4c10-9ef2-90385d563038" providerId="ADAL" clId="{1A633A42-A719-4878-BAE6-E0E0298EB2BB}" dt="2025-09-17T07:31:34.510" v="0" actId="790"/>
          <ac:spMkLst>
            <pc:docMk/>
            <pc:sldMk cId="0" sldId="261"/>
            <ac:spMk id="13" creationId="{00000000-0000-0000-0000-000000000000}"/>
          </ac:spMkLst>
        </pc:spChg>
        <pc:spChg chg="mod">
          <ac:chgData name="Arild Torvund Olsen" userId="3423d729-1e8d-4c10-9ef2-90385d563038" providerId="ADAL" clId="{1A633A42-A719-4878-BAE6-E0E0298EB2BB}" dt="2025-09-17T07:31:34.510" v="0" actId="790"/>
          <ac:spMkLst>
            <pc:docMk/>
            <pc:sldMk cId="0" sldId="261"/>
            <ac:spMk id="15" creationId="{00000000-0000-0000-0000-000000000000}"/>
          </ac:spMkLst>
        </pc:spChg>
        <pc:spChg chg="mod">
          <ac:chgData name="Arild Torvund Olsen" userId="3423d729-1e8d-4c10-9ef2-90385d563038" providerId="ADAL" clId="{1A633A42-A719-4878-BAE6-E0E0298EB2BB}" dt="2025-09-17T07:31:34.510" v="0" actId="790"/>
          <ac:spMkLst>
            <pc:docMk/>
            <pc:sldMk cId="0" sldId="261"/>
            <ac:spMk id="16" creationId="{00000000-0000-0000-0000-000000000000}"/>
          </ac:spMkLst>
        </pc:spChg>
      </pc:sldChg>
      <pc:sldChg chg="modSp mod">
        <pc:chgData name="Arild Torvund Olsen" userId="3423d729-1e8d-4c10-9ef2-90385d563038" providerId="ADAL" clId="{1A633A42-A719-4878-BAE6-E0E0298EB2BB}" dt="2025-09-17T07:31:34.510" v="0" actId="790"/>
        <pc:sldMkLst>
          <pc:docMk/>
          <pc:sldMk cId="0" sldId="262"/>
        </pc:sldMkLst>
        <pc:spChg chg="mod">
          <ac:chgData name="Arild Torvund Olsen" userId="3423d729-1e8d-4c10-9ef2-90385d563038" providerId="ADAL" clId="{1A633A42-A719-4878-BAE6-E0E0298EB2BB}" dt="2025-09-17T07:31:34.510" v="0" actId="790"/>
          <ac:spMkLst>
            <pc:docMk/>
            <pc:sldMk cId="0" sldId="262"/>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62"/>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62"/>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62"/>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62"/>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62"/>
            <ac:spMk id="7" creationId="{00000000-0000-0000-0000-000000000000}"/>
          </ac:spMkLst>
        </pc:spChg>
        <pc:spChg chg="mod">
          <ac:chgData name="Arild Torvund Olsen" userId="3423d729-1e8d-4c10-9ef2-90385d563038" providerId="ADAL" clId="{1A633A42-A719-4878-BAE6-E0E0298EB2BB}" dt="2025-09-17T07:31:34.510" v="0" actId="790"/>
          <ac:spMkLst>
            <pc:docMk/>
            <pc:sldMk cId="0" sldId="262"/>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62"/>
            <ac:spMk id="10" creationId="{00000000-0000-0000-0000-000000000000}"/>
          </ac:spMkLst>
        </pc:spChg>
        <pc:spChg chg="mod">
          <ac:chgData name="Arild Torvund Olsen" userId="3423d729-1e8d-4c10-9ef2-90385d563038" providerId="ADAL" clId="{1A633A42-A719-4878-BAE6-E0E0298EB2BB}" dt="2025-09-17T07:31:34.510" v="0" actId="790"/>
          <ac:spMkLst>
            <pc:docMk/>
            <pc:sldMk cId="0" sldId="262"/>
            <ac:spMk id="11" creationId="{00000000-0000-0000-0000-000000000000}"/>
          </ac:spMkLst>
        </pc:spChg>
        <pc:spChg chg="mod">
          <ac:chgData name="Arild Torvund Olsen" userId="3423d729-1e8d-4c10-9ef2-90385d563038" providerId="ADAL" clId="{1A633A42-A719-4878-BAE6-E0E0298EB2BB}" dt="2025-09-17T07:31:34.510" v="0" actId="790"/>
          <ac:spMkLst>
            <pc:docMk/>
            <pc:sldMk cId="0" sldId="262"/>
            <ac:spMk id="12" creationId="{00000000-0000-0000-0000-000000000000}"/>
          </ac:spMkLst>
        </pc:spChg>
      </pc:sldChg>
      <pc:sldChg chg="modSp mod">
        <pc:chgData name="Arild Torvund Olsen" userId="3423d729-1e8d-4c10-9ef2-90385d563038" providerId="ADAL" clId="{1A633A42-A719-4878-BAE6-E0E0298EB2BB}" dt="2025-09-17T07:31:34.510" v="0" actId="790"/>
        <pc:sldMkLst>
          <pc:docMk/>
          <pc:sldMk cId="0" sldId="263"/>
        </pc:sldMkLst>
        <pc:spChg chg="mod">
          <ac:chgData name="Arild Torvund Olsen" userId="3423d729-1e8d-4c10-9ef2-90385d563038" providerId="ADAL" clId="{1A633A42-A719-4878-BAE6-E0E0298EB2BB}" dt="2025-09-17T07:31:34.510" v="0" actId="790"/>
          <ac:spMkLst>
            <pc:docMk/>
            <pc:sldMk cId="0" sldId="263"/>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63"/>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63"/>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63"/>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63"/>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63"/>
            <ac:spMk id="7" creationId="{00000000-0000-0000-0000-000000000000}"/>
          </ac:spMkLst>
        </pc:spChg>
        <pc:spChg chg="mod">
          <ac:chgData name="Arild Torvund Olsen" userId="3423d729-1e8d-4c10-9ef2-90385d563038" providerId="ADAL" clId="{1A633A42-A719-4878-BAE6-E0E0298EB2BB}" dt="2025-09-17T07:31:34.510" v="0" actId="790"/>
          <ac:spMkLst>
            <pc:docMk/>
            <pc:sldMk cId="0" sldId="263"/>
            <ac:spMk id="8" creationId="{00000000-0000-0000-0000-000000000000}"/>
          </ac:spMkLst>
        </pc:spChg>
      </pc:sldChg>
      <pc:sldChg chg="modSp mod">
        <pc:chgData name="Arild Torvund Olsen" userId="3423d729-1e8d-4c10-9ef2-90385d563038" providerId="ADAL" clId="{1A633A42-A719-4878-BAE6-E0E0298EB2BB}" dt="2025-09-17T07:37:54.384" v="57" actId="6549"/>
        <pc:sldMkLst>
          <pc:docMk/>
          <pc:sldMk cId="0" sldId="264"/>
        </pc:sldMkLst>
        <pc:spChg chg="mod">
          <ac:chgData name="Arild Torvund Olsen" userId="3423d729-1e8d-4c10-9ef2-90385d563038" providerId="ADAL" clId="{1A633A42-A719-4878-BAE6-E0E0298EB2BB}" dt="2025-09-17T07:31:34.510" v="0" actId="790"/>
          <ac:spMkLst>
            <pc:docMk/>
            <pc:sldMk cId="0" sldId="264"/>
            <ac:spMk id="2" creationId="{00000000-0000-0000-0000-000000000000}"/>
          </ac:spMkLst>
        </pc:spChg>
        <pc:spChg chg="mod">
          <ac:chgData name="Arild Torvund Olsen" userId="3423d729-1e8d-4c10-9ef2-90385d563038" providerId="ADAL" clId="{1A633A42-A719-4878-BAE6-E0E0298EB2BB}" dt="2025-09-17T07:37:54.384" v="57" actId="6549"/>
          <ac:spMkLst>
            <pc:docMk/>
            <pc:sldMk cId="0" sldId="264"/>
            <ac:spMk id="3" creationId="{00000000-0000-0000-0000-000000000000}"/>
          </ac:spMkLst>
        </pc:spChg>
        <pc:spChg chg="mod">
          <ac:chgData name="Arild Torvund Olsen" userId="3423d729-1e8d-4c10-9ef2-90385d563038" providerId="ADAL" clId="{1A633A42-A719-4878-BAE6-E0E0298EB2BB}" dt="2025-09-17T07:37:44.018" v="56" actId="14100"/>
          <ac:spMkLst>
            <pc:docMk/>
            <pc:sldMk cId="0" sldId="264"/>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64"/>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64"/>
            <ac:spMk id="6" creationId="{00000000-0000-0000-0000-000000000000}"/>
          </ac:spMkLst>
        </pc:spChg>
      </pc:sldChg>
      <pc:sldChg chg="modSp mod">
        <pc:chgData name="Arild Torvund Olsen" userId="3423d729-1e8d-4c10-9ef2-90385d563038" providerId="ADAL" clId="{1A633A42-A719-4878-BAE6-E0E0298EB2BB}" dt="2025-09-17T07:42:28.373" v="67" actId="20577"/>
        <pc:sldMkLst>
          <pc:docMk/>
          <pc:sldMk cId="0" sldId="265"/>
        </pc:sldMkLst>
        <pc:spChg chg="mod">
          <ac:chgData name="Arild Torvund Olsen" userId="3423d729-1e8d-4c10-9ef2-90385d563038" providerId="ADAL" clId="{1A633A42-A719-4878-BAE6-E0E0298EB2BB}" dt="2025-09-17T07:31:34.510" v="0" actId="790"/>
          <ac:spMkLst>
            <pc:docMk/>
            <pc:sldMk cId="0" sldId="265"/>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65"/>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65"/>
            <ac:spMk id="5" creationId="{00000000-0000-0000-0000-000000000000}"/>
          </ac:spMkLst>
        </pc:spChg>
        <pc:spChg chg="mod">
          <ac:chgData name="Arild Torvund Olsen" userId="3423d729-1e8d-4c10-9ef2-90385d563038" providerId="ADAL" clId="{1A633A42-A719-4878-BAE6-E0E0298EB2BB}" dt="2025-09-17T07:42:28.373" v="67" actId="20577"/>
          <ac:spMkLst>
            <pc:docMk/>
            <pc:sldMk cId="0" sldId="265"/>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65"/>
            <ac:spMk id="7" creationId="{00000000-0000-0000-0000-000000000000}"/>
          </ac:spMkLst>
        </pc:spChg>
        <pc:spChg chg="mod">
          <ac:chgData name="Arild Torvund Olsen" userId="3423d729-1e8d-4c10-9ef2-90385d563038" providerId="ADAL" clId="{1A633A42-A719-4878-BAE6-E0E0298EB2BB}" dt="2025-09-17T07:31:34.510" v="0" actId="790"/>
          <ac:spMkLst>
            <pc:docMk/>
            <pc:sldMk cId="0" sldId="265"/>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65"/>
            <ac:spMk id="9" creationId="{00000000-0000-0000-0000-000000000000}"/>
          </ac:spMkLst>
        </pc:spChg>
        <pc:spChg chg="mod">
          <ac:chgData name="Arild Torvund Olsen" userId="3423d729-1e8d-4c10-9ef2-90385d563038" providerId="ADAL" clId="{1A633A42-A719-4878-BAE6-E0E0298EB2BB}" dt="2025-09-17T07:31:34.510" v="0" actId="790"/>
          <ac:spMkLst>
            <pc:docMk/>
            <pc:sldMk cId="0" sldId="265"/>
            <ac:spMk id="10" creationId="{00000000-0000-0000-0000-000000000000}"/>
          </ac:spMkLst>
        </pc:spChg>
        <pc:spChg chg="mod">
          <ac:chgData name="Arild Torvund Olsen" userId="3423d729-1e8d-4c10-9ef2-90385d563038" providerId="ADAL" clId="{1A633A42-A719-4878-BAE6-E0E0298EB2BB}" dt="2025-09-17T07:31:34.510" v="0" actId="790"/>
          <ac:spMkLst>
            <pc:docMk/>
            <pc:sldMk cId="0" sldId="265"/>
            <ac:spMk id="11" creationId="{00000000-0000-0000-0000-000000000000}"/>
          </ac:spMkLst>
        </pc:spChg>
      </pc:sldChg>
      <pc:sldChg chg="modSp mod">
        <pc:chgData name="Arild Torvund Olsen" userId="3423d729-1e8d-4c10-9ef2-90385d563038" providerId="ADAL" clId="{1A633A42-A719-4878-BAE6-E0E0298EB2BB}" dt="2025-09-17T07:45:20.093" v="82" actId="20577"/>
        <pc:sldMkLst>
          <pc:docMk/>
          <pc:sldMk cId="0" sldId="266"/>
        </pc:sldMkLst>
        <pc:spChg chg="mod">
          <ac:chgData name="Arild Torvund Olsen" userId="3423d729-1e8d-4c10-9ef2-90385d563038" providerId="ADAL" clId="{1A633A42-A719-4878-BAE6-E0E0298EB2BB}" dt="2025-09-17T07:31:34.510" v="0" actId="790"/>
          <ac:spMkLst>
            <pc:docMk/>
            <pc:sldMk cId="0" sldId="266"/>
            <ac:spMk id="2" creationId="{00000000-0000-0000-0000-000000000000}"/>
          </ac:spMkLst>
        </pc:spChg>
        <pc:spChg chg="mod">
          <ac:chgData name="Arild Torvund Olsen" userId="3423d729-1e8d-4c10-9ef2-90385d563038" providerId="ADAL" clId="{1A633A42-A719-4878-BAE6-E0E0298EB2BB}" dt="2025-09-17T07:45:20.093" v="82" actId="20577"/>
          <ac:spMkLst>
            <pc:docMk/>
            <pc:sldMk cId="0" sldId="266"/>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66"/>
            <ac:spMk id="5" creationId="{00000000-0000-0000-0000-000000000000}"/>
          </ac:spMkLst>
        </pc:spChg>
        <pc:spChg chg="mod">
          <ac:chgData name="Arild Torvund Olsen" userId="3423d729-1e8d-4c10-9ef2-90385d563038" providerId="ADAL" clId="{1A633A42-A719-4878-BAE6-E0E0298EB2BB}" dt="2025-09-17T07:43:41.892" v="70" actId="1076"/>
          <ac:spMkLst>
            <pc:docMk/>
            <pc:sldMk cId="0" sldId="266"/>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66"/>
            <ac:spMk id="19" creationId="{00000000-0000-0000-0000-000000000000}"/>
          </ac:spMkLst>
        </pc:spChg>
        <pc:spChg chg="mod">
          <ac:chgData name="Arild Torvund Olsen" userId="3423d729-1e8d-4c10-9ef2-90385d563038" providerId="ADAL" clId="{1A633A42-A719-4878-BAE6-E0E0298EB2BB}" dt="2025-09-17T07:31:34.510" v="0" actId="790"/>
          <ac:spMkLst>
            <pc:docMk/>
            <pc:sldMk cId="0" sldId="266"/>
            <ac:spMk id="20" creationId="{00000000-0000-0000-0000-000000000000}"/>
          </ac:spMkLst>
        </pc:spChg>
        <pc:spChg chg="mod">
          <ac:chgData name="Arild Torvund Olsen" userId="3423d729-1e8d-4c10-9ef2-90385d563038" providerId="ADAL" clId="{1A633A42-A719-4878-BAE6-E0E0298EB2BB}" dt="2025-09-17T07:31:34.510" v="0" actId="790"/>
          <ac:spMkLst>
            <pc:docMk/>
            <pc:sldMk cId="0" sldId="266"/>
            <ac:spMk id="21" creationId="{00000000-0000-0000-0000-000000000000}"/>
          </ac:spMkLst>
        </pc:spChg>
      </pc:sldChg>
      <pc:sldChg chg="modSp mod modNotesTx">
        <pc:chgData name="Arild Torvund Olsen" userId="3423d729-1e8d-4c10-9ef2-90385d563038" providerId="ADAL" clId="{1A633A42-A719-4878-BAE6-E0E0298EB2BB}" dt="2025-09-17T07:51:29.861" v="101" actId="20577"/>
        <pc:sldMkLst>
          <pc:docMk/>
          <pc:sldMk cId="0" sldId="267"/>
        </pc:sldMkLst>
        <pc:spChg chg="mod">
          <ac:chgData name="Arild Torvund Olsen" userId="3423d729-1e8d-4c10-9ef2-90385d563038" providerId="ADAL" clId="{1A633A42-A719-4878-BAE6-E0E0298EB2BB}" dt="2025-09-17T07:49:29.003" v="94" actId="20577"/>
          <ac:spMkLst>
            <pc:docMk/>
            <pc:sldMk cId="0" sldId="267"/>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67"/>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67"/>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67"/>
            <ac:spMk id="7" creationId="{00000000-0000-0000-0000-000000000000}"/>
          </ac:spMkLst>
        </pc:spChg>
        <pc:spChg chg="mod">
          <ac:chgData name="Arild Torvund Olsen" userId="3423d729-1e8d-4c10-9ef2-90385d563038" providerId="ADAL" clId="{1A633A42-A719-4878-BAE6-E0E0298EB2BB}" dt="2025-09-17T07:51:29.861" v="101" actId="20577"/>
          <ac:spMkLst>
            <pc:docMk/>
            <pc:sldMk cId="0" sldId="267"/>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67"/>
            <ac:spMk id="9" creationId="{00000000-0000-0000-0000-000000000000}"/>
          </ac:spMkLst>
        </pc:spChg>
      </pc:sldChg>
      <pc:sldChg chg="modSp mod">
        <pc:chgData name="Arild Torvund Olsen" userId="3423d729-1e8d-4c10-9ef2-90385d563038" providerId="ADAL" clId="{1A633A42-A719-4878-BAE6-E0E0298EB2BB}" dt="2025-09-17T07:54:07.544" v="109" actId="20577"/>
        <pc:sldMkLst>
          <pc:docMk/>
          <pc:sldMk cId="0" sldId="268"/>
        </pc:sldMkLst>
        <pc:spChg chg="mod">
          <ac:chgData name="Arild Torvund Olsen" userId="3423d729-1e8d-4c10-9ef2-90385d563038" providerId="ADAL" clId="{1A633A42-A719-4878-BAE6-E0E0298EB2BB}" dt="2025-09-17T07:54:07.544" v="109" actId="20577"/>
          <ac:spMkLst>
            <pc:docMk/>
            <pc:sldMk cId="0" sldId="268"/>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68"/>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68"/>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68"/>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68"/>
            <ac:spMk id="9" creationId="{00000000-0000-0000-0000-000000000000}"/>
          </ac:spMkLst>
        </pc:spChg>
        <pc:spChg chg="mod">
          <ac:chgData name="Arild Torvund Olsen" userId="3423d729-1e8d-4c10-9ef2-90385d563038" providerId="ADAL" clId="{1A633A42-A719-4878-BAE6-E0E0298EB2BB}" dt="2025-09-17T07:31:34.510" v="0" actId="790"/>
          <ac:spMkLst>
            <pc:docMk/>
            <pc:sldMk cId="0" sldId="268"/>
            <ac:spMk id="10" creationId="{00000000-0000-0000-0000-000000000000}"/>
          </ac:spMkLst>
        </pc:spChg>
        <pc:spChg chg="mod">
          <ac:chgData name="Arild Torvund Olsen" userId="3423d729-1e8d-4c10-9ef2-90385d563038" providerId="ADAL" clId="{1A633A42-A719-4878-BAE6-E0E0298EB2BB}" dt="2025-09-17T07:31:34.510" v="0" actId="790"/>
          <ac:spMkLst>
            <pc:docMk/>
            <pc:sldMk cId="0" sldId="268"/>
            <ac:spMk id="13" creationId="{00000000-0000-0000-0000-000000000000}"/>
          </ac:spMkLst>
        </pc:spChg>
        <pc:spChg chg="mod">
          <ac:chgData name="Arild Torvund Olsen" userId="3423d729-1e8d-4c10-9ef2-90385d563038" providerId="ADAL" clId="{1A633A42-A719-4878-BAE6-E0E0298EB2BB}" dt="2025-09-17T07:31:34.510" v="0" actId="790"/>
          <ac:spMkLst>
            <pc:docMk/>
            <pc:sldMk cId="0" sldId="268"/>
            <ac:spMk id="14" creationId="{00000000-0000-0000-0000-000000000000}"/>
          </ac:spMkLst>
        </pc:spChg>
        <pc:spChg chg="mod">
          <ac:chgData name="Arild Torvund Olsen" userId="3423d729-1e8d-4c10-9ef2-90385d563038" providerId="ADAL" clId="{1A633A42-A719-4878-BAE6-E0E0298EB2BB}" dt="2025-09-17T07:31:34.510" v="0" actId="790"/>
          <ac:spMkLst>
            <pc:docMk/>
            <pc:sldMk cId="0" sldId="268"/>
            <ac:spMk id="17" creationId="{00000000-0000-0000-0000-000000000000}"/>
          </ac:spMkLst>
        </pc:spChg>
        <pc:spChg chg="mod">
          <ac:chgData name="Arild Torvund Olsen" userId="3423d729-1e8d-4c10-9ef2-90385d563038" providerId="ADAL" clId="{1A633A42-A719-4878-BAE6-E0E0298EB2BB}" dt="2025-09-17T07:31:34.510" v="0" actId="790"/>
          <ac:spMkLst>
            <pc:docMk/>
            <pc:sldMk cId="0" sldId="268"/>
            <ac:spMk id="18" creationId="{00000000-0000-0000-0000-000000000000}"/>
          </ac:spMkLst>
        </pc:spChg>
      </pc:sldChg>
      <pc:sldChg chg="modSp mod">
        <pc:chgData name="Arild Torvund Olsen" userId="3423d729-1e8d-4c10-9ef2-90385d563038" providerId="ADAL" clId="{1A633A42-A719-4878-BAE6-E0E0298EB2BB}" dt="2025-09-17T07:57:00.172" v="114" actId="20577"/>
        <pc:sldMkLst>
          <pc:docMk/>
          <pc:sldMk cId="0" sldId="269"/>
        </pc:sldMkLst>
        <pc:spChg chg="mod">
          <ac:chgData name="Arild Torvund Olsen" userId="3423d729-1e8d-4c10-9ef2-90385d563038" providerId="ADAL" clId="{1A633A42-A719-4878-BAE6-E0E0298EB2BB}" dt="2025-09-17T07:57:00.172" v="114" actId="20577"/>
          <ac:spMkLst>
            <pc:docMk/>
            <pc:sldMk cId="0" sldId="269"/>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69"/>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69"/>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69"/>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69"/>
            <ac:spMk id="10" creationId="{00000000-0000-0000-0000-000000000000}"/>
          </ac:spMkLst>
        </pc:spChg>
        <pc:spChg chg="mod">
          <ac:chgData name="Arild Torvund Olsen" userId="3423d729-1e8d-4c10-9ef2-90385d563038" providerId="ADAL" clId="{1A633A42-A719-4878-BAE6-E0E0298EB2BB}" dt="2025-09-17T07:31:34.510" v="0" actId="790"/>
          <ac:spMkLst>
            <pc:docMk/>
            <pc:sldMk cId="0" sldId="269"/>
            <ac:spMk id="12" creationId="{00000000-0000-0000-0000-000000000000}"/>
          </ac:spMkLst>
        </pc:spChg>
        <pc:spChg chg="mod">
          <ac:chgData name="Arild Torvund Olsen" userId="3423d729-1e8d-4c10-9ef2-90385d563038" providerId="ADAL" clId="{1A633A42-A719-4878-BAE6-E0E0298EB2BB}" dt="2025-09-17T07:31:34.510" v="0" actId="790"/>
          <ac:spMkLst>
            <pc:docMk/>
            <pc:sldMk cId="0" sldId="269"/>
            <ac:spMk id="16" creationId="{00000000-0000-0000-0000-000000000000}"/>
          </ac:spMkLst>
        </pc:spChg>
        <pc:spChg chg="mod">
          <ac:chgData name="Arild Torvund Olsen" userId="3423d729-1e8d-4c10-9ef2-90385d563038" providerId="ADAL" clId="{1A633A42-A719-4878-BAE6-E0E0298EB2BB}" dt="2025-09-17T07:31:34.510" v="0" actId="790"/>
          <ac:spMkLst>
            <pc:docMk/>
            <pc:sldMk cId="0" sldId="269"/>
            <ac:spMk id="17" creationId="{00000000-0000-0000-0000-000000000000}"/>
          </ac:spMkLst>
        </pc:spChg>
        <pc:spChg chg="mod">
          <ac:chgData name="Arild Torvund Olsen" userId="3423d729-1e8d-4c10-9ef2-90385d563038" providerId="ADAL" clId="{1A633A42-A719-4878-BAE6-E0E0298EB2BB}" dt="2025-09-17T07:31:34.510" v="0" actId="790"/>
          <ac:spMkLst>
            <pc:docMk/>
            <pc:sldMk cId="0" sldId="269"/>
            <ac:spMk id="18" creationId="{00000000-0000-0000-0000-000000000000}"/>
          </ac:spMkLst>
        </pc:spChg>
        <pc:spChg chg="mod">
          <ac:chgData name="Arild Torvund Olsen" userId="3423d729-1e8d-4c10-9ef2-90385d563038" providerId="ADAL" clId="{1A633A42-A719-4878-BAE6-E0E0298EB2BB}" dt="2025-09-17T07:31:34.510" v="0" actId="790"/>
          <ac:spMkLst>
            <pc:docMk/>
            <pc:sldMk cId="0" sldId="269"/>
            <ac:spMk id="20" creationId="{00000000-0000-0000-0000-000000000000}"/>
          </ac:spMkLst>
        </pc:spChg>
      </pc:sldChg>
      <pc:sldChg chg="modSp mod">
        <pc:chgData name="Arild Torvund Olsen" userId="3423d729-1e8d-4c10-9ef2-90385d563038" providerId="ADAL" clId="{1A633A42-A719-4878-BAE6-E0E0298EB2BB}" dt="2025-09-17T08:06:41.176" v="128" actId="6549"/>
        <pc:sldMkLst>
          <pc:docMk/>
          <pc:sldMk cId="0" sldId="270"/>
        </pc:sldMkLst>
        <pc:spChg chg="mod">
          <ac:chgData name="Arild Torvund Olsen" userId="3423d729-1e8d-4c10-9ef2-90385d563038" providerId="ADAL" clId="{1A633A42-A719-4878-BAE6-E0E0298EB2BB}" dt="2025-09-17T07:31:34.510" v="0" actId="790"/>
          <ac:spMkLst>
            <pc:docMk/>
            <pc:sldMk cId="0" sldId="270"/>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70"/>
            <ac:spMk id="12" creationId="{00000000-0000-0000-0000-000000000000}"/>
          </ac:spMkLst>
        </pc:spChg>
        <pc:spChg chg="mod">
          <ac:chgData name="Arild Torvund Olsen" userId="3423d729-1e8d-4c10-9ef2-90385d563038" providerId="ADAL" clId="{1A633A42-A719-4878-BAE6-E0E0298EB2BB}" dt="2025-09-17T07:31:34.510" v="0" actId="790"/>
          <ac:spMkLst>
            <pc:docMk/>
            <pc:sldMk cId="0" sldId="270"/>
            <ac:spMk id="16" creationId="{00000000-0000-0000-0000-000000000000}"/>
          </ac:spMkLst>
        </pc:spChg>
        <pc:spChg chg="mod">
          <ac:chgData name="Arild Torvund Olsen" userId="3423d729-1e8d-4c10-9ef2-90385d563038" providerId="ADAL" clId="{1A633A42-A719-4878-BAE6-E0E0298EB2BB}" dt="2025-09-17T07:31:34.510" v="0" actId="790"/>
          <ac:spMkLst>
            <pc:docMk/>
            <pc:sldMk cId="0" sldId="270"/>
            <ac:spMk id="17" creationId="{00000000-0000-0000-0000-000000000000}"/>
          </ac:spMkLst>
        </pc:spChg>
        <pc:spChg chg="mod">
          <ac:chgData name="Arild Torvund Olsen" userId="3423d729-1e8d-4c10-9ef2-90385d563038" providerId="ADAL" clId="{1A633A42-A719-4878-BAE6-E0E0298EB2BB}" dt="2025-09-17T07:31:34.510" v="0" actId="790"/>
          <ac:spMkLst>
            <pc:docMk/>
            <pc:sldMk cId="0" sldId="270"/>
            <ac:spMk id="21" creationId="{00000000-0000-0000-0000-000000000000}"/>
          </ac:spMkLst>
        </pc:spChg>
        <pc:spChg chg="mod">
          <ac:chgData name="Arild Torvund Olsen" userId="3423d729-1e8d-4c10-9ef2-90385d563038" providerId="ADAL" clId="{1A633A42-A719-4878-BAE6-E0E0298EB2BB}" dt="2025-09-17T07:31:34.510" v="0" actId="790"/>
          <ac:spMkLst>
            <pc:docMk/>
            <pc:sldMk cId="0" sldId="270"/>
            <ac:spMk id="25" creationId="{00000000-0000-0000-0000-000000000000}"/>
          </ac:spMkLst>
        </pc:spChg>
        <pc:spChg chg="mod">
          <ac:chgData name="Arild Torvund Olsen" userId="3423d729-1e8d-4c10-9ef2-90385d563038" providerId="ADAL" clId="{1A633A42-A719-4878-BAE6-E0E0298EB2BB}" dt="2025-09-17T07:31:34.510" v="0" actId="790"/>
          <ac:spMkLst>
            <pc:docMk/>
            <pc:sldMk cId="0" sldId="270"/>
            <ac:spMk id="26" creationId="{00000000-0000-0000-0000-000000000000}"/>
          </ac:spMkLst>
        </pc:spChg>
        <pc:spChg chg="mod">
          <ac:chgData name="Arild Torvund Olsen" userId="3423d729-1e8d-4c10-9ef2-90385d563038" providerId="ADAL" clId="{1A633A42-A719-4878-BAE6-E0E0298EB2BB}" dt="2025-09-17T08:03:59.768" v="125" actId="313"/>
          <ac:spMkLst>
            <pc:docMk/>
            <pc:sldMk cId="0" sldId="270"/>
            <ac:spMk id="28" creationId="{00000000-0000-0000-0000-000000000000}"/>
          </ac:spMkLst>
        </pc:spChg>
        <pc:spChg chg="mod">
          <ac:chgData name="Arild Torvund Olsen" userId="3423d729-1e8d-4c10-9ef2-90385d563038" providerId="ADAL" clId="{1A633A42-A719-4878-BAE6-E0E0298EB2BB}" dt="2025-09-17T07:31:34.510" v="0" actId="790"/>
          <ac:spMkLst>
            <pc:docMk/>
            <pc:sldMk cId="0" sldId="270"/>
            <ac:spMk id="35" creationId="{00000000-0000-0000-0000-000000000000}"/>
          </ac:spMkLst>
        </pc:spChg>
        <pc:spChg chg="mod">
          <ac:chgData name="Arild Torvund Olsen" userId="3423d729-1e8d-4c10-9ef2-90385d563038" providerId="ADAL" clId="{1A633A42-A719-4878-BAE6-E0E0298EB2BB}" dt="2025-09-17T08:03:35.684" v="119" actId="20577"/>
          <ac:spMkLst>
            <pc:docMk/>
            <pc:sldMk cId="0" sldId="270"/>
            <ac:spMk id="37" creationId="{00000000-0000-0000-0000-000000000000}"/>
          </ac:spMkLst>
        </pc:spChg>
        <pc:spChg chg="mod">
          <ac:chgData name="Arild Torvund Olsen" userId="3423d729-1e8d-4c10-9ef2-90385d563038" providerId="ADAL" clId="{1A633A42-A719-4878-BAE6-E0E0298EB2BB}" dt="2025-09-17T08:06:41.176" v="128" actId="6549"/>
          <ac:spMkLst>
            <pc:docMk/>
            <pc:sldMk cId="0" sldId="270"/>
            <ac:spMk id="38" creationId="{00000000-0000-0000-0000-000000000000}"/>
          </ac:spMkLst>
        </pc:spChg>
        <pc:spChg chg="mod">
          <ac:chgData name="Arild Torvund Olsen" userId="3423d729-1e8d-4c10-9ef2-90385d563038" providerId="ADAL" clId="{1A633A42-A719-4878-BAE6-E0E0298EB2BB}" dt="2025-09-17T07:59:10.403" v="116" actId="20577"/>
          <ac:spMkLst>
            <pc:docMk/>
            <pc:sldMk cId="0" sldId="270"/>
            <ac:spMk id="40" creationId="{00000000-0000-0000-0000-000000000000}"/>
          </ac:spMkLst>
        </pc:spChg>
        <pc:spChg chg="mod">
          <ac:chgData name="Arild Torvund Olsen" userId="3423d729-1e8d-4c10-9ef2-90385d563038" providerId="ADAL" clId="{1A633A42-A719-4878-BAE6-E0E0298EB2BB}" dt="2025-09-17T07:58:53.119" v="115" actId="2711"/>
          <ac:spMkLst>
            <pc:docMk/>
            <pc:sldMk cId="0" sldId="270"/>
            <ac:spMk id="42" creationId="{00000000-0000-0000-0000-000000000000}"/>
          </ac:spMkLst>
        </pc:spChg>
        <pc:spChg chg="mod">
          <ac:chgData name="Arild Torvund Olsen" userId="3423d729-1e8d-4c10-9ef2-90385d563038" providerId="ADAL" clId="{1A633A42-A719-4878-BAE6-E0E0298EB2BB}" dt="2025-09-17T07:31:34.510" v="0" actId="790"/>
          <ac:spMkLst>
            <pc:docMk/>
            <pc:sldMk cId="0" sldId="270"/>
            <ac:spMk id="43" creationId="{00000000-0000-0000-0000-000000000000}"/>
          </ac:spMkLst>
        </pc:spChg>
      </pc:sldChg>
      <pc:sldChg chg="modSp mod">
        <pc:chgData name="Arild Torvund Olsen" userId="3423d729-1e8d-4c10-9ef2-90385d563038" providerId="ADAL" clId="{1A633A42-A719-4878-BAE6-E0E0298EB2BB}" dt="2025-09-17T07:31:34.510" v="0" actId="790"/>
        <pc:sldMkLst>
          <pc:docMk/>
          <pc:sldMk cId="0" sldId="271"/>
        </pc:sldMkLst>
        <pc:spChg chg="mod">
          <ac:chgData name="Arild Torvund Olsen" userId="3423d729-1e8d-4c10-9ef2-90385d563038" providerId="ADAL" clId="{1A633A42-A719-4878-BAE6-E0E0298EB2BB}" dt="2025-09-17T07:31:34.510" v="0" actId="790"/>
          <ac:spMkLst>
            <pc:docMk/>
            <pc:sldMk cId="0" sldId="271"/>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71"/>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71"/>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71"/>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71"/>
            <ac:spMk id="9" creationId="{00000000-0000-0000-0000-000000000000}"/>
          </ac:spMkLst>
        </pc:spChg>
        <pc:spChg chg="mod">
          <ac:chgData name="Arild Torvund Olsen" userId="3423d729-1e8d-4c10-9ef2-90385d563038" providerId="ADAL" clId="{1A633A42-A719-4878-BAE6-E0E0298EB2BB}" dt="2025-09-17T07:31:34.510" v="0" actId="790"/>
          <ac:spMkLst>
            <pc:docMk/>
            <pc:sldMk cId="0" sldId="271"/>
            <ac:spMk id="10" creationId="{00000000-0000-0000-0000-000000000000}"/>
          </ac:spMkLst>
        </pc:spChg>
      </pc:sldChg>
      <pc:sldChg chg="modSp mod">
        <pc:chgData name="Arild Torvund Olsen" userId="3423d729-1e8d-4c10-9ef2-90385d563038" providerId="ADAL" clId="{1A633A42-A719-4878-BAE6-E0E0298EB2BB}" dt="2025-09-17T08:10:22.844" v="139" actId="20577"/>
        <pc:sldMkLst>
          <pc:docMk/>
          <pc:sldMk cId="0" sldId="272"/>
        </pc:sldMkLst>
        <pc:spChg chg="mod">
          <ac:chgData name="Arild Torvund Olsen" userId="3423d729-1e8d-4c10-9ef2-90385d563038" providerId="ADAL" clId="{1A633A42-A719-4878-BAE6-E0E0298EB2BB}" dt="2025-09-17T08:09:17.927" v="138" actId="20577"/>
          <ac:spMkLst>
            <pc:docMk/>
            <pc:sldMk cId="0" sldId="272"/>
            <ac:spMk id="2" creationId="{00000000-0000-0000-0000-000000000000}"/>
          </ac:spMkLst>
        </pc:spChg>
        <pc:spChg chg="mod">
          <ac:chgData name="Arild Torvund Olsen" userId="3423d729-1e8d-4c10-9ef2-90385d563038" providerId="ADAL" clId="{1A633A42-A719-4878-BAE6-E0E0298EB2BB}" dt="2025-09-17T07:31:34.510" v="0" actId="790"/>
          <ac:spMkLst>
            <pc:docMk/>
            <pc:sldMk cId="0" sldId="272"/>
            <ac:spMk id="4" creationId="{00000000-0000-0000-0000-000000000000}"/>
          </ac:spMkLst>
        </pc:spChg>
        <pc:spChg chg="mod">
          <ac:chgData name="Arild Torvund Olsen" userId="3423d729-1e8d-4c10-9ef2-90385d563038" providerId="ADAL" clId="{1A633A42-A719-4878-BAE6-E0E0298EB2BB}" dt="2025-09-17T07:31:34.510" v="0" actId="790"/>
          <ac:spMkLst>
            <pc:docMk/>
            <pc:sldMk cId="0" sldId="272"/>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72"/>
            <ac:spMk id="7" creationId="{00000000-0000-0000-0000-000000000000}"/>
          </ac:spMkLst>
        </pc:spChg>
        <pc:spChg chg="mod">
          <ac:chgData name="Arild Torvund Olsen" userId="3423d729-1e8d-4c10-9ef2-90385d563038" providerId="ADAL" clId="{1A633A42-A719-4878-BAE6-E0E0298EB2BB}" dt="2025-09-17T08:10:22.844" v="139" actId="20577"/>
          <ac:spMkLst>
            <pc:docMk/>
            <pc:sldMk cId="0" sldId="272"/>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72"/>
            <ac:spMk id="9" creationId="{00000000-0000-0000-0000-000000000000}"/>
          </ac:spMkLst>
        </pc:spChg>
      </pc:sldChg>
      <pc:sldChg chg="modSp mod">
        <pc:chgData name="Arild Torvund Olsen" userId="3423d729-1e8d-4c10-9ef2-90385d563038" providerId="ADAL" clId="{1A633A42-A719-4878-BAE6-E0E0298EB2BB}" dt="2025-09-17T08:11:20.817" v="140" actId="20577"/>
        <pc:sldMkLst>
          <pc:docMk/>
          <pc:sldMk cId="0" sldId="273"/>
        </pc:sldMkLst>
        <pc:spChg chg="mod">
          <ac:chgData name="Arild Torvund Olsen" userId="3423d729-1e8d-4c10-9ef2-90385d563038" providerId="ADAL" clId="{1A633A42-A719-4878-BAE6-E0E0298EB2BB}" dt="2025-09-17T07:31:34.510" v="0" actId="790"/>
          <ac:spMkLst>
            <pc:docMk/>
            <pc:sldMk cId="0" sldId="273"/>
            <ac:spMk id="3" creationId="{00000000-0000-0000-0000-000000000000}"/>
          </ac:spMkLst>
        </pc:spChg>
        <pc:spChg chg="mod">
          <ac:chgData name="Arild Torvund Olsen" userId="3423d729-1e8d-4c10-9ef2-90385d563038" providerId="ADAL" clId="{1A633A42-A719-4878-BAE6-E0E0298EB2BB}" dt="2025-09-17T07:31:34.510" v="0" actId="790"/>
          <ac:spMkLst>
            <pc:docMk/>
            <pc:sldMk cId="0" sldId="273"/>
            <ac:spMk id="4" creationId="{00000000-0000-0000-0000-000000000000}"/>
          </ac:spMkLst>
        </pc:spChg>
        <pc:spChg chg="mod">
          <ac:chgData name="Arild Torvund Olsen" userId="3423d729-1e8d-4c10-9ef2-90385d563038" providerId="ADAL" clId="{1A633A42-A719-4878-BAE6-E0E0298EB2BB}" dt="2025-09-17T07:51:46.836" v="103" actId="20577"/>
          <ac:spMkLst>
            <pc:docMk/>
            <pc:sldMk cId="0" sldId="273"/>
            <ac:spMk id="5" creationId="{00000000-0000-0000-0000-000000000000}"/>
          </ac:spMkLst>
        </pc:spChg>
        <pc:spChg chg="mod">
          <ac:chgData name="Arild Torvund Olsen" userId="3423d729-1e8d-4c10-9ef2-90385d563038" providerId="ADAL" clId="{1A633A42-A719-4878-BAE6-E0E0298EB2BB}" dt="2025-09-17T07:31:34.510" v="0" actId="790"/>
          <ac:spMkLst>
            <pc:docMk/>
            <pc:sldMk cId="0" sldId="273"/>
            <ac:spMk id="6" creationId="{00000000-0000-0000-0000-000000000000}"/>
          </ac:spMkLst>
        </pc:spChg>
        <pc:spChg chg="mod">
          <ac:chgData name="Arild Torvund Olsen" userId="3423d729-1e8d-4c10-9ef2-90385d563038" providerId="ADAL" clId="{1A633A42-A719-4878-BAE6-E0E0298EB2BB}" dt="2025-09-17T07:31:34.510" v="0" actId="790"/>
          <ac:spMkLst>
            <pc:docMk/>
            <pc:sldMk cId="0" sldId="273"/>
            <ac:spMk id="7" creationId="{00000000-0000-0000-0000-000000000000}"/>
          </ac:spMkLst>
        </pc:spChg>
        <pc:spChg chg="mod">
          <ac:chgData name="Arild Torvund Olsen" userId="3423d729-1e8d-4c10-9ef2-90385d563038" providerId="ADAL" clId="{1A633A42-A719-4878-BAE6-E0E0298EB2BB}" dt="2025-09-17T08:11:20.817" v="140" actId="20577"/>
          <ac:spMkLst>
            <pc:docMk/>
            <pc:sldMk cId="0" sldId="273"/>
            <ac:spMk id="8" creationId="{00000000-0000-0000-0000-000000000000}"/>
          </ac:spMkLst>
        </pc:spChg>
        <pc:spChg chg="mod">
          <ac:chgData name="Arild Torvund Olsen" userId="3423d729-1e8d-4c10-9ef2-90385d563038" providerId="ADAL" clId="{1A633A42-A719-4878-BAE6-E0E0298EB2BB}" dt="2025-09-17T07:31:34.510" v="0" actId="790"/>
          <ac:spMkLst>
            <pc:docMk/>
            <pc:sldMk cId="0" sldId="273"/>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n-NO" noProof="0" dirty="0"/>
              <a:t>«Jazz meg opp» kom på eksamen hausten 2024. Bruk modellteksten som utgangspunkt for å vise korleis ein kan skrive ein fagleg og tekstnær analyse. Det å arbeide med å </a:t>
            </a:r>
            <a:r>
              <a:rPr lang="nn-NO" noProof="0" dirty="0" err="1"/>
              <a:t>dekonstruere</a:t>
            </a:r>
            <a:r>
              <a:rPr lang="nn-NO" noProof="0" dirty="0"/>
              <a:t> modelltekstar kan fungere som ei fin støtte i arbeidet med å bli betre på å skrive. </a:t>
            </a:r>
          </a:p>
          <a:p>
            <a:r>
              <a:rPr lang="nn-NO" noProof="0" dirty="0"/>
              <a:t>Start med å gå gjennom eitt avsnitt om gongen og diskuter: Kva er det som gjer det fagleg godt? Gå vidare til å snakke om korleis teksten er bygd opp, kva verkemiddel blir brukte, korleis er språket, strukturen og tolkinga? Tenk saman med elevane. Her kan det vere fint å bruke fargekoding for slik å synleggjere tekstoppbygging og innhald for elevane.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n-NO" noProof="0" dirty="0"/>
              <a:t>«Jazz meg opp» kom på eksamen hausten 2024. Bruk modellteksten som utgangspunkt for å vise korleis ein kan skrive ein fagleg og tekstnær analyse. Det å arbeide med å </a:t>
            </a:r>
            <a:r>
              <a:rPr lang="nn-NO" noProof="0" dirty="0" err="1"/>
              <a:t>dekonstruere</a:t>
            </a:r>
            <a:r>
              <a:rPr lang="nn-NO" noProof="0" dirty="0"/>
              <a:t> modelltekstar kan fungere som ei fin støtte i arbeidet med å bli betre på å skrive. </a:t>
            </a:r>
          </a:p>
          <a:p>
            <a:r>
              <a:rPr lang="nn-NO" noProof="0" dirty="0"/>
              <a:t>Start med å gå gjennom eitt avsnitt om gongen og diskuter: Kva er det som gjer det fagleg godt? Gå vidare til å snakke om korleis teksten er bygd opp, kva verkemiddel blir brukte, korleis er språket, strukturen og tolkinga? Tenk saman med elevane. Her kan det vere fint å bruke fargekoding for slik å synleggjere tekstoppbygging og innhald for elevane.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n-NO" noProof="0" dirty="0"/>
              <a:t>«Jazz meg opp» kom på eksamen hausten 2024. Bruk modellteksten som utgangspunkt for å vise korleis ein kan skrive ein fagleg og tekstnær analyse. Det å arbeide med å </a:t>
            </a:r>
            <a:r>
              <a:rPr lang="nn-NO" noProof="0" dirty="0" err="1"/>
              <a:t>dekonstruere</a:t>
            </a:r>
            <a:r>
              <a:rPr lang="nn-NO" noProof="0" dirty="0"/>
              <a:t> modelltekstar kan fungere som ei fin støtte i arbeidet med å bli betre på å skrive. </a:t>
            </a:r>
          </a:p>
          <a:p>
            <a:r>
              <a:rPr lang="nn-NO" noProof="0" dirty="0"/>
              <a:t>Start med å gå gjennom eitt avsnitt om gongen og diskuter: Kva er det som gjer det fagleg godt? Gå vidare til å snakke om korleis teksten er bygd opp, kva verkemiddel blir brukte, korleis er språket, strukturen og tolkinga? Tenk saman med elevane. Her kan det vere fint å bruke fargekoding for slik å synleggjere tekstoppbygging og innhald for elevane.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a:xfrm>
            <a:off x="2290763" y="512763"/>
            <a:ext cx="4562475" cy="2566987"/>
          </a:xfrm>
        </p:spPr>
      </p:sp>
      <p:sp>
        <p:nvSpPr>
          <p:cNvPr id="3" name="Plasshaldar for notat 2"/>
          <p:cNvSpPr>
            <a:spLocks noGrp="1"/>
          </p:cNvSpPr>
          <p:nvPr>
            <p:ph type="body" idx="1"/>
          </p:nvPr>
        </p:nvSpPr>
        <p:spPr/>
        <p:txBody>
          <a:bodyPr/>
          <a:lstStyle/>
          <a:p>
            <a:endParaRPr lang="nn-NO" dirty="0"/>
          </a:p>
        </p:txBody>
      </p:sp>
      <p:sp>
        <p:nvSpPr>
          <p:cNvPr id="4" name="Plasshaldar for lysbiletnumm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32225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n-NO" noProof="0" dirty="0"/>
              <a:t>«Jazz meg opp» kom på eksamen hausten 2024. Bruk modellteksten som utgangspunkt for å vise korleis ein kan skrive ein fagleg og tekstnær analyse. Det å arbeide med å </a:t>
            </a:r>
            <a:r>
              <a:rPr lang="nn-NO" noProof="0" dirty="0" err="1"/>
              <a:t>dekonstruere</a:t>
            </a:r>
            <a:r>
              <a:rPr lang="nn-NO" noProof="0" dirty="0"/>
              <a:t> modelltekstar kan fungere som ei fin støtte i arbeidet med å bli betre på å skrive. </a:t>
            </a:r>
          </a:p>
          <a:p>
            <a:r>
              <a:rPr lang="nn-NO" noProof="0" dirty="0"/>
              <a:t>Start med å gå gjennom eitt avsnitt om gongen og diskuter: Kva er det som gjer det fagleg godt? Gå vidare til å snakke om korleis teksten er bygd opp, kva verkemiddel blir brukte, korleis er språket, strukturen og tolkinga? Tenk saman med elevane. Her kan det vere fint å bruke fargekoding for slik å synleggjere tekstoppbygging og innhald for elevane.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«Jazz meg opp» kom på eksamen hausten 2024. Bruk modellteksten som utgangspunkt for å vise korleis ein kan skrive ein fagleg og tekstnær analyse. Det å arbeide med å dekonstruere modelltekstar, kan fungere som ei fin støtte i arbeidet med å bli betre på å skrive. </a:t>
            </a:r>
          </a:p>
          <a:p>
            <a:r>
              <a:rPr lang="en-US"/>
              <a:t>Start med å gå gjennom eitt avsnitt om gongen og diskuter: Kva er det som gjer det fagleg godt? Gå vidare til å snakke om korleis teksten er bygd opp, kva verkemiddel blir brukt, korleis er språket, strukturen og tolkinga? Tenk saman med elevane. Her kan det vere fint å bruke fargekoding for slik å synleggjere tekstoppbygging og innhald for elevane. </a:t>
            </a:r>
          </a:p>
          <a:p>
            <a:endParaRPr lang="en-US"/>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a:xfrm>
            <a:off x="2290763" y="512763"/>
            <a:ext cx="4562475" cy="2566987"/>
          </a:xfrm>
        </p:spPr>
      </p:sp>
      <p:sp>
        <p:nvSpPr>
          <p:cNvPr id="3" name="Plasshaldar for notat 2"/>
          <p:cNvSpPr>
            <a:spLocks noGrp="1"/>
          </p:cNvSpPr>
          <p:nvPr>
            <p:ph type="body" idx="1"/>
          </p:nvPr>
        </p:nvSpPr>
        <p:spPr/>
        <p:txBody>
          <a:bodyPr/>
          <a:lstStyle/>
          <a:p>
            <a:endParaRPr lang="nn-NO"/>
          </a:p>
        </p:txBody>
      </p:sp>
      <p:sp>
        <p:nvSpPr>
          <p:cNvPr id="4" name="Plasshaldar for lysbiletnumm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76017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48.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47.png"/><Relationship Id="rId5" Type="http://schemas.openxmlformats.org/officeDocument/2006/relationships/image" Target="../media/image52.png"/><Relationship Id="rId10" Type="http://schemas.openxmlformats.org/officeDocument/2006/relationships/image" Target="../media/image46.svg"/><Relationship Id="rId4" Type="http://schemas.openxmlformats.org/officeDocument/2006/relationships/image" Target="../media/image51.sv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8.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15.sv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Freeform 2"/>
          <p:cNvSpPr/>
          <p:nvPr/>
        </p:nvSpPr>
        <p:spPr>
          <a:xfrm>
            <a:off x="487131" y="476548"/>
            <a:ext cx="17313738" cy="9344488"/>
          </a:xfrm>
          <a:custGeom>
            <a:avLst/>
            <a:gdLst/>
            <a:ahLst/>
            <a:cxnLst/>
            <a:rect l="l" t="t" r="r" b="b"/>
            <a:pathLst>
              <a:path w="17313738" h="9344488">
                <a:moveTo>
                  <a:pt x="0" y="0"/>
                </a:moveTo>
                <a:lnTo>
                  <a:pt x="17313737" y="0"/>
                </a:lnTo>
                <a:lnTo>
                  <a:pt x="17313737" y="9344487"/>
                </a:lnTo>
                <a:lnTo>
                  <a:pt x="0" y="93444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3" name="Freeform 3"/>
          <p:cNvSpPr/>
          <p:nvPr/>
        </p:nvSpPr>
        <p:spPr>
          <a:xfrm>
            <a:off x="2040326" y="6161024"/>
            <a:ext cx="14167630" cy="982803"/>
          </a:xfrm>
          <a:custGeom>
            <a:avLst/>
            <a:gdLst/>
            <a:ahLst/>
            <a:cxnLst/>
            <a:rect l="l" t="t" r="r" b="b"/>
            <a:pathLst>
              <a:path w="14167630" h="982803">
                <a:moveTo>
                  <a:pt x="0" y="0"/>
                </a:moveTo>
                <a:lnTo>
                  <a:pt x="14167630" y="0"/>
                </a:lnTo>
                <a:lnTo>
                  <a:pt x="14167630" y="982803"/>
                </a:lnTo>
                <a:lnTo>
                  <a:pt x="0" y="9828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noProof="0" dirty="0"/>
          </a:p>
        </p:txBody>
      </p:sp>
      <p:sp>
        <p:nvSpPr>
          <p:cNvPr id="4" name="Freeform 4"/>
          <p:cNvSpPr/>
          <p:nvPr/>
        </p:nvSpPr>
        <p:spPr>
          <a:xfrm>
            <a:off x="8377580" y="2410203"/>
            <a:ext cx="1532839" cy="1532839"/>
          </a:xfrm>
          <a:custGeom>
            <a:avLst/>
            <a:gdLst/>
            <a:ahLst/>
            <a:cxnLst/>
            <a:rect l="l" t="t" r="r" b="b"/>
            <a:pathLst>
              <a:path w="1532839" h="1532839">
                <a:moveTo>
                  <a:pt x="0" y="0"/>
                </a:moveTo>
                <a:lnTo>
                  <a:pt x="1532839" y="0"/>
                </a:lnTo>
                <a:lnTo>
                  <a:pt x="1532839" y="1532839"/>
                </a:lnTo>
                <a:lnTo>
                  <a:pt x="0" y="15328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n-NO" noProof="0" dirty="0"/>
          </a:p>
        </p:txBody>
      </p:sp>
      <p:sp>
        <p:nvSpPr>
          <p:cNvPr id="5" name="Freeform 5"/>
          <p:cNvSpPr/>
          <p:nvPr/>
        </p:nvSpPr>
        <p:spPr>
          <a:xfrm>
            <a:off x="8682698" y="2621650"/>
            <a:ext cx="922603" cy="922603"/>
          </a:xfrm>
          <a:custGeom>
            <a:avLst/>
            <a:gdLst/>
            <a:ahLst/>
            <a:cxnLst/>
            <a:rect l="l" t="t" r="r" b="b"/>
            <a:pathLst>
              <a:path w="922603" h="922603">
                <a:moveTo>
                  <a:pt x="0" y="0"/>
                </a:moveTo>
                <a:lnTo>
                  <a:pt x="922603" y="0"/>
                </a:lnTo>
                <a:lnTo>
                  <a:pt x="922603" y="922603"/>
                </a:lnTo>
                <a:lnTo>
                  <a:pt x="0" y="9226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n-NO" noProof="0" dirty="0"/>
          </a:p>
        </p:txBody>
      </p:sp>
      <p:sp>
        <p:nvSpPr>
          <p:cNvPr id="6" name="Freeform 6"/>
          <p:cNvSpPr/>
          <p:nvPr/>
        </p:nvSpPr>
        <p:spPr>
          <a:xfrm>
            <a:off x="0" y="0"/>
            <a:ext cx="3188580" cy="3176623"/>
          </a:xfrm>
          <a:custGeom>
            <a:avLst/>
            <a:gdLst/>
            <a:ahLst/>
            <a:cxnLst/>
            <a:rect l="l" t="t" r="r" b="b"/>
            <a:pathLst>
              <a:path w="3188580" h="3176623">
                <a:moveTo>
                  <a:pt x="0" y="0"/>
                </a:moveTo>
                <a:lnTo>
                  <a:pt x="3188580" y="0"/>
                </a:lnTo>
                <a:lnTo>
                  <a:pt x="3188580" y="3176623"/>
                </a:lnTo>
                <a:lnTo>
                  <a:pt x="0" y="3176623"/>
                </a:lnTo>
                <a:lnTo>
                  <a:pt x="0" y="0"/>
                </a:lnTo>
                <a:close/>
              </a:path>
            </a:pathLst>
          </a:custGeom>
          <a:blipFill>
            <a:blip r:embed="rId10">
              <a:extLst>
                <a:ext uri="{96DAC541-7B7A-43D3-8B79-37D633B846F1}">
                  <asvg:svgBlip xmlns:asvg="http://schemas.microsoft.com/office/drawing/2016/SVG/main" r:embed="rId11"/>
                </a:ext>
              </a:extLst>
            </a:blip>
            <a:stretch>
              <a:fillRect t="-188" b="-188"/>
            </a:stretch>
          </a:blipFill>
        </p:spPr>
        <p:txBody>
          <a:bodyPr/>
          <a:lstStyle/>
          <a:p>
            <a:endParaRPr lang="nn-NO" noProof="0" dirty="0"/>
          </a:p>
        </p:txBody>
      </p:sp>
      <p:sp>
        <p:nvSpPr>
          <p:cNvPr id="7" name="Freeform 7"/>
          <p:cNvSpPr/>
          <p:nvPr/>
        </p:nvSpPr>
        <p:spPr>
          <a:xfrm rot="-10800000">
            <a:off x="15096603" y="7107571"/>
            <a:ext cx="3191397" cy="3179429"/>
          </a:xfrm>
          <a:custGeom>
            <a:avLst/>
            <a:gdLst/>
            <a:ahLst/>
            <a:cxnLst/>
            <a:rect l="l" t="t" r="r" b="b"/>
            <a:pathLst>
              <a:path w="3191397" h="3179429">
                <a:moveTo>
                  <a:pt x="0" y="0"/>
                </a:moveTo>
                <a:lnTo>
                  <a:pt x="3191397" y="0"/>
                </a:lnTo>
                <a:lnTo>
                  <a:pt x="3191397" y="3179429"/>
                </a:lnTo>
                <a:lnTo>
                  <a:pt x="0" y="3179429"/>
                </a:lnTo>
                <a:lnTo>
                  <a:pt x="0" y="0"/>
                </a:lnTo>
                <a:close/>
              </a:path>
            </a:pathLst>
          </a:custGeom>
          <a:blipFill>
            <a:blip r:embed="rId10">
              <a:extLst>
                <a:ext uri="{96DAC541-7B7A-43D3-8B79-37D633B846F1}">
                  <asvg:svgBlip xmlns:asvg="http://schemas.microsoft.com/office/drawing/2016/SVG/main" r:embed="rId11"/>
                </a:ext>
              </a:extLst>
            </a:blip>
            <a:stretch>
              <a:fillRect t="-188" b="-188"/>
            </a:stretch>
          </a:blipFill>
        </p:spPr>
        <p:txBody>
          <a:bodyPr/>
          <a:lstStyle/>
          <a:p>
            <a:endParaRPr lang="nn-NO" noProof="0" dirty="0"/>
          </a:p>
        </p:txBody>
      </p:sp>
      <p:sp>
        <p:nvSpPr>
          <p:cNvPr id="8" name="TextBox 8"/>
          <p:cNvSpPr txBox="1"/>
          <p:nvPr/>
        </p:nvSpPr>
        <p:spPr>
          <a:xfrm>
            <a:off x="3424560" y="6252647"/>
            <a:ext cx="11399162" cy="755651"/>
          </a:xfrm>
          <a:prstGeom prst="rect">
            <a:avLst/>
          </a:prstGeom>
        </p:spPr>
        <p:txBody>
          <a:bodyPr lIns="0" tIns="0" rIns="0" bIns="0" rtlCol="0" anchor="t">
            <a:spAutoFit/>
          </a:bodyPr>
          <a:lstStyle/>
          <a:p>
            <a:pPr algn="ctr">
              <a:lnSpc>
                <a:spcPts val="5598"/>
              </a:lnSpc>
            </a:pPr>
            <a:r>
              <a:rPr lang="nn-NO" sz="3999" noProof="0" dirty="0">
                <a:solidFill>
                  <a:srgbClr val="000000"/>
                </a:solidFill>
                <a:latin typeface="Alata"/>
                <a:ea typeface="Alata"/>
                <a:cs typeface="Alata"/>
                <a:sym typeface="Alata"/>
              </a:rPr>
              <a:t>nærlese ei novelle</a:t>
            </a:r>
          </a:p>
        </p:txBody>
      </p:sp>
      <p:sp>
        <p:nvSpPr>
          <p:cNvPr id="9" name="TextBox 9"/>
          <p:cNvSpPr txBox="1"/>
          <p:nvPr/>
        </p:nvSpPr>
        <p:spPr>
          <a:xfrm>
            <a:off x="2362200" y="4065833"/>
            <a:ext cx="13411200" cy="1545295"/>
          </a:xfrm>
          <a:prstGeom prst="rect">
            <a:avLst/>
          </a:prstGeom>
        </p:spPr>
        <p:txBody>
          <a:bodyPr wrap="square" lIns="0" tIns="0" rIns="0" bIns="0" rtlCol="0" anchor="t">
            <a:spAutoFit/>
          </a:bodyPr>
          <a:lstStyle/>
          <a:p>
            <a:pPr algn="l">
              <a:lnSpc>
                <a:spcPts val="12880"/>
              </a:lnSpc>
            </a:pPr>
            <a:r>
              <a:rPr lang="nn-NO" sz="9200" b="1" noProof="0" dirty="0">
                <a:solidFill>
                  <a:srgbClr val="000000"/>
                </a:solidFill>
                <a:latin typeface="Canva Sans Bold"/>
                <a:ea typeface="Canva Sans Bold"/>
                <a:cs typeface="Canva Sans Bold"/>
                <a:sym typeface="Canva Sans Bold"/>
              </a:rPr>
              <a:t>I denne økta skal du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13" name="Gruppe 12">
            <a:extLst>
              <a:ext uri="{FF2B5EF4-FFF2-40B4-BE49-F238E27FC236}">
                <a16:creationId xmlns:a16="http://schemas.microsoft.com/office/drawing/2014/main" id="{8477B842-AE96-A447-CB53-429CCB5D06B7}"/>
              </a:ext>
            </a:extLst>
          </p:cNvPr>
          <p:cNvGrpSpPr/>
          <p:nvPr/>
        </p:nvGrpSpPr>
        <p:grpSpPr>
          <a:xfrm>
            <a:off x="2339278" y="3598747"/>
            <a:ext cx="13609444" cy="2256413"/>
            <a:chOff x="2339278" y="3598747"/>
            <a:chExt cx="13609444" cy="2256413"/>
          </a:xfrm>
        </p:grpSpPr>
        <p:grpSp>
          <p:nvGrpSpPr>
            <p:cNvPr id="2" name="Group 2"/>
            <p:cNvGrpSpPr/>
            <p:nvPr/>
          </p:nvGrpSpPr>
          <p:grpSpPr>
            <a:xfrm>
              <a:off x="2339278" y="3598747"/>
              <a:ext cx="13609444" cy="2256413"/>
              <a:chOff x="0" y="0"/>
              <a:chExt cx="12588196" cy="2087092"/>
            </a:xfrm>
          </p:grpSpPr>
          <p:sp>
            <p:nvSpPr>
              <p:cNvPr id="3" name="Freeform 3"/>
              <p:cNvSpPr/>
              <p:nvPr/>
            </p:nvSpPr>
            <p:spPr>
              <a:xfrm>
                <a:off x="0" y="0"/>
                <a:ext cx="12588197" cy="2087092"/>
              </a:xfrm>
              <a:custGeom>
                <a:avLst/>
                <a:gdLst/>
                <a:ahLst/>
                <a:cxnLst/>
                <a:rect l="l" t="t" r="r" b="b"/>
                <a:pathLst>
                  <a:path w="12588197" h="2087092">
                    <a:moveTo>
                      <a:pt x="12463736" y="2087092"/>
                    </a:moveTo>
                    <a:lnTo>
                      <a:pt x="124460" y="2087092"/>
                    </a:lnTo>
                    <a:cubicBezTo>
                      <a:pt x="55880" y="2087092"/>
                      <a:pt x="0" y="2031212"/>
                      <a:pt x="0" y="1962632"/>
                    </a:cubicBezTo>
                    <a:lnTo>
                      <a:pt x="0" y="124460"/>
                    </a:lnTo>
                    <a:cubicBezTo>
                      <a:pt x="0" y="55880"/>
                      <a:pt x="55880" y="0"/>
                      <a:pt x="124460" y="0"/>
                    </a:cubicBezTo>
                    <a:lnTo>
                      <a:pt x="12463736" y="0"/>
                    </a:lnTo>
                    <a:cubicBezTo>
                      <a:pt x="12532316" y="0"/>
                      <a:pt x="12588197" y="55880"/>
                      <a:pt x="12588197" y="124460"/>
                    </a:cubicBezTo>
                    <a:lnTo>
                      <a:pt x="12588197" y="1962632"/>
                    </a:lnTo>
                    <a:cubicBezTo>
                      <a:pt x="12588197" y="2031212"/>
                      <a:pt x="12532316" y="2087092"/>
                      <a:pt x="12463736" y="2087092"/>
                    </a:cubicBezTo>
                    <a:close/>
                  </a:path>
                </a:pathLst>
              </a:custGeom>
              <a:solidFill>
                <a:srgbClr val="DFACCE"/>
              </a:solidFill>
            </p:spPr>
            <p:txBody>
              <a:bodyPr/>
              <a:lstStyle/>
              <a:p>
                <a:endParaRPr lang="nn-NO" noProof="0" dirty="0"/>
              </a:p>
            </p:txBody>
          </p:sp>
        </p:grpSp>
        <p:sp>
          <p:nvSpPr>
            <p:cNvPr id="5" name="TextBox 5"/>
            <p:cNvSpPr txBox="1"/>
            <p:nvPr/>
          </p:nvSpPr>
          <p:spPr>
            <a:xfrm>
              <a:off x="3112493" y="4213238"/>
              <a:ext cx="12063013" cy="998855"/>
            </a:xfrm>
            <a:prstGeom prst="rect">
              <a:avLst/>
            </a:prstGeom>
          </p:spPr>
          <p:txBody>
            <a:bodyPr lIns="0" tIns="0" rIns="0" bIns="0" rtlCol="0" anchor="t">
              <a:spAutoFit/>
            </a:bodyPr>
            <a:lstStyle/>
            <a:p>
              <a:pPr marL="0" lvl="0" indent="0" algn="ctr">
                <a:lnSpc>
                  <a:spcPts val="4029"/>
                </a:lnSpc>
                <a:spcBef>
                  <a:spcPct val="0"/>
                </a:spcBef>
              </a:pPr>
              <a:r>
                <a:rPr lang="nn-NO" sz="3099" noProof="0" dirty="0">
                  <a:solidFill>
                    <a:srgbClr val="000000"/>
                  </a:solidFill>
                  <a:latin typeface="Alata"/>
                  <a:ea typeface="Alata"/>
                  <a:cs typeface="Alata"/>
                  <a:sym typeface="Alata"/>
                </a:rPr>
                <a:t>Her blir det brukt spørsmål i byrjinga før sjølve teksten blir presentert.</a:t>
              </a:r>
            </a:p>
          </p:txBody>
        </p:sp>
      </p:grpSp>
      <p:grpSp>
        <p:nvGrpSpPr>
          <p:cNvPr id="14" name="Gruppe 13">
            <a:extLst>
              <a:ext uri="{FF2B5EF4-FFF2-40B4-BE49-F238E27FC236}">
                <a16:creationId xmlns:a16="http://schemas.microsoft.com/office/drawing/2014/main" id="{D4107E9F-E46E-3910-38C6-C22E34E45B7F}"/>
              </a:ext>
            </a:extLst>
          </p:cNvPr>
          <p:cNvGrpSpPr/>
          <p:nvPr/>
        </p:nvGrpSpPr>
        <p:grpSpPr>
          <a:xfrm>
            <a:off x="1714649" y="5451134"/>
            <a:ext cx="15017525" cy="4062372"/>
            <a:chOff x="1714649" y="5451134"/>
            <a:chExt cx="15017525" cy="4062372"/>
          </a:xfrm>
        </p:grpSpPr>
        <p:sp>
          <p:nvSpPr>
            <p:cNvPr id="4" name="Freeform 4"/>
            <p:cNvSpPr/>
            <p:nvPr/>
          </p:nvSpPr>
          <p:spPr>
            <a:xfrm>
              <a:off x="1714649" y="5451134"/>
              <a:ext cx="15017525" cy="3369507"/>
            </a:xfrm>
            <a:custGeom>
              <a:avLst/>
              <a:gdLst/>
              <a:ahLst/>
              <a:cxnLst/>
              <a:rect l="l" t="t" r="r" b="b"/>
              <a:pathLst>
                <a:path w="15017525" h="3369507">
                  <a:moveTo>
                    <a:pt x="0" y="0"/>
                  </a:moveTo>
                  <a:lnTo>
                    <a:pt x="15017526" y="0"/>
                  </a:lnTo>
                  <a:lnTo>
                    <a:pt x="15017526" y="3369508"/>
                  </a:lnTo>
                  <a:lnTo>
                    <a:pt x="0" y="3369508"/>
                  </a:lnTo>
                  <a:lnTo>
                    <a:pt x="0" y="0"/>
                  </a:lnTo>
                  <a:close/>
                </a:path>
              </a:pathLst>
            </a:custGeom>
            <a:blipFill>
              <a:blip r:embed="rId2"/>
              <a:stretch>
                <a:fillRect t="-151704" b="-15708"/>
              </a:stretch>
            </a:blipFill>
          </p:spPr>
          <p:txBody>
            <a:bodyPr/>
            <a:lstStyle/>
            <a:p>
              <a:endParaRPr lang="nn-NO" noProof="0" dirty="0"/>
            </a:p>
          </p:txBody>
        </p:sp>
        <p:sp>
          <p:nvSpPr>
            <p:cNvPr id="6" name="TextBox 6"/>
            <p:cNvSpPr txBox="1"/>
            <p:nvPr/>
          </p:nvSpPr>
          <p:spPr>
            <a:xfrm>
              <a:off x="2339277" y="5757991"/>
              <a:ext cx="13929284" cy="3755515"/>
            </a:xfrm>
            <a:prstGeom prst="rect">
              <a:avLst/>
            </a:prstGeom>
          </p:spPr>
          <p:txBody>
            <a:bodyPr wrap="square" lIns="0" tIns="0" rIns="0" bIns="0" rtlCol="0" anchor="t">
              <a:spAutoFit/>
            </a:bodyPr>
            <a:lstStyle/>
            <a:p>
              <a:pPr algn="l">
                <a:lnSpc>
                  <a:spcPts val="5879"/>
                </a:lnSpc>
              </a:pPr>
              <a:r>
                <a:rPr lang="nn-NO" sz="4199" noProof="0" dirty="0">
                  <a:solidFill>
                    <a:srgbClr val="000000"/>
                  </a:solidFill>
                  <a:latin typeface="Akzentica"/>
                  <a:ea typeface="Akzentica"/>
                  <a:cs typeface="Akzentica"/>
                  <a:sym typeface="Akzentica"/>
                </a:rPr>
                <a:t>Held du alltid tidsfristar? Gjer du alltid det du blir fortalt, utan å stille spørsmål? Kjenner du deg nokon gong underlegen andre, som om du ikkje heilt passar inn? Undertrykker du eigne kjensler, og kjenner du på einsemd og utanforskap? </a:t>
              </a:r>
            </a:p>
            <a:p>
              <a:pPr algn="l">
                <a:lnSpc>
                  <a:spcPts val="5879"/>
                </a:lnSpc>
              </a:pPr>
              <a:endParaRPr lang="nn-NO" sz="4199" noProof="0" dirty="0">
                <a:solidFill>
                  <a:srgbClr val="000000"/>
                </a:solidFill>
                <a:latin typeface="Akzentica"/>
                <a:ea typeface="Akzentica"/>
                <a:cs typeface="Akzentica"/>
                <a:sym typeface="Akzentica"/>
              </a:endParaRPr>
            </a:p>
          </p:txBody>
        </p:sp>
      </p:grpSp>
      <p:sp>
        <p:nvSpPr>
          <p:cNvPr id="7" name="TextBox 7"/>
          <p:cNvSpPr txBox="1"/>
          <p:nvPr/>
        </p:nvSpPr>
        <p:spPr>
          <a:xfrm>
            <a:off x="3712371" y="1019175"/>
            <a:ext cx="10863257" cy="1228725"/>
          </a:xfrm>
          <a:prstGeom prst="rect">
            <a:avLst/>
          </a:prstGeom>
        </p:spPr>
        <p:txBody>
          <a:bodyPr lIns="0" tIns="0" rIns="0" bIns="0" rtlCol="0" anchor="t">
            <a:spAutoFit/>
          </a:bodyPr>
          <a:lstStyle/>
          <a:p>
            <a:pPr marL="0" lvl="0" indent="0" algn="ctr">
              <a:lnSpc>
                <a:spcPts val="9600"/>
              </a:lnSpc>
              <a:spcBef>
                <a:spcPct val="0"/>
              </a:spcBef>
            </a:pPr>
            <a:r>
              <a:rPr lang="nn-NO" sz="8000" noProof="0" dirty="0">
                <a:solidFill>
                  <a:srgbClr val="000000"/>
                </a:solidFill>
                <a:latin typeface="Alata"/>
                <a:ea typeface="Alata"/>
                <a:cs typeface="Alata"/>
                <a:sym typeface="Alata"/>
              </a:rPr>
              <a:t>Å arbeide med skriving</a:t>
            </a:r>
          </a:p>
        </p:txBody>
      </p:sp>
      <p:sp>
        <p:nvSpPr>
          <p:cNvPr id="8" name="TextBox 8"/>
          <p:cNvSpPr txBox="1"/>
          <p:nvPr/>
        </p:nvSpPr>
        <p:spPr>
          <a:xfrm>
            <a:off x="4147093" y="2447559"/>
            <a:ext cx="9993814" cy="504826"/>
          </a:xfrm>
          <a:prstGeom prst="rect">
            <a:avLst/>
          </a:prstGeom>
        </p:spPr>
        <p:txBody>
          <a:bodyPr lIns="0" tIns="0" rIns="0" bIns="0" rtlCol="0" anchor="t">
            <a:spAutoFit/>
          </a:bodyPr>
          <a:lstStyle/>
          <a:p>
            <a:pPr algn="ctr">
              <a:lnSpc>
                <a:spcPts val="4199"/>
              </a:lnSpc>
            </a:pPr>
            <a:r>
              <a:rPr lang="nn-NO" sz="2999" noProof="0" dirty="0">
                <a:solidFill>
                  <a:srgbClr val="000000"/>
                </a:solidFill>
                <a:latin typeface="Alata"/>
                <a:ea typeface="Alata"/>
                <a:cs typeface="Alata"/>
                <a:sym typeface="Alata"/>
              </a:rPr>
              <a:t>Det er mange måtar å skrive ei innleiing på. </a:t>
            </a:r>
          </a:p>
        </p:txBody>
      </p:sp>
      <p:grpSp>
        <p:nvGrpSpPr>
          <p:cNvPr id="12" name="Gruppe 11">
            <a:extLst>
              <a:ext uri="{FF2B5EF4-FFF2-40B4-BE49-F238E27FC236}">
                <a16:creationId xmlns:a16="http://schemas.microsoft.com/office/drawing/2014/main" id="{675D996C-B8E7-D759-6C01-BC0AB174CA6C}"/>
              </a:ext>
            </a:extLst>
          </p:cNvPr>
          <p:cNvGrpSpPr/>
          <p:nvPr/>
        </p:nvGrpSpPr>
        <p:grpSpPr>
          <a:xfrm>
            <a:off x="8420397" y="-275655"/>
            <a:ext cx="10453133" cy="7225728"/>
            <a:chOff x="8420397" y="-275655"/>
            <a:chExt cx="10453133" cy="7225728"/>
          </a:xfrm>
        </p:grpSpPr>
        <p:sp>
          <p:nvSpPr>
            <p:cNvPr id="9" name="Freeform 9"/>
            <p:cNvSpPr/>
            <p:nvPr/>
          </p:nvSpPr>
          <p:spPr>
            <a:xfrm rot="78665">
              <a:off x="8420397" y="-275655"/>
              <a:ext cx="10453133" cy="7225728"/>
            </a:xfrm>
            <a:custGeom>
              <a:avLst/>
              <a:gdLst/>
              <a:ahLst/>
              <a:cxnLst/>
              <a:rect l="l" t="t" r="r" b="b"/>
              <a:pathLst>
                <a:path w="10453133" h="7225728">
                  <a:moveTo>
                    <a:pt x="0" y="0"/>
                  </a:moveTo>
                  <a:lnTo>
                    <a:pt x="10453133" y="0"/>
                  </a:lnTo>
                  <a:lnTo>
                    <a:pt x="10453133" y="7225728"/>
                  </a:lnTo>
                  <a:lnTo>
                    <a:pt x="0" y="72257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n-NO" noProof="0" dirty="0"/>
            </a:p>
          </p:txBody>
        </p:sp>
        <p:sp>
          <p:nvSpPr>
            <p:cNvPr id="10" name="TextBox 10"/>
            <p:cNvSpPr txBox="1"/>
            <p:nvPr/>
          </p:nvSpPr>
          <p:spPr>
            <a:xfrm>
              <a:off x="11025367" y="1485900"/>
              <a:ext cx="5243194" cy="3657600"/>
            </a:xfrm>
            <a:prstGeom prst="rect">
              <a:avLst/>
            </a:prstGeom>
          </p:spPr>
          <p:txBody>
            <a:bodyPr lIns="0" tIns="0" rIns="0" bIns="0" rtlCol="0" anchor="t">
              <a:spAutoFit/>
            </a:bodyPr>
            <a:lstStyle/>
            <a:p>
              <a:pPr algn="ctr">
                <a:lnSpc>
                  <a:spcPts val="4807"/>
                </a:lnSpc>
                <a:spcBef>
                  <a:spcPct val="0"/>
                </a:spcBef>
              </a:pPr>
              <a:r>
                <a:rPr lang="nn-NO" sz="4006" noProof="0" dirty="0">
                  <a:solidFill>
                    <a:srgbClr val="FBF6F3"/>
                  </a:solidFill>
                  <a:latin typeface="Alata"/>
                  <a:ea typeface="Alata"/>
                  <a:cs typeface="Alata"/>
                  <a:sym typeface="Alata"/>
                </a:rPr>
                <a:t>Korleis kan ein starte ei innleiing som fangar interessa til lesaren? Skriv eit forslag til innleiing til teksten. </a:t>
              </a:r>
            </a:p>
          </p:txBody>
        </p:sp>
        <p:sp>
          <p:nvSpPr>
            <p:cNvPr id="11" name="Freeform 11"/>
            <p:cNvSpPr/>
            <p:nvPr/>
          </p:nvSpPr>
          <p:spPr>
            <a:xfrm rot="-743122">
              <a:off x="9307900" y="978181"/>
              <a:ext cx="2155595" cy="1762199"/>
            </a:xfrm>
            <a:custGeom>
              <a:avLst/>
              <a:gdLst/>
              <a:ahLst/>
              <a:cxnLst/>
              <a:rect l="l" t="t" r="r" b="b"/>
              <a:pathLst>
                <a:path w="2155595" h="1762199">
                  <a:moveTo>
                    <a:pt x="0" y="0"/>
                  </a:moveTo>
                  <a:lnTo>
                    <a:pt x="2155595" y="0"/>
                  </a:lnTo>
                  <a:lnTo>
                    <a:pt x="2155595" y="1762199"/>
                  </a:lnTo>
                  <a:lnTo>
                    <a:pt x="0" y="1762199"/>
                  </a:lnTo>
                  <a:lnTo>
                    <a:pt x="0" y="0"/>
                  </a:lnTo>
                  <a:close/>
                </a:path>
              </a:pathLst>
            </a:custGeom>
            <a:blipFill>
              <a:blip r:embed="rId5">
                <a:alphaModFix amt="83000"/>
                <a:extLst>
                  <a:ext uri="{96DAC541-7B7A-43D3-8B79-37D633B846F1}">
                    <asvg:svgBlip xmlns:asvg="http://schemas.microsoft.com/office/drawing/2016/SVG/main" r:embed="rId6"/>
                  </a:ext>
                </a:extLst>
              </a:blip>
              <a:stretch>
                <a:fillRect/>
              </a:stretch>
            </a:blipFill>
          </p:spPr>
          <p:txBody>
            <a:bodyPr/>
            <a:lstStyle/>
            <a:p>
              <a:endParaRPr lang="nn-NO" noProof="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30" name="Gruppe 29">
            <a:extLst>
              <a:ext uri="{FF2B5EF4-FFF2-40B4-BE49-F238E27FC236}">
                <a16:creationId xmlns:a16="http://schemas.microsoft.com/office/drawing/2014/main" id="{3688C60F-CE0D-B7CA-47E4-23CF04805D5E}"/>
              </a:ext>
            </a:extLst>
          </p:cNvPr>
          <p:cNvGrpSpPr/>
          <p:nvPr/>
        </p:nvGrpSpPr>
        <p:grpSpPr>
          <a:xfrm>
            <a:off x="205421" y="2569952"/>
            <a:ext cx="17877158" cy="8095660"/>
            <a:chOff x="205421" y="2569952"/>
            <a:chExt cx="17877158" cy="8095660"/>
          </a:xfrm>
        </p:grpSpPr>
        <p:sp>
          <p:nvSpPr>
            <p:cNvPr id="2" name="Freeform 2"/>
            <p:cNvSpPr/>
            <p:nvPr/>
          </p:nvSpPr>
          <p:spPr>
            <a:xfrm>
              <a:off x="205421" y="2569952"/>
              <a:ext cx="17877158" cy="7392009"/>
            </a:xfrm>
            <a:custGeom>
              <a:avLst/>
              <a:gdLst/>
              <a:ahLst/>
              <a:cxnLst/>
              <a:rect l="l" t="t" r="r" b="b"/>
              <a:pathLst>
                <a:path w="17877158" h="7392009">
                  <a:moveTo>
                    <a:pt x="0" y="0"/>
                  </a:moveTo>
                  <a:lnTo>
                    <a:pt x="17877158" y="0"/>
                  </a:lnTo>
                  <a:lnTo>
                    <a:pt x="17877158" y="7392010"/>
                  </a:lnTo>
                  <a:lnTo>
                    <a:pt x="0" y="7392010"/>
                  </a:lnTo>
                  <a:lnTo>
                    <a:pt x="0" y="0"/>
                  </a:lnTo>
                  <a:close/>
                </a:path>
              </a:pathLst>
            </a:custGeom>
            <a:blipFill>
              <a:blip r:embed="rId2"/>
              <a:stretch>
                <a:fillRect t="-28309" r="-1286" b="-18664"/>
              </a:stretch>
            </a:blipFill>
          </p:spPr>
          <p:txBody>
            <a:bodyPr/>
            <a:lstStyle/>
            <a:p>
              <a:endParaRPr lang="nn-NO" noProof="0" dirty="0"/>
            </a:p>
          </p:txBody>
        </p:sp>
        <p:sp>
          <p:nvSpPr>
            <p:cNvPr id="3" name="TextBox 3"/>
            <p:cNvSpPr txBox="1"/>
            <p:nvPr/>
          </p:nvSpPr>
          <p:spPr>
            <a:xfrm>
              <a:off x="1028700" y="2827569"/>
              <a:ext cx="16230600" cy="7838043"/>
            </a:xfrm>
            <a:prstGeom prst="rect">
              <a:avLst/>
            </a:prstGeom>
          </p:spPr>
          <p:txBody>
            <a:bodyPr lIns="0" tIns="0" rIns="0" bIns="0" rtlCol="0" anchor="t">
              <a:spAutoFit/>
            </a:bodyPr>
            <a:lstStyle/>
            <a:p>
              <a:pPr marL="0" lvl="1" indent="0" algn="l">
                <a:lnSpc>
                  <a:spcPts val="6761"/>
                </a:lnSpc>
                <a:spcBef>
                  <a:spcPct val="0"/>
                </a:spcBef>
              </a:pPr>
              <a:r>
                <a:rPr lang="nn-NO" sz="5400" u="none" strike="noStrike" noProof="0" dirty="0">
                  <a:solidFill>
                    <a:srgbClr val="000000"/>
                  </a:solidFill>
                  <a:latin typeface="Akzentica"/>
                  <a:ea typeface="Akzentica"/>
                  <a:cs typeface="Akzentica"/>
                  <a:sym typeface="Akzentica"/>
                </a:rPr>
                <a:t>I novella «Jazz meg opp» frå novellesamlinga Slemme jenter (2024) av Monica Goksøyr møter me ein eg-forteljar som slit med å finne sin plass i verda. Opplevingar frå barndommen har gjort henne usikker og lite i stand til å hevde seg. Novella tematiserer korleis tidlege erfaringar og skeive maktforhold kan påverke sjølvkjensla, og korleis det å ikkje bli sett for den ein eigentleg er, kan føre til einsemd og undertrykking av eigne kjensler.  </a:t>
              </a:r>
            </a:p>
            <a:p>
              <a:pPr marL="0" lvl="1" indent="0" algn="l">
                <a:lnSpc>
                  <a:spcPts val="6761"/>
                </a:lnSpc>
                <a:spcBef>
                  <a:spcPct val="0"/>
                </a:spcBef>
              </a:pPr>
              <a:r>
                <a:rPr lang="nn-NO" sz="5400" u="none" strike="noStrike" noProof="0" dirty="0">
                  <a:solidFill>
                    <a:srgbClr val="000000"/>
                  </a:solidFill>
                  <a:latin typeface="Akzentica"/>
                  <a:ea typeface="Akzentica"/>
                  <a:cs typeface="Akzentica"/>
                  <a:sym typeface="Akzentica"/>
                </a:rPr>
                <a:t> </a:t>
              </a:r>
            </a:p>
          </p:txBody>
        </p:sp>
      </p:grpSp>
      <p:grpSp>
        <p:nvGrpSpPr>
          <p:cNvPr id="23" name="Gruppe 22">
            <a:extLst>
              <a:ext uri="{FF2B5EF4-FFF2-40B4-BE49-F238E27FC236}">
                <a16:creationId xmlns:a16="http://schemas.microsoft.com/office/drawing/2014/main" id="{30FF2CE2-2481-228B-3964-901E0CA89299}"/>
              </a:ext>
            </a:extLst>
          </p:cNvPr>
          <p:cNvGrpSpPr/>
          <p:nvPr/>
        </p:nvGrpSpPr>
        <p:grpSpPr>
          <a:xfrm>
            <a:off x="3290431" y="325039"/>
            <a:ext cx="11707139" cy="1583918"/>
            <a:chOff x="3290431" y="325039"/>
            <a:chExt cx="11707139" cy="1583918"/>
          </a:xfrm>
        </p:grpSpPr>
        <p:grpSp>
          <p:nvGrpSpPr>
            <p:cNvPr id="4" name="Group 4"/>
            <p:cNvGrpSpPr/>
            <p:nvPr/>
          </p:nvGrpSpPr>
          <p:grpSpPr>
            <a:xfrm>
              <a:off x="3290431" y="325039"/>
              <a:ext cx="11707139" cy="1583918"/>
              <a:chOff x="0" y="0"/>
              <a:chExt cx="12588196" cy="1703120"/>
            </a:xfrm>
          </p:grpSpPr>
          <p:sp>
            <p:nvSpPr>
              <p:cNvPr id="5" name="Freeform 5"/>
              <p:cNvSpPr/>
              <p:nvPr/>
            </p:nvSpPr>
            <p:spPr>
              <a:xfrm>
                <a:off x="0" y="0"/>
                <a:ext cx="12588197" cy="1703121"/>
              </a:xfrm>
              <a:custGeom>
                <a:avLst/>
                <a:gdLst/>
                <a:ahLst/>
                <a:cxnLst/>
                <a:rect l="l" t="t" r="r" b="b"/>
                <a:pathLst>
                  <a:path w="12588197" h="1703121">
                    <a:moveTo>
                      <a:pt x="12463736" y="1703120"/>
                    </a:moveTo>
                    <a:lnTo>
                      <a:pt x="124460" y="1703120"/>
                    </a:lnTo>
                    <a:cubicBezTo>
                      <a:pt x="55880" y="1703120"/>
                      <a:pt x="0" y="1647241"/>
                      <a:pt x="0" y="1578660"/>
                    </a:cubicBezTo>
                    <a:lnTo>
                      <a:pt x="0" y="124460"/>
                    </a:lnTo>
                    <a:cubicBezTo>
                      <a:pt x="0" y="55880"/>
                      <a:pt x="55880" y="0"/>
                      <a:pt x="124460" y="0"/>
                    </a:cubicBezTo>
                    <a:lnTo>
                      <a:pt x="12463736" y="0"/>
                    </a:lnTo>
                    <a:cubicBezTo>
                      <a:pt x="12532316" y="0"/>
                      <a:pt x="12588197" y="55880"/>
                      <a:pt x="12588197" y="124460"/>
                    </a:cubicBezTo>
                    <a:lnTo>
                      <a:pt x="12588197" y="1578661"/>
                    </a:lnTo>
                    <a:cubicBezTo>
                      <a:pt x="12588197" y="1647241"/>
                      <a:pt x="12532316" y="1703121"/>
                      <a:pt x="12463736" y="1703121"/>
                    </a:cubicBezTo>
                    <a:close/>
                  </a:path>
                </a:pathLst>
              </a:custGeom>
              <a:solidFill>
                <a:srgbClr val="DFACCE"/>
              </a:solidFill>
            </p:spPr>
            <p:txBody>
              <a:bodyPr/>
              <a:lstStyle/>
              <a:p>
                <a:endParaRPr lang="nn-NO" noProof="0" dirty="0"/>
              </a:p>
            </p:txBody>
          </p:sp>
        </p:grpSp>
        <p:sp>
          <p:nvSpPr>
            <p:cNvPr id="6" name="TextBox 6"/>
            <p:cNvSpPr txBox="1"/>
            <p:nvPr/>
          </p:nvSpPr>
          <p:spPr>
            <a:xfrm>
              <a:off x="3581400" y="819336"/>
              <a:ext cx="11125200" cy="612219"/>
            </a:xfrm>
            <a:prstGeom prst="rect">
              <a:avLst/>
            </a:prstGeom>
          </p:spPr>
          <p:txBody>
            <a:bodyPr wrap="square" lIns="0" tIns="0" rIns="0" bIns="0" rtlCol="0" anchor="t">
              <a:spAutoFit/>
            </a:bodyPr>
            <a:lstStyle/>
            <a:p>
              <a:pPr marL="0" lvl="0" indent="0" algn="ctr">
                <a:lnSpc>
                  <a:spcPts val="5069"/>
                </a:lnSpc>
                <a:spcBef>
                  <a:spcPct val="0"/>
                </a:spcBef>
              </a:pPr>
              <a:r>
                <a:rPr lang="nn-NO" sz="3899" u="none" strike="noStrike" noProof="0" dirty="0">
                  <a:solidFill>
                    <a:srgbClr val="000000"/>
                  </a:solidFill>
                  <a:latin typeface="Alata"/>
                  <a:ea typeface="Alata"/>
                  <a:cs typeface="Alata"/>
                  <a:sym typeface="Alata"/>
                </a:rPr>
                <a:t>Presentasjon av teksten med forfattar og årstal</a:t>
              </a:r>
            </a:p>
          </p:txBody>
        </p:sp>
      </p:grpSp>
      <p:grpSp>
        <p:nvGrpSpPr>
          <p:cNvPr id="22" name="Gruppe 21">
            <a:extLst>
              <a:ext uri="{FF2B5EF4-FFF2-40B4-BE49-F238E27FC236}">
                <a16:creationId xmlns:a16="http://schemas.microsoft.com/office/drawing/2014/main" id="{06669DAB-7FC8-F3B9-0693-DCE668138AB8}"/>
              </a:ext>
            </a:extLst>
          </p:cNvPr>
          <p:cNvGrpSpPr/>
          <p:nvPr/>
        </p:nvGrpSpPr>
        <p:grpSpPr>
          <a:xfrm>
            <a:off x="8057778" y="-419100"/>
            <a:ext cx="10453133" cy="7225728"/>
            <a:chOff x="7753570" y="-300670"/>
            <a:chExt cx="10453133" cy="7225728"/>
          </a:xfrm>
        </p:grpSpPr>
        <p:sp>
          <p:nvSpPr>
            <p:cNvPr id="19" name="Freeform 19"/>
            <p:cNvSpPr/>
            <p:nvPr/>
          </p:nvSpPr>
          <p:spPr>
            <a:xfrm rot="78665">
              <a:off x="7753570" y="-300670"/>
              <a:ext cx="10453133" cy="7225728"/>
            </a:xfrm>
            <a:custGeom>
              <a:avLst/>
              <a:gdLst/>
              <a:ahLst/>
              <a:cxnLst/>
              <a:rect l="l" t="t" r="r" b="b"/>
              <a:pathLst>
                <a:path w="10453133" h="7225728">
                  <a:moveTo>
                    <a:pt x="0" y="0"/>
                  </a:moveTo>
                  <a:lnTo>
                    <a:pt x="10453133" y="0"/>
                  </a:lnTo>
                  <a:lnTo>
                    <a:pt x="10453133" y="7225728"/>
                  </a:lnTo>
                  <a:lnTo>
                    <a:pt x="0" y="72257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n-NO" noProof="0" dirty="0"/>
            </a:p>
          </p:txBody>
        </p:sp>
        <p:sp>
          <p:nvSpPr>
            <p:cNvPr id="20" name="TextBox 20"/>
            <p:cNvSpPr txBox="1"/>
            <p:nvPr/>
          </p:nvSpPr>
          <p:spPr>
            <a:xfrm>
              <a:off x="10015650" y="2026319"/>
              <a:ext cx="5928971" cy="2581275"/>
            </a:xfrm>
            <a:prstGeom prst="rect">
              <a:avLst/>
            </a:prstGeom>
          </p:spPr>
          <p:txBody>
            <a:bodyPr lIns="0" tIns="0" rIns="0" bIns="0" rtlCol="0" anchor="t">
              <a:spAutoFit/>
            </a:bodyPr>
            <a:lstStyle/>
            <a:p>
              <a:pPr algn="ctr">
                <a:lnSpc>
                  <a:spcPts val="5167"/>
                </a:lnSpc>
                <a:spcBef>
                  <a:spcPct val="0"/>
                </a:spcBef>
              </a:pPr>
              <a:r>
                <a:rPr lang="nn-NO" sz="4306" noProof="0" dirty="0">
                  <a:solidFill>
                    <a:srgbClr val="FBF6F3"/>
                  </a:solidFill>
                  <a:latin typeface="Alata"/>
                  <a:ea typeface="Alata"/>
                  <a:cs typeface="Alata"/>
                  <a:sym typeface="Alata"/>
                </a:rPr>
                <a:t>Skriv eit forslag til korleis ein kan presentere teksten på ein annan måte?</a:t>
              </a:r>
            </a:p>
          </p:txBody>
        </p:sp>
        <p:sp>
          <p:nvSpPr>
            <p:cNvPr id="21" name="Freeform 21"/>
            <p:cNvSpPr/>
            <p:nvPr/>
          </p:nvSpPr>
          <p:spPr>
            <a:xfrm rot="-743122">
              <a:off x="8721058" y="892803"/>
              <a:ext cx="2155595" cy="1762199"/>
            </a:xfrm>
            <a:custGeom>
              <a:avLst/>
              <a:gdLst/>
              <a:ahLst/>
              <a:cxnLst/>
              <a:rect l="l" t="t" r="r" b="b"/>
              <a:pathLst>
                <a:path w="2155595" h="1762199">
                  <a:moveTo>
                    <a:pt x="0" y="0"/>
                  </a:moveTo>
                  <a:lnTo>
                    <a:pt x="2155595" y="0"/>
                  </a:lnTo>
                  <a:lnTo>
                    <a:pt x="2155595" y="1762199"/>
                  </a:lnTo>
                  <a:lnTo>
                    <a:pt x="0" y="1762199"/>
                  </a:lnTo>
                  <a:lnTo>
                    <a:pt x="0" y="0"/>
                  </a:lnTo>
                  <a:close/>
                </a:path>
              </a:pathLst>
            </a:custGeom>
            <a:blipFill>
              <a:blip r:embed="rId5">
                <a:alphaModFix amt="83000"/>
                <a:extLst>
                  <a:ext uri="{96DAC541-7B7A-43D3-8B79-37D633B846F1}">
                    <asvg:svgBlip xmlns:asvg="http://schemas.microsoft.com/office/drawing/2016/SVG/main" r:embed="rId6"/>
                  </a:ext>
                </a:extLst>
              </a:blip>
              <a:stretch>
                <a:fillRect/>
              </a:stretch>
            </a:blipFill>
          </p:spPr>
          <p:txBody>
            <a:bodyPr/>
            <a:lstStyle/>
            <a:p>
              <a:endParaRPr lang="nn-NO" noProof="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TextBox 2"/>
          <p:cNvSpPr txBox="1"/>
          <p:nvPr/>
        </p:nvSpPr>
        <p:spPr>
          <a:xfrm>
            <a:off x="1062613" y="2015723"/>
            <a:ext cx="15621750" cy="5567560"/>
          </a:xfrm>
          <a:prstGeom prst="rect">
            <a:avLst/>
          </a:prstGeom>
        </p:spPr>
        <p:txBody>
          <a:bodyPr lIns="0" tIns="0" rIns="0" bIns="0" rtlCol="0" anchor="t">
            <a:spAutoFit/>
          </a:bodyPr>
          <a:lstStyle/>
          <a:p>
            <a:pPr marL="0" lvl="1" indent="0" algn="l">
              <a:lnSpc>
                <a:spcPts val="5501"/>
              </a:lnSpc>
              <a:spcBef>
                <a:spcPct val="0"/>
              </a:spcBef>
            </a:pPr>
            <a:endParaRPr lang="nn-NO" noProof="0" dirty="0"/>
          </a:p>
          <a:p>
            <a:pPr marL="0" lvl="1" indent="0" algn="l">
              <a:lnSpc>
                <a:spcPts val="5501"/>
              </a:lnSpc>
              <a:spcBef>
                <a:spcPct val="0"/>
              </a:spcBef>
            </a:pPr>
            <a:r>
              <a:rPr lang="nn-NO" sz="3929" u="none" strike="noStrike" noProof="0" dirty="0">
                <a:solidFill>
                  <a:srgbClr val="000000"/>
                </a:solidFill>
                <a:latin typeface="Akzentica"/>
                <a:ea typeface="Akzentica"/>
                <a:cs typeface="Akzentica"/>
                <a:sym typeface="Akzentica"/>
              </a:rPr>
              <a:t>Novella startar med at eg-personen skal vere barnevakt for det ho trur er ein katt, men som viser seg å vere hunden </a:t>
            </a:r>
            <a:r>
              <a:rPr lang="nn-NO" sz="3929" u="none" strike="noStrike" noProof="0" dirty="0" err="1">
                <a:solidFill>
                  <a:srgbClr val="000000"/>
                </a:solidFill>
                <a:latin typeface="Akzentica"/>
                <a:ea typeface="Akzentica"/>
                <a:cs typeface="Akzentica"/>
                <a:sym typeface="Akzentica"/>
              </a:rPr>
              <a:t>Freyja</a:t>
            </a:r>
            <a:r>
              <a:rPr lang="nn-NO" sz="3929" u="none" strike="noStrike" noProof="0" dirty="0">
                <a:solidFill>
                  <a:srgbClr val="000000"/>
                </a:solidFill>
                <a:latin typeface="Akzentica"/>
                <a:ea typeface="Akzentica"/>
                <a:cs typeface="Akzentica"/>
                <a:sym typeface="Akzentica"/>
              </a:rPr>
              <a:t>. Kjærasten tvilar på om ho vil klare oppgåva, og ho tvilar òg på seg sjølv. Etter kvart som ho er meir saman med hunden, byrjar ho å spegle seg i han. Hunden, som er vill og ukontrollerbar, blir eit bilete på kjenslene ho sjølv har halde tilbake. Gradvis blir det klart at ho har eit behov for å sleppe seg laus, vere fri og leve eit liv på sine eigne premissar.  </a:t>
            </a:r>
          </a:p>
        </p:txBody>
      </p:sp>
      <p:grpSp>
        <p:nvGrpSpPr>
          <p:cNvPr id="3" name="Group 3"/>
          <p:cNvGrpSpPr/>
          <p:nvPr/>
        </p:nvGrpSpPr>
        <p:grpSpPr>
          <a:xfrm>
            <a:off x="833595" y="817064"/>
            <a:ext cx="16079785" cy="1841741"/>
            <a:chOff x="0" y="0"/>
            <a:chExt cx="21439713" cy="2455655"/>
          </a:xfrm>
        </p:grpSpPr>
        <p:sp>
          <p:nvSpPr>
            <p:cNvPr id="4" name="Freeform 4"/>
            <p:cNvSpPr/>
            <p:nvPr/>
          </p:nvSpPr>
          <p:spPr>
            <a:xfrm>
              <a:off x="0" y="0"/>
              <a:ext cx="21439806" cy="2455545"/>
            </a:xfrm>
            <a:custGeom>
              <a:avLst/>
              <a:gdLst/>
              <a:ahLst/>
              <a:cxnLst/>
              <a:rect l="l" t="t" r="r" b="b"/>
              <a:pathLst>
                <a:path w="21439806" h="2455545">
                  <a:moveTo>
                    <a:pt x="400646" y="0"/>
                  </a:moveTo>
                  <a:lnTo>
                    <a:pt x="21038995" y="0"/>
                  </a:lnTo>
                  <a:cubicBezTo>
                    <a:pt x="21145283" y="0"/>
                    <a:pt x="21247309" y="15494"/>
                    <a:pt x="21322432" y="43180"/>
                  </a:cubicBezTo>
                  <a:cubicBezTo>
                    <a:pt x="21397553" y="70866"/>
                    <a:pt x="21439806" y="108331"/>
                    <a:pt x="21439806" y="147447"/>
                  </a:cubicBezTo>
                  <a:lnTo>
                    <a:pt x="21439806" y="2308098"/>
                  </a:lnTo>
                  <a:cubicBezTo>
                    <a:pt x="21439806" y="2347214"/>
                    <a:pt x="21397553" y="2384679"/>
                    <a:pt x="21322432" y="2412365"/>
                  </a:cubicBezTo>
                  <a:cubicBezTo>
                    <a:pt x="21247309" y="2440051"/>
                    <a:pt x="21145283" y="2455545"/>
                    <a:pt x="21038995" y="2455545"/>
                  </a:cubicBezTo>
                  <a:lnTo>
                    <a:pt x="400646" y="2455545"/>
                  </a:lnTo>
                  <a:cubicBezTo>
                    <a:pt x="294358" y="2455545"/>
                    <a:pt x="192332" y="2440051"/>
                    <a:pt x="117210" y="2412365"/>
                  </a:cubicBezTo>
                  <a:cubicBezTo>
                    <a:pt x="42089" y="2384679"/>
                    <a:pt x="0" y="2347214"/>
                    <a:pt x="0" y="2308098"/>
                  </a:cubicBezTo>
                  <a:lnTo>
                    <a:pt x="0" y="147447"/>
                  </a:lnTo>
                  <a:cubicBezTo>
                    <a:pt x="0" y="108331"/>
                    <a:pt x="42089" y="70866"/>
                    <a:pt x="117477" y="43180"/>
                  </a:cubicBezTo>
                  <a:cubicBezTo>
                    <a:pt x="192864" y="15494"/>
                    <a:pt x="294358" y="0"/>
                    <a:pt x="400646" y="0"/>
                  </a:cubicBezTo>
                  <a:close/>
                </a:path>
              </a:pathLst>
            </a:custGeom>
            <a:solidFill>
              <a:srgbClr val="DFACCE"/>
            </a:solidFill>
          </p:spPr>
          <p:txBody>
            <a:bodyPr/>
            <a:lstStyle/>
            <a:p>
              <a:endParaRPr lang="nn-NO" noProof="0" dirty="0"/>
            </a:p>
          </p:txBody>
        </p:sp>
        <p:sp>
          <p:nvSpPr>
            <p:cNvPr id="5" name="TextBox 5"/>
            <p:cNvSpPr txBox="1"/>
            <p:nvPr/>
          </p:nvSpPr>
          <p:spPr>
            <a:xfrm>
              <a:off x="0" y="0"/>
              <a:ext cx="21439713" cy="2455655"/>
            </a:xfrm>
            <a:prstGeom prst="rect">
              <a:avLst/>
            </a:prstGeom>
          </p:spPr>
          <p:txBody>
            <a:bodyPr lIns="50800" tIns="50800" rIns="50800" bIns="50800" rtlCol="0" anchor="t"/>
            <a:lstStyle/>
            <a:p>
              <a:pPr algn="ctr">
                <a:lnSpc>
                  <a:spcPts val="3840"/>
                </a:lnSpc>
              </a:pPr>
              <a:endParaRPr lang="nn-NO" noProof="0" dirty="0"/>
            </a:p>
            <a:p>
              <a:pPr algn="ctr">
                <a:lnSpc>
                  <a:spcPts val="5639"/>
                </a:lnSpc>
              </a:pPr>
              <a:r>
                <a:rPr lang="nn-NO" sz="4699" noProof="0" dirty="0">
                  <a:solidFill>
                    <a:srgbClr val="000000"/>
                  </a:solidFill>
                  <a:latin typeface="Alata"/>
                  <a:ea typeface="Alata"/>
                  <a:cs typeface="Alata"/>
                  <a:sym typeface="Alata"/>
                </a:rPr>
                <a:t>Handlingsreferat</a:t>
              </a:r>
            </a:p>
          </p:txBody>
        </p:sp>
      </p:grpSp>
      <p:grpSp>
        <p:nvGrpSpPr>
          <p:cNvPr id="10" name="Gruppe 9">
            <a:extLst>
              <a:ext uri="{FF2B5EF4-FFF2-40B4-BE49-F238E27FC236}">
                <a16:creationId xmlns:a16="http://schemas.microsoft.com/office/drawing/2014/main" id="{61474F77-0BDF-623F-4B13-69FC691E6C89}"/>
              </a:ext>
            </a:extLst>
          </p:cNvPr>
          <p:cNvGrpSpPr/>
          <p:nvPr/>
        </p:nvGrpSpPr>
        <p:grpSpPr>
          <a:xfrm>
            <a:off x="1031179" y="7687386"/>
            <a:ext cx="15653184" cy="2363729"/>
            <a:chOff x="1031179" y="7687386"/>
            <a:chExt cx="15653184" cy="2363729"/>
          </a:xfrm>
        </p:grpSpPr>
        <p:grpSp>
          <p:nvGrpSpPr>
            <p:cNvPr id="6" name="Group 6"/>
            <p:cNvGrpSpPr/>
            <p:nvPr/>
          </p:nvGrpSpPr>
          <p:grpSpPr>
            <a:xfrm>
              <a:off x="2609659" y="7863248"/>
              <a:ext cx="14074704" cy="2187867"/>
              <a:chOff x="0" y="0"/>
              <a:chExt cx="15374382" cy="2389898"/>
            </a:xfrm>
          </p:grpSpPr>
          <p:sp>
            <p:nvSpPr>
              <p:cNvPr id="7" name="Freeform 7"/>
              <p:cNvSpPr/>
              <p:nvPr/>
            </p:nvSpPr>
            <p:spPr>
              <a:xfrm>
                <a:off x="0" y="0"/>
                <a:ext cx="15374474" cy="2389791"/>
              </a:xfrm>
              <a:custGeom>
                <a:avLst/>
                <a:gdLst/>
                <a:ahLst/>
                <a:cxnLst/>
                <a:rect l="l" t="t" r="r" b="b"/>
                <a:pathLst>
                  <a:path w="15374474" h="2389791">
                    <a:moveTo>
                      <a:pt x="287303" y="0"/>
                    </a:moveTo>
                    <a:lnTo>
                      <a:pt x="15087028" y="0"/>
                    </a:lnTo>
                    <a:cubicBezTo>
                      <a:pt x="15163247" y="0"/>
                      <a:pt x="15236410" y="15079"/>
                      <a:pt x="15290279" y="42024"/>
                    </a:cubicBezTo>
                    <a:cubicBezTo>
                      <a:pt x="15344149" y="68968"/>
                      <a:pt x="15374474" y="105430"/>
                      <a:pt x="15374474" y="143499"/>
                    </a:cubicBezTo>
                    <a:lnTo>
                      <a:pt x="15374474" y="2246292"/>
                    </a:lnTo>
                    <a:cubicBezTo>
                      <a:pt x="15374474" y="2284361"/>
                      <a:pt x="15344149" y="2320823"/>
                      <a:pt x="15290279" y="2347767"/>
                    </a:cubicBezTo>
                    <a:cubicBezTo>
                      <a:pt x="15236410" y="2374712"/>
                      <a:pt x="15163247" y="2389791"/>
                      <a:pt x="15087028" y="2389791"/>
                    </a:cubicBezTo>
                    <a:lnTo>
                      <a:pt x="287303" y="2389791"/>
                    </a:lnTo>
                    <a:cubicBezTo>
                      <a:pt x="211084" y="2389791"/>
                      <a:pt x="137921" y="2374712"/>
                      <a:pt x="84051" y="2347767"/>
                    </a:cubicBezTo>
                    <a:cubicBezTo>
                      <a:pt x="30182" y="2320823"/>
                      <a:pt x="0" y="2284361"/>
                      <a:pt x="0" y="2246292"/>
                    </a:cubicBezTo>
                    <a:lnTo>
                      <a:pt x="0" y="143499"/>
                    </a:lnTo>
                    <a:cubicBezTo>
                      <a:pt x="0" y="105430"/>
                      <a:pt x="30182" y="68968"/>
                      <a:pt x="84242" y="42024"/>
                    </a:cubicBezTo>
                    <a:cubicBezTo>
                      <a:pt x="138303" y="15079"/>
                      <a:pt x="211084" y="0"/>
                      <a:pt x="287303" y="0"/>
                    </a:cubicBezTo>
                    <a:close/>
                  </a:path>
                </a:pathLst>
              </a:custGeom>
              <a:solidFill>
                <a:srgbClr val="B26B9A"/>
              </a:solidFill>
            </p:spPr>
            <p:txBody>
              <a:bodyPr/>
              <a:lstStyle/>
              <a:p>
                <a:endParaRPr lang="nn-NO" noProof="0" dirty="0"/>
              </a:p>
            </p:txBody>
          </p:sp>
        </p:grpSp>
        <p:sp>
          <p:nvSpPr>
            <p:cNvPr id="8" name="TextBox 8"/>
            <p:cNvSpPr txBox="1"/>
            <p:nvPr/>
          </p:nvSpPr>
          <p:spPr>
            <a:xfrm>
              <a:off x="3555371" y="8073339"/>
              <a:ext cx="12183280" cy="1710536"/>
            </a:xfrm>
            <a:prstGeom prst="rect">
              <a:avLst/>
            </a:prstGeom>
          </p:spPr>
          <p:txBody>
            <a:bodyPr lIns="0" tIns="0" rIns="0" bIns="0" rtlCol="0" anchor="t">
              <a:spAutoFit/>
            </a:bodyPr>
            <a:lstStyle/>
            <a:p>
              <a:pPr algn="ctr">
                <a:lnSpc>
                  <a:spcPts val="4556"/>
                </a:lnSpc>
                <a:spcBef>
                  <a:spcPct val="0"/>
                </a:spcBef>
              </a:pPr>
              <a:r>
                <a:rPr lang="nn-NO" sz="3254" noProof="0" dirty="0">
                  <a:solidFill>
                    <a:srgbClr val="FBF6F3"/>
                  </a:solidFill>
                  <a:latin typeface="Alata"/>
                  <a:ea typeface="Alata"/>
                  <a:cs typeface="Alata"/>
                  <a:sym typeface="Alata"/>
                </a:rPr>
                <a:t>Strek under 3-4 ord som du meiner summerer handlinga godt. </a:t>
              </a:r>
            </a:p>
            <a:p>
              <a:pPr algn="ctr">
                <a:lnSpc>
                  <a:spcPts val="4556"/>
                </a:lnSpc>
                <a:spcBef>
                  <a:spcPct val="0"/>
                </a:spcBef>
              </a:pPr>
              <a:r>
                <a:rPr lang="nn-NO" sz="3254" noProof="0" dirty="0">
                  <a:solidFill>
                    <a:srgbClr val="FBF6F3"/>
                  </a:solidFill>
                  <a:latin typeface="Alata"/>
                  <a:ea typeface="Alata"/>
                  <a:cs typeface="Alata"/>
                  <a:sym typeface="Alata"/>
                </a:rPr>
                <a:t>Bruk desse orda til å skrive eit nytt handlingsreferat. </a:t>
              </a:r>
            </a:p>
            <a:p>
              <a:pPr algn="ctr">
                <a:lnSpc>
                  <a:spcPts val="4556"/>
                </a:lnSpc>
                <a:spcBef>
                  <a:spcPct val="0"/>
                </a:spcBef>
              </a:pPr>
              <a:r>
                <a:rPr lang="nn-NO" sz="3254" noProof="0" dirty="0">
                  <a:solidFill>
                    <a:srgbClr val="FBF6F3"/>
                  </a:solidFill>
                  <a:latin typeface="Alata"/>
                  <a:ea typeface="Alata"/>
                  <a:cs typeface="Alata"/>
                  <a:sym typeface="Alata"/>
                </a:rPr>
                <a:t>Forsøk å skrive eit kortare handlingsreferat på 3 linjer. </a:t>
              </a:r>
            </a:p>
          </p:txBody>
        </p:sp>
        <p:sp>
          <p:nvSpPr>
            <p:cNvPr id="9" name="Freeform 9"/>
            <p:cNvSpPr/>
            <p:nvPr/>
          </p:nvSpPr>
          <p:spPr>
            <a:xfrm rot="-743122">
              <a:off x="1031179" y="7687386"/>
              <a:ext cx="2598603" cy="2124358"/>
            </a:xfrm>
            <a:custGeom>
              <a:avLst/>
              <a:gdLst/>
              <a:ahLst/>
              <a:cxnLst/>
              <a:rect l="l" t="t" r="r" b="b"/>
              <a:pathLst>
                <a:path w="2598603" h="2124358">
                  <a:moveTo>
                    <a:pt x="0" y="0"/>
                  </a:moveTo>
                  <a:lnTo>
                    <a:pt x="2598604" y="0"/>
                  </a:lnTo>
                  <a:lnTo>
                    <a:pt x="2598604" y="2124358"/>
                  </a:lnTo>
                  <a:lnTo>
                    <a:pt x="0" y="2124358"/>
                  </a:lnTo>
                  <a:lnTo>
                    <a:pt x="0" y="0"/>
                  </a:lnTo>
                  <a:close/>
                </a:path>
              </a:pathLst>
            </a:custGeom>
            <a:blipFill>
              <a:blip r:embed="rId3">
                <a:alphaModFix amt="83000"/>
                <a:extLst>
                  <a:ext uri="{96DAC541-7B7A-43D3-8B79-37D633B846F1}">
                    <asvg:svgBlip xmlns:asvg="http://schemas.microsoft.com/office/drawing/2016/SVG/main" r:embed="rId4"/>
                  </a:ext>
                </a:extLst>
              </a:blip>
              <a:stretch>
                <a:fillRect/>
              </a:stretch>
            </a:blipFill>
          </p:spPr>
          <p:txBody>
            <a:bodyPr/>
            <a:lstStyle/>
            <a:p>
              <a:endParaRPr lang="nn-NO" noProof="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TextBox 2"/>
          <p:cNvSpPr txBox="1"/>
          <p:nvPr/>
        </p:nvSpPr>
        <p:spPr>
          <a:xfrm>
            <a:off x="1062613" y="2212688"/>
            <a:ext cx="15621750" cy="5866645"/>
          </a:xfrm>
          <a:prstGeom prst="rect">
            <a:avLst/>
          </a:prstGeom>
        </p:spPr>
        <p:txBody>
          <a:bodyPr lIns="0" tIns="0" rIns="0" bIns="0" rtlCol="0" anchor="t">
            <a:spAutoFit/>
          </a:bodyPr>
          <a:lstStyle/>
          <a:p>
            <a:pPr marL="0" lvl="1" indent="0" algn="l">
              <a:lnSpc>
                <a:spcPts val="4241"/>
              </a:lnSpc>
              <a:spcBef>
                <a:spcPct val="0"/>
              </a:spcBef>
            </a:pPr>
            <a:endParaRPr lang="nn-NO" noProof="0" dirty="0"/>
          </a:p>
          <a:p>
            <a:pPr algn="l">
              <a:lnSpc>
                <a:spcPts val="4241"/>
              </a:lnSpc>
              <a:spcBef>
                <a:spcPct val="0"/>
              </a:spcBef>
            </a:pPr>
            <a:r>
              <a:rPr lang="nn-NO" sz="3029" u="none" strike="noStrike" noProof="0" dirty="0">
                <a:solidFill>
                  <a:srgbClr val="000000"/>
                </a:solidFill>
                <a:latin typeface="Akzentica"/>
                <a:ea typeface="Akzentica"/>
                <a:cs typeface="Akzentica"/>
                <a:sym typeface="Akzentica"/>
              </a:rPr>
              <a:t>Novella startar midt i handlinga, noko som gjer at lesaren med ein gong blir nysgjerrig på kven eg-personen skal passe og kva som kjem til å skje vidare. Misforståinga som oppstår, gjer henne både forvirra og usikker, og allereie her får me eit inntrykk av at ho ikkje har kontroll over situasjonen. </a:t>
            </a:r>
          </a:p>
          <a:p>
            <a:pPr algn="l">
              <a:lnSpc>
                <a:spcPts val="4241"/>
              </a:lnSpc>
              <a:spcBef>
                <a:spcPct val="0"/>
              </a:spcBef>
            </a:pPr>
            <a:endParaRPr lang="nn-NO" sz="3029" u="none" strike="noStrike" noProof="0" dirty="0">
              <a:solidFill>
                <a:srgbClr val="000000"/>
              </a:solidFill>
              <a:latin typeface="Akzentica"/>
              <a:ea typeface="Akzentica"/>
              <a:cs typeface="Akzentica"/>
              <a:sym typeface="Akzentica"/>
            </a:endParaRPr>
          </a:p>
          <a:p>
            <a:pPr marL="0" lvl="1" indent="0" algn="l">
              <a:lnSpc>
                <a:spcPts val="4241"/>
              </a:lnSpc>
              <a:spcBef>
                <a:spcPct val="0"/>
              </a:spcBef>
            </a:pPr>
            <a:r>
              <a:rPr lang="nn-NO" sz="3029" u="none" strike="noStrike" noProof="0" dirty="0">
                <a:solidFill>
                  <a:srgbClr val="000000"/>
                </a:solidFill>
                <a:latin typeface="Akzentica"/>
                <a:ea typeface="Akzentica"/>
                <a:cs typeface="Akzentica"/>
                <a:sym typeface="Akzentica"/>
              </a:rPr>
              <a:t>Novella er fortald kronologisk, men med enkelte tilbakeblikk. Det er gjennom desse tilbakeblikka at lesaren får vite meir om barndomen hennar, der far hennar var streng og straffa henne fysisk. Ho hugsar korleis ho vart rista til «auga dirra i hovudet», og korleis faren trua med å køyre andletet hennar ned i den tissevåte madrassen om ho tissa seg ut igjen. Når ho som vaksen reagerer sterkt på å måtte dra i bandet til hunden, kjem dei vonde opplevingane tilbake. Kanskje er det nettopp desse erfaringane som har gjort at ho i dag er underkua og ikkje klarer å stå opp for seg sjølv?</a:t>
            </a:r>
          </a:p>
        </p:txBody>
      </p:sp>
      <p:grpSp>
        <p:nvGrpSpPr>
          <p:cNvPr id="3" name="Group 3"/>
          <p:cNvGrpSpPr/>
          <p:nvPr/>
        </p:nvGrpSpPr>
        <p:grpSpPr>
          <a:xfrm>
            <a:off x="833595" y="817064"/>
            <a:ext cx="16079785" cy="1841741"/>
            <a:chOff x="0" y="0"/>
            <a:chExt cx="21439713" cy="2455655"/>
          </a:xfrm>
        </p:grpSpPr>
        <p:sp>
          <p:nvSpPr>
            <p:cNvPr id="4" name="Freeform 4"/>
            <p:cNvSpPr/>
            <p:nvPr/>
          </p:nvSpPr>
          <p:spPr>
            <a:xfrm>
              <a:off x="0" y="0"/>
              <a:ext cx="21439806" cy="2455545"/>
            </a:xfrm>
            <a:custGeom>
              <a:avLst/>
              <a:gdLst/>
              <a:ahLst/>
              <a:cxnLst/>
              <a:rect l="l" t="t" r="r" b="b"/>
              <a:pathLst>
                <a:path w="21439806" h="2455545">
                  <a:moveTo>
                    <a:pt x="400646" y="0"/>
                  </a:moveTo>
                  <a:lnTo>
                    <a:pt x="21038995" y="0"/>
                  </a:lnTo>
                  <a:cubicBezTo>
                    <a:pt x="21145283" y="0"/>
                    <a:pt x="21247309" y="15494"/>
                    <a:pt x="21322432" y="43180"/>
                  </a:cubicBezTo>
                  <a:cubicBezTo>
                    <a:pt x="21397553" y="70866"/>
                    <a:pt x="21439806" y="108331"/>
                    <a:pt x="21439806" y="147447"/>
                  </a:cubicBezTo>
                  <a:lnTo>
                    <a:pt x="21439806" y="2308098"/>
                  </a:lnTo>
                  <a:cubicBezTo>
                    <a:pt x="21439806" y="2347214"/>
                    <a:pt x="21397553" y="2384679"/>
                    <a:pt x="21322432" y="2412365"/>
                  </a:cubicBezTo>
                  <a:cubicBezTo>
                    <a:pt x="21247309" y="2440051"/>
                    <a:pt x="21145283" y="2455545"/>
                    <a:pt x="21038995" y="2455545"/>
                  </a:cubicBezTo>
                  <a:lnTo>
                    <a:pt x="400646" y="2455545"/>
                  </a:lnTo>
                  <a:cubicBezTo>
                    <a:pt x="294358" y="2455545"/>
                    <a:pt x="192332" y="2440051"/>
                    <a:pt x="117210" y="2412365"/>
                  </a:cubicBezTo>
                  <a:cubicBezTo>
                    <a:pt x="42089" y="2384679"/>
                    <a:pt x="0" y="2347214"/>
                    <a:pt x="0" y="2308098"/>
                  </a:cubicBezTo>
                  <a:lnTo>
                    <a:pt x="0" y="147447"/>
                  </a:lnTo>
                  <a:cubicBezTo>
                    <a:pt x="0" y="108331"/>
                    <a:pt x="42089" y="70866"/>
                    <a:pt x="117477" y="43180"/>
                  </a:cubicBezTo>
                  <a:cubicBezTo>
                    <a:pt x="192864" y="15494"/>
                    <a:pt x="294358" y="0"/>
                    <a:pt x="400646" y="0"/>
                  </a:cubicBezTo>
                  <a:close/>
                </a:path>
              </a:pathLst>
            </a:custGeom>
            <a:solidFill>
              <a:srgbClr val="DFACCE"/>
            </a:solidFill>
          </p:spPr>
          <p:txBody>
            <a:bodyPr/>
            <a:lstStyle/>
            <a:p>
              <a:endParaRPr lang="nn-NO" noProof="0" dirty="0"/>
            </a:p>
          </p:txBody>
        </p:sp>
        <p:sp>
          <p:nvSpPr>
            <p:cNvPr id="5" name="TextBox 5"/>
            <p:cNvSpPr txBox="1"/>
            <p:nvPr/>
          </p:nvSpPr>
          <p:spPr>
            <a:xfrm>
              <a:off x="0" y="0"/>
              <a:ext cx="21439713" cy="2455655"/>
            </a:xfrm>
            <a:prstGeom prst="rect">
              <a:avLst/>
            </a:prstGeom>
          </p:spPr>
          <p:txBody>
            <a:bodyPr lIns="50800" tIns="50800" rIns="50800" bIns="50800" rtlCol="0" anchor="t"/>
            <a:lstStyle/>
            <a:p>
              <a:pPr algn="ctr">
                <a:lnSpc>
                  <a:spcPts val="3840"/>
                </a:lnSpc>
              </a:pPr>
              <a:endParaRPr lang="nn-NO" noProof="0" dirty="0"/>
            </a:p>
            <a:p>
              <a:pPr algn="ctr">
                <a:lnSpc>
                  <a:spcPts val="5639"/>
                </a:lnSpc>
              </a:pPr>
              <a:r>
                <a:rPr lang="nn-NO" sz="4699" noProof="0" dirty="0">
                  <a:solidFill>
                    <a:srgbClr val="000000"/>
                  </a:solidFill>
                  <a:latin typeface="Alata"/>
                  <a:ea typeface="Alata"/>
                  <a:cs typeface="Alata"/>
                  <a:sym typeface="Alata"/>
                </a:rPr>
                <a:t>Komposisjon</a:t>
              </a:r>
            </a:p>
          </p:txBody>
        </p:sp>
      </p:grpSp>
      <p:grpSp>
        <p:nvGrpSpPr>
          <p:cNvPr id="6" name="Group 6"/>
          <p:cNvGrpSpPr/>
          <p:nvPr/>
        </p:nvGrpSpPr>
        <p:grpSpPr>
          <a:xfrm>
            <a:off x="1885878" y="8099133"/>
            <a:ext cx="4697586" cy="2203331"/>
            <a:chOff x="0" y="0"/>
            <a:chExt cx="6263447" cy="2937774"/>
          </a:xfrm>
        </p:grpSpPr>
        <p:grpSp>
          <p:nvGrpSpPr>
            <p:cNvPr id="7" name="Group 7"/>
            <p:cNvGrpSpPr/>
            <p:nvPr/>
          </p:nvGrpSpPr>
          <p:grpSpPr>
            <a:xfrm>
              <a:off x="158728" y="20618"/>
              <a:ext cx="5927821" cy="2917156"/>
              <a:chOff x="0" y="0"/>
              <a:chExt cx="4856403" cy="2389898"/>
            </a:xfrm>
          </p:grpSpPr>
          <p:sp>
            <p:nvSpPr>
              <p:cNvPr id="8" name="Freeform 8"/>
              <p:cNvSpPr/>
              <p:nvPr/>
            </p:nvSpPr>
            <p:spPr>
              <a:xfrm>
                <a:off x="0" y="0"/>
                <a:ext cx="4856496" cy="2389791"/>
              </a:xfrm>
              <a:custGeom>
                <a:avLst/>
                <a:gdLst/>
                <a:ahLst/>
                <a:cxnLst/>
                <a:rect l="l" t="t" r="r" b="b"/>
                <a:pathLst>
                  <a:path w="4856496" h="2389791">
                    <a:moveTo>
                      <a:pt x="90752" y="0"/>
                    </a:moveTo>
                    <a:lnTo>
                      <a:pt x="4765635" y="0"/>
                    </a:lnTo>
                    <a:cubicBezTo>
                      <a:pt x="4789711" y="0"/>
                      <a:pt x="4812821" y="15079"/>
                      <a:pt x="4829837" y="42024"/>
                    </a:cubicBezTo>
                    <a:cubicBezTo>
                      <a:pt x="4846853" y="68968"/>
                      <a:pt x="4856496" y="105430"/>
                      <a:pt x="4856496" y="143499"/>
                    </a:cubicBezTo>
                    <a:lnTo>
                      <a:pt x="4856496" y="2246292"/>
                    </a:lnTo>
                    <a:cubicBezTo>
                      <a:pt x="4856496" y="2284361"/>
                      <a:pt x="4846853" y="2320823"/>
                      <a:pt x="4829837" y="2347767"/>
                    </a:cubicBezTo>
                    <a:cubicBezTo>
                      <a:pt x="4812821" y="2374712"/>
                      <a:pt x="4789711" y="2389791"/>
                      <a:pt x="4765635" y="2389791"/>
                    </a:cubicBezTo>
                    <a:lnTo>
                      <a:pt x="90752" y="2389791"/>
                    </a:lnTo>
                    <a:cubicBezTo>
                      <a:pt x="66676" y="2389791"/>
                      <a:pt x="43566" y="2374712"/>
                      <a:pt x="26550" y="2347767"/>
                    </a:cubicBezTo>
                    <a:cubicBezTo>
                      <a:pt x="9534" y="2320823"/>
                      <a:pt x="0" y="2284361"/>
                      <a:pt x="0" y="2246292"/>
                    </a:cubicBezTo>
                    <a:lnTo>
                      <a:pt x="0" y="143499"/>
                    </a:lnTo>
                    <a:cubicBezTo>
                      <a:pt x="0" y="105430"/>
                      <a:pt x="9534" y="68968"/>
                      <a:pt x="26610" y="42024"/>
                    </a:cubicBezTo>
                    <a:cubicBezTo>
                      <a:pt x="43687" y="15079"/>
                      <a:pt x="66676" y="0"/>
                      <a:pt x="90752" y="0"/>
                    </a:cubicBezTo>
                    <a:close/>
                  </a:path>
                </a:pathLst>
              </a:custGeom>
              <a:solidFill>
                <a:srgbClr val="B26B9A"/>
              </a:solidFill>
            </p:spPr>
            <p:txBody>
              <a:bodyPr/>
              <a:lstStyle/>
              <a:p>
                <a:endParaRPr lang="nn-NO" noProof="0" dirty="0"/>
              </a:p>
            </p:txBody>
          </p:sp>
        </p:grpSp>
        <p:sp>
          <p:nvSpPr>
            <p:cNvPr id="9" name="TextBox 9"/>
            <p:cNvSpPr txBox="1"/>
            <p:nvPr/>
          </p:nvSpPr>
          <p:spPr>
            <a:xfrm>
              <a:off x="0" y="-57150"/>
              <a:ext cx="6263447" cy="2994924"/>
            </a:xfrm>
            <a:prstGeom prst="rect">
              <a:avLst/>
            </a:prstGeom>
          </p:spPr>
          <p:txBody>
            <a:bodyPr lIns="0" tIns="0" rIns="0" bIns="0" rtlCol="0" anchor="t">
              <a:spAutoFit/>
            </a:bodyPr>
            <a:lstStyle/>
            <a:p>
              <a:pPr algn="ctr">
                <a:lnSpc>
                  <a:spcPts val="4556"/>
                </a:lnSpc>
              </a:pPr>
              <a:r>
                <a:rPr lang="nn-NO" sz="3254" noProof="0" dirty="0">
                  <a:solidFill>
                    <a:srgbClr val="FBF6F3"/>
                  </a:solidFill>
                  <a:latin typeface="Alata"/>
                  <a:ea typeface="Alata"/>
                  <a:cs typeface="Alata"/>
                  <a:sym typeface="Alata"/>
                </a:rPr>
                <a:t>Marker i teksten: verkemiddel og funksjonen det har</a:t>
              </a:r>
            </a:p>
            <a:p>
              <a:pPr algn="ctr">
                <a:lnSpc>
                  <a:spcPts val="4556"/>
                </a:lnSpc>
                <a:spcBef>
                  <a:spcPct val="0"/>
                </a:spcBef>
              </a:pPr>
              <a:endParaRPr lang="nn-NO" sz="3254" noProof="0" dirty="0">
                <a:solidFill>
                  <a:srgbClr val="FBF6F3"/>
                </a:solidFill>
                <a:latin typeface="Alata"/>
                <a:ea typeface="Alata"/>
                <a:cs typeface="Alata"/>
                <a:sym typeface="Alata"/>
              </a:endParaRPr>
            </a:p>
          </p:txBody>
        </p:sp>
      </p:grpSp>
      <p:sp>
        <p:nvSpPr>
          <p:cNvPr id="10" name="Freeform 10"/>
          <p:cNvSpPr/>
          <p:nvPr/>
        </p:nvSpPr>
        <p:spPr>
          <a:xfrm rot="-743122">
            <a:off x="428851" y="8174199"/>
            <a:ext cx="2179421" cy="1781676"/>
          </a:xfrm>
          <a:custGeom>
            <a:avLst/>
            <a:gdLst/>
            <a:ahLst/>
            <a:cxnLst/>
            <a:rect l="l" t="t" r="r" b="b"/>
            <a:pathLst>
              <a:path w="2179421" h="1781676">
                <a:moveTo>
                  <a:pt x="0" y="0"/>
                </a:moveTo>
                <a:lnTo>
                  <a:pt x="2179421" y="0"/>
                </a:lnTo>
                <a:lnTo>
                  <a:pt x="2179421" y="1781677"/>
                </a:lnTo>
                <a:lnTo>
                  <a:pt x="0" y="1781677"/>
                </a:lnTo>
                <a:lnTo>
                  <a:pt x="0" y="0"/>
                </a:lnTo>
                <a:close/>
              </a:path>
            </a:pathLst>
          </a:custGeom>
          <a:blipFill>
            <a:blip r:embed="rId3">
              <a:alphaModFix amt="83000"/>
              <a:extLst>
                <a:ext uri="{96DAC541-7B7A-43D3-8B79-37D633B846F1}">
                  <asvg:svgBlip xmlns:asvg="http://schemas.microsoft.com/office/drawing/2016/SVG/main" r:embed="rId4"/>
                </a:ext>
              </a:extLst>
            </a:blip>
            <a:stretch>
              <a:fillRect/>
            </a:stretch>
          </a:blipFill>
        </p:spPr>
        <p:txBody>
          <a:bodyPr/>
          <a:lstStyle/>
          <a:p>
            <a:endParaRPr lang="nn-NO" noProof="0" dirty="0"/>
          </a:p>
        </p:txBody>
      </p:sp>
      <p:grpSp>
        <p:nvGrpSpPr>
          <p:cNvPr id="11" name="Group 11"/>
          <p:cNvGrpSpPr/>
          <p:nvPr/>
        </p:nvGrpSpPr>
        <p:grpSpPr>
          <a:xfrm>
            <a:off x="6795207" y="8099133"/>
            <a:ext cx="4697586" cy="2187867"/>
            <a:chOff x="0" y="0"/>
            <a:chExt cx="6263447" cy="2917156"/>
          </a:xfrm>
        </p:grpSpPr>
        <p:grpSp>
          <p:nvGrpSpPr>
            <p:cNvPr id="12" name="Group 12"/>
            <p:cNvGrpSpPr/>
            <p:nvPr/>
          </p:nvGrpSpPr>
          <p:grpSpPr>
            <a:xfrm>
              <a:off x="167813" y="0"/>
              <a:ext cx="5927821" cy="2917156"/>
              <a:chOff x="0" y="0"/>
              <a:chExt cx="4856403" cy="2389898"/>
            </a:xfrm>
          </p:grpSpPr>
          <p:sp>
            <p:nvSpPr>
              <p:cNvPr id="13" name="Freeform 13"/>
              <p:cNvSpPr/>
              <p:nvPr/>
            </p:nvSpPr>
            <p:spPr>
              <a:xfrm>
                <a:off x="0" y="0"/>
                <a:ext cx="4856496" cy="2389791"/>
              </a:xfrm>
              <a:custGeom>
                <a:avLst/>
                <a:gdLst/>
                <a:ahLst/>
                <a:cxnLst/>
                <a:rect l="l" t="t" r="r" b="b"/>
                <a:pathLst>
                  <a:path w="4856496" h="2389791">
                    <a:moveTo>
                      <a:pt x="90752" y="0"/>
                    </a:moveTo>
                    <a:lnTo>
                      <a:pt x="4765635" y="0"/>
                    </a:lnTo>
                    <a:cubicBezTo>
                      <a:pt x="4789711" y="0"/>
                      <a:pt x="4812821" y="15079"/>
                      <a:pt x="4829837" y="42024"/>
                    </a:cubicBezTo>
                    <a:cubicBezTo>
                      <a:pt x="4846853" y="68968"/>
                      <a:pt x="4856496" y="105430"/>
                      <a:pt x="4856496" y="143499"/>
                    </a:cubicBezTo>
                    <a:lnTo>
                      <a:pt x="4856496" y="2246292"/>
                    </a:lnTo>
                    <a:cubicBezTo>
                      <a:pt x="4856496" y="2284361"/>
                      <a:pt x="4846853" y="2320823"/>
                      <a:pt x="4829837" y="2347767"/>
                    </a:cubicBezTo>
                    <a:cubicBezTo>
                      <a:pt x="4812821" y="2374712"/>
                      <a:pt x="4789711" y="2389791"/>
                      <a:pt x="4765635" y="2389791"/>
                    </a:cubicBezTo>
                    <a:lnTo>
                      <a:pt x="90752" y="2389791"/>
                    </a:lnTo>
                    <a:cubicBezTo>
                      <a:pt x="66676" y="2389791"/>
                      <a:pt x="43566" y="2374712"/>
                      <a:pt x="26550" y="2347767"/>
                    </a:cubicBezTo>
                    <a:cubicBezTo>
                      <a:pt x="9534" y="2320823"/>
                      <a:pt x="0" y="2284361"/>
                      <a:pt x="0" y="2246292"/>
                    </a:cubicBezTo>
                    <a:lnTo>
                      <a:pt x="0" y="143499"/>
                    </a:lnTo>
                    <a:cubicBezTo>
                      <a:pt x="0" y="105430"/>
                      <a:pt x="9534" y="68968"/>
                      <a:pt x="26610" y="42024"/>
                    </a:cubicBezTo>
                    <a:cubicBezTo>
                      <a:pt x="43687" y="15079"/>
                      <a:pt x="66676" y="0"/>
                      <a:pt x="90752" y="0"/>
                    </a:cubicBezTo>
                    <a:close/>
                  </a:path>
                </a:pathLst>
              </a:custGeom>
              <a:solidFill>
                <a:srgbClr val="B26B9A"/>
              </a:solidFill>
            </p:spPr>
            <p:txBody>
              <a:bodyPr/>
              <a:lstStyle/>
              <a:p>
                <a:endParaRPr lang="nn-NO" noProof="0" dirty="0"/>
              </a:p>
            </p:txBody>
          </p:sp>
        </p:grpSp>
        <p:sp>
          <p:nvSpPr>
            <p:cNvPr id="14" name="TextBox 14"/>
            <p:cNvSpPr txBox="1"/>
            <p:nvPr/>
          </p:nvSpPr>
          <p:spPr>
            <a:xfrm>
              <a:off x="0" y="170716"/>
              <a:ext cx="6263447" cy="2232924"/>
            </a:xfrm>
            <a:prstGeom prst="rect">
              <a:avLst/>
            </a:prstGeom>
          </p:spPr>
          <p:txBody>
            <a:bodyPr lIns="0" tIns="0" rIns="0" bIns="0" rtlCol="0" anchor="t">
              <a:spAutoFit/>
            </a:bodyPr>
            <a:lstStyle/>
            <a:p>
              <a:pPr algn="ctr">
                <a:lnSpc>
                  <a:spcPts val="4556"/>
                </a:lnSpc>
                <a:spcBef>
                  <a:spcPct val="0"/>
                </a:spcBef>
              </a:pPr>
              <a:r>
                <a:rPr lang="nn-NO" sz="3254" noProof="0" dirty="0">
                  <a:solidFill>
                    <a:srgbClr val="FBF6F3"/>
                  </a:solidFill>
                  <a:latin typeface="Alata"/>
                  <a:ea typeface="Alata"/>
                  <a:cs typeface="Alata"/>
                  <a:sym typeface="Alata"/>
                </a:rPr>
                <a:t>Finn du tema- og kommentarsetningar i desse to avsnitta? </a:t>
              </a:r>
            </a:p>
          </p:txBody>
        </p:sp>
      </p:grpSp>
      <p:grpSp>
        <p:nvGrpSpPr>
          <p:cNvPr id="15" name="Group 15"/>
          <p:cNvGrpSpPr/>
          <p:nvPr/>
        </p:nvGrpSpPr>
        <p:grpSpPr>
          <a:xfrm>
            <a:off x="11702343" y="8079333"/>
            <a:ext cx="4697586" cy="2187867"/>
            <a:chOff x="0" y="0"/>
            <a:chExt cx="6263447" cy="2917156"/>
          </a:xfrm>
        </p:grpSpPr>
        <p:grpSp>
          <p:nvGrpSpPr>
            <p:cNvPr id="16" name="Group 16"/>
            <p:cNvGrpSpPr/>
            <p:nvPr/>
          </p:nvGrpSpPr>
          <p:grpSpPr>
            <a:xfrm>
              <a:off x="167813" y="0"/>
              <a:ext cx="5927821" cy="2917156"/>
              <a:chOff x="0" y="0"/>
              <a:chExt cx="4856403" cy="2389898"/>
            </a:xfrm>
          </p:grpSpPr>
          <p:sp>
            <p:nvSpPr>
              <p:cNvPr id="17" name="Freeform 17"/>
              <p:cNvSpPr/>
              <p:nvPr/>
            </p:nvSpPr>
            <p:spPr>
              <a:xfrm>
                <a:off x="0" y="0"/>
                <a:ext cx="4856496" cy="2389791"/>
              </a:xfrm>
              <a:custGeom>
                <a:avLst/>
                <a:gdLst/>
                <a:ahLst/>
                <a:cxnLst/>
                <a:rect l="l" t="t" r="r" b="b"/>
                <a:pathLst>
                  <a:path w="4856496" h="2389791">
                    <a:moveTo>
                      <a:pt x="90752" y="0"/>
                    </a:moveTo>
                    <a:lnTo>
                      <a:pt x="4765635" y="0"/>
                    </a:lnTo>
                    <a:cubicBezTo>
                      <a:pt x="4789711" y="0"/>
                      <a:pt x="4812821" y="15079"/>
                      <a:pt x="4829837" y="42024"/>
                    </a:cubicBezTo>
                    <a:cubicBezTo>
                      <a:pt x="4846853" y="68968"/>
                      <a:pt x="4856496" y="105430"/>
                      <a:pt x="4856496" y="143499"/>
                    </a:cubicBezTo>
                    <a:lnTo>
                      <a:pt x="4856496" y="2246292"/>
                    </a:lnTo>
                    <a:cubicBezTo>
                      <a:pt x="4856496" y="2284361"/>
                      <a:pt x="4846853" y="2320823"/>
                      <a:pt x="4829837" y="2347767"/>
                    </a:cubicBezTo>
                    <a:cubicBezTo>
                      <a:pt x="4812821" y="2374712"/>
                      <a:pt x="4789711" y="2389791"/>
                      <a:pt x="4765635" y="2389791"/>
                    </a:cubicBezTo>
                    <a:lnTo>
                      <a:pt x="90752" y="2389791"/>
                    </a:lnTo>
                    <a:cubicBezTo>
                      <a:pt x="66676" y="2389791"/>
                      <a:pt x="43566" y="2374712"/>
                      <a:pt x="26550" y="2347767"/>
                    </a:cubicBezTo>
                    <a:cubicBezTo>
                      <a:pt x="9534" y="2320823"/>
                      <a:pt x="0" y="2284361"/>
                      <a:pt x="0" y="2246292"/>
                    </a:cubicBezTo>
                    <a:lnTo>
                      <a:pt x="0" y="143499"/>
                    </a:lnTo>
                    <a:cubicBezTo>
                      <a:pt x="0" y="105430"/>
                      <a:pt x="9534" y="68968"/>
                      <a:pt x="26610" y="42024"/>
                    </a:cubicBezTo>
                    <a:cubicBezTo>
                      <a:pt x="43687" y="15079"/>
                      <a:pt x="66676" y="0"/>
                      <a:pt x="90752" y="0"/>
                    </a:cubicBezTo>
                    <a:close/>
                  </a:path>
                </a:pathLst>
              </a:custGeom>
              <a:solidFill>
                <a:srgbClr val="B26B9A"/>
              </a:solidFill>
            </p:spPr>
            <p:txBody>
              <a:bodyPr/>
              <a:lstStyle/>
              <a:p>
                <a:endParaRPr lang="nn-NO" noProof="0" dirty="0"/>
              </a:p>
            </p:txBody>
          </p:sp>
        </p:grpSp>
        <p:sp>
          <p:nvSpPr>
            <p:cNvPr id="18" name="TextBox 18"/>
            <p:cNvSpPr txBox="1"/>
            <p:nvPr/>
          </p:nvSpPr>
          <p:spPr>
            <a:xfrm>
              <a:off x="0" y="170716"/>
              <a:ext cx="6263447" cy="2232924"/>
            </a:xfrm>
            <a:prstGeom prst="rect">
              <a:avLst/>
            </a:prstGeom>
          </p:spPr>
          <p:txBody>
            <a:bodyPr lIns="0" tIns="0" rIns="0" bIns="0" rtlCol="0" anchor="t">
              <a:spAutoFit/>
            </a:bodyPr>
            <a:lstStyle/>
            <a:p>
              <a:pPr algn="ctr">
                <a:lnSpc>
                  <a:spcPts val="4556"/>
                </a:lnSpc>
                <a:spcBef>
                  <a:spcPct val="0"/>
                </a:spcBef>
              </a:pPr>
              <a:r>
                <a:rPr lang="nn-NO" sz="3254" noProof="0" dirty="0">
                  <a:solidFill>
                    <a:srgbClr val="FBF6F3"/>
                  </a:solidFill>
                  <a:latin typeface="Alata"/>
                  <a:ea typeface="Alata"/>
                  <a:cs typeface="Alata"/>
                  <a:sym typeface="Alata"/>
                </a:rPr>
                <a:t>Finn du direkte sitat frå teksten? Korleis blir det brukt?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TextBox 2"/>
          <p:cNvSpPr txBox="1"/>
          <p:nvPr/>
        </p:nvSpPr>
        <p:spPr>
          <a:xfrm>
            <a:off x="1028700" y="2861869"/>
            <a:ext cx="9376017" cy="6625403"/>
          </a:xfrm>
          <a:prstGeom prst="rect">
            <a:avLst/>
          </a:prstGeom>
        </p:spPr>
        <p:txBody>
          <a:bodyPr lIns="0" tIns="0" rIns="0" bIns="0" rtlCol="0" anchor="t">
            <a:spAutoFit/>
          </a:bodyPr>
          <a:lstStyle/>
          <a:p>
            <a:pPr marL="0" lvl="1" indent="0" algn="l">
              <a:lnSpc>
                <a:spcPts val="3681"/>
              </a:lnSpc>
              <a:spcBef>
                <a:spcPct val="0"/>
              </a:spcBef>
            </a:pPr>
            <a:r>
              <a:rPr lang="nn-NO" sz="2629" noProof="0" dirty="0">
                <a:solidFill>
                  <a:srgbClr val="000000"/>
                </a:solidFill>
                <a:latin typeface="Akzentica"/>
                <a:ea typeface="Akzentica"/>
                <a:cs typeface="Akzentica"/>
                <a:sym typeface="Akzentica"/>
              </a:rPr>
              <a:t>Synsvinkelen ligg hos eg-personen, og det er gjennom hennar skildringar av eigne opplevingar, tilbakeblikk, indre dialog og observasjonar at lesaren får innsikt i kven ho er. Allereie i byrjinga av novella får me eit inntrykk av ein hovudperson som ikkje har heilt oversikt og kontroll. Kjærasten seier «Dette får vere ditt ansvar», noko som understrekar at han ikkje har tru på henne. Når eg-personen forsøker å lette på stemninga, er det for å hindre at konflikten mellom dei skal utvikle seg. Dette er med på å byggje opp kjensla av å ikkje vere god nok, samtidig som det òg viser eit skeivt maktforhold mellom henne og kjærasten. I relasjonen deira er det ho som er hunden i band, og den som må temjast. Det er ikkje rom for at ho kan vere den ho eigentleg er. Når ho då trer ut av mønsteret og utfordrar seg sjølv, utfordrar ho òg kjærasten og maktbalansen mellom dei. </a:t>
            </a:r>
          </a:p>
        </p:txBody>
      </p:sp>
      <p:grpSp>
        <p:nvGrpSpPr>
          <p:cNvPr id="3" name="Group 3"/>
          <p:cNvGrpSpPr/>
          <p:nvPr/>
        </p:nvGrpSpPr>
        <p:grpSpPr>
          <a:xfrm>
            <a:off x="10404717" y="1028700"/>
            <a:ext cx="7526269" cy="8125527"/>
            <a:chOff x="0" y="0"/>
            <a:chExt cx="10035026" cy="10834036"/>
          </a:xfrm>
        </p:grpSpPr>
        <p:sp>
          <p:nvSpPr>
            <p:cNvPr id="4" name="Freeform 4"/>
            <p:cNvSpPr/>
            <p:nvPr/>
          </p:nvSpPr>
          <p:spPr>
            <a:xfrm>
              <a:off x="0" y="0"/>
              <a:ext cx="10035026" cy="10834036"/>
            </a:xfrm>
            <a:custGeom>
              <a:avLst/>
              <a:gdLst/>
              <a:ahLst/>
              <a:cxnLst/>
              <a:rect l="l" t="t" r="r" b="b"/>
              <a:pathLst>
                <a:path w="10035026" h="10834036">
                  <a:moveTo>
                    <a:pt x="0" y="0"/>
                  </a:moveTo>
                  <a:lnTo>
                    <a:pt x="10035026" y="0"/>
                  </a:lnTo>
                  <a:lnTo>
                    <a:pt x="10035026" y="10834036"/>
                  </a:lnTo>
                  <a:lnTo>
                    <a:pt x="0" y="10834036"/>
                  </a:lnTo>
                  <a:lnTo>
                    <a:pt x="0" y="0"/>
                  </a:lnTo>
                  <a:close/>
                </a:path>
              </a:pathLst>
            </a:custGeom>
            <a:blipFill>
              <a:blip r:embed="rId3"/>
              <a:stretch>
                <a:fillRect/>
              </a:stretch>
            </a:blipFill>
          </p:spPr>
          <p:txBody>
            <a:bodyPr/>
            <a:lstStyle/>
            <a:p>
              <a:endParaRPr lang="nn-NO" noProof="0" dirty="0"/>
            </a:p>
          </p:txBody>
        </p:sp>
        <p:sp>
          <p:nvSpPr>
            <p:cNvPr id="5" name="TextBox 5"/>
            <p:cNvSpPr txBox="1"/>
            <p:nvPr/>
          </p:nvSpPr>
          <p:spPr>
            <a:xfrm rot="-301606">
              <a:off x="1859803" y="3030070"/>
              <a:ext cx="6203517" cy="697023"/>
            </a:xfrm>
            <a:prstGeom prst="rect">
              <a:avLst/>
            </a:prstGeom>
          </p:spPr>
          <p:txBody>
            <a:bodyPr lIns="0" tIns="0" rIns="0" bIns="0" rtlCol="0" anchor="t">
              <a:spAutoFit/>
            </a:bodyPr>
            <a:lstStyle/>
            <a:p>
              <a:pPr algn="l">
                <a:lnSpc>
                  <a:spcPts val="4817"/>
                </a:lnSpc>
              </a:pPr>
              <a:r>
                <a:rPr lang="nn-NO" sz="2590" spc="137" noProof="0" dirty="0">
                  <a:solidFill>
                    <a:srgbClr val="000000"/>
                  </a:solidFill>
                  <a:latin typeface="Bebas Neue"/>
                  <a:ea typeface="Bebas Neue"/>
                  <a:cs typeface="Bebas Neue"/>
                  <a:sym typeface="Bebas Neue"/>
                </a:rPr>
                <a:t>Identifiser synsvinkel  </a:t>
              </a:r>
            </a:p>
          </p:txBody>
        </p:sp>
        <p:sp>
          <p:nvSpPr>
            <p:cNvPr id="6" name="TextBox 6"/>
            <p:cNvSpPr txBox="1"/>
            <p:nvPr/>
          </p:nvSpPr>
          <p:spPr>
            <a:xfrm rot="-301606">
              <a:off x="1935636" y="3745026"/>
              <a:ext cx="6223277" cy="990537"/>
            </a:xfrm>
            <a:prstGeom prst="rect">
              <a:avLst/>
            </a:prstGeom>
          </p:spPr>
          <p:txBody>
            <a:bodyPr lIns="0" tIns="0" rIns="0" bIns="0" rtlCol="0" anchor="t">
              <a:spAutoFit/>
            </a:bodyPr>
            <a:lstStyle/>
            <a:p>
              <a:pPr algn="l">
                <a:lnSpc>
                  <a:spcPts val="3178"/>
                </a:lnSpc>
              </a:pPr>
              <a:r>
                <a:rPr lang="nn-NO" sz="2011" spc="199" noProof="0" dirty="0">
                  <a:solidFill>
                    <a:srgbClr val="000000"/>
                  </a:solidFill>
                  <a:latin typeface="Poppins Light"/>
                  <a:ea typeface="Poppins Light"/>
                  <a:cs typeface="Poppins Light"/>
                  <a:sym typeface="Poppins Light"/>
                </a:rPr>
                <a:t>Kven fortel?</a:t>
              </a:r>
            </a:p>
            <a:p>
              <a:pPr algn="l">
                <a:lnSpc>
                  <a:spcPts val="3178"/>
                </a:lnSpc>
              </a:pPr>
              <a:r>
                <a:rPr lang="nn-NO" sz="2011" spc="199" noProof="0" dirty="0">
                  <a:solidFill>
                    <a:srgbClr val="000000"/>
                  </a:solidFill>
                  <a:latin typeface="Poppins Light"/>
                  <a:ea typeface="Poppins Light"/>
                  <a:cs typeface="Poppins Light"/>
                  <a:sym typeface="Poppins Light"/>
                </a:rPr>
                <a:t>“Eg” eller han/</a:t>
              </a:r>
              <a:r>
                <a:rPr lang="nn-NO" sz="2011" spc="199" noProof="0" dirty="0" err="1">
                  <a:solidFill>
                    <a:srgbClr val="000000"/>
                  </a:solidFill>
                  <a:latin typeface="Poppins Light"/>
                  <a:ea typeface="Poppins Light"/>
                  <a:cs typeface="Poppins Light"/>
                  <a:sym typeface="Poppins Light"/>
                </a:rPr>
                <a:t>ho-forteljar</a:t>
              </a:r>
              <a:r>
                <a:rPr lang="nn-NO" sz="2011" spc="199" noProof="0" dirty="0">
                  <a:solidFill>
                    <a:srgbClr val="000000"/>
                  </a:solidFill>
                  <a:latin typeface="Poppins Light"/>
                  <a:ea typeface="Poppins Light"/>
                  <a:cs typeface="Poppins Light"/>
                  <a:sym typeface="Poppins Light"/>
                </a:rPr>
                <a:t>?  </a:t>
              </a:r>
            </a:p>
          </p:txBody>
        </p:sp>
        <p:sp>
          <p:nvSpPr>
            <p:cNvPr id="7" name="TextBox 7"/>
            <p:cNvSpPr txBox="1"/>
            <p:nvPr/>
          </p:nvSpPr>
          <p:spPr>
            <a:xfrm rot="-301606">
              <a:off x="2030840" y="4974593"/>
              <a:ext cx="6202135" cy="697023"/>
            </a:xfrm>
            <a:prstGeom prst="rect">
              <a:avLst/>
            </a:prstGeom>
          </p:spPr>
          <p:txBody>
            <a:bodyPr lIns="0" tIns="0" rIns="0" bIns="0" rtlCol="0" anchor="t">
              <a:spAutoFit/>
            </a:bodyPr>
            <a:lstStyle/>
            <a:p>
              <a:pPr algn="l">
                <a:lnSpc>
                  <a:spcPts val="4817"/>
                </a:lnSpc>
              </a:pPr>
              <a:r>
                <a:rPr lang="nn-NO" sz="2590" spc="137" noProof="0" dirty="0" err="1">
                  <a:solidFill>
                    <a:srgbClr val="000000"/>
                  </a:solidFill>
                  <a:latin typeface="Bebas Neue"/>
                  <a:ea typeface="Bebas Neue"/>
                  <a:cs typeface="Bebas Neue"/>
                  <a:sym typeface="Bebas Neue"/>
                </a:rPr>
                <a:t>fINN</a:t>
              </a:r>
              <a:r>
                <a:rPr lang="nn-NO" sz="2590" spc="137" noProof="0" dirty="0">
                  <a:solidFill>
                    <a:srgbClr val="000000"/>
                  </a:solidFill>
                  <a:latin typeface="Bebas Neue"/>
                  <a:ea typeface="Bebas Neue"/>
                  <a:cs typeface="Bebas Neue"/>
                  <a:sym typeface="Bebas Neue"/>
                </a:rPr>
                <a:t> DØME Frå teksten </a:t>
              </a:r>
            </a:p>
          </p:txBody>
        </p:sp>
        <p:sp>
          <p:nvSpPr>
            <p:cNvPr id="8" name="TextBox 8"/>
            <p:cNvSpPr txBox="1"/>
            <p:nvPr/>
          </p:nvSpPr>
          <p:spPr>
            <a:xfrm rot="-301606">
              <a:off x="2109422" y="5720767"/>
              <a:ext cx="6223246" cy="990537"/>
            </a:xfrm>
            <a:prstGeom prst="rect">
              <a:avLst/>
            </a:prstGeom>
          </p:spPr>
          <p:txBody>
            <a:bodyPr lIns="0" tIns="0" rIns="0" bIns="0" rtlCol="0" anchor="t">
              <a:spAutoFit/>
            </a:bodyPr>
            <a:lstStyle/>
            <a:p>
              <a:pPr algn="l">
                <a:lnSpc>
                  <a:spcPts val="3178"/>
                </a:lnSpc>
              </a:pPr>
              <a:r>
                <a:rPr lang="nn-NO" sz="2011" spc="199" noProof="0" dirty="0">
                  <a:solidFill>
                    <a:srgbClr val="000000"/>
                  </a:solidFill>
                  <a:latin typeface="Poppins Light"/>
                  <a:ea typeface="Poppins Light"/>
                  <a:cs typeface="Poppins Light"/>
                  <a:sym typeface="Poppins Light"/>
                </a:rPr>
                <a:t>Korleis ser me at synsvinkelen ligg her?</a:t>
              </a:r>
            </a:p>
          </p:txBody>
        </p:sp>
        <p:sp>
          <p:nvSpPr>
            <p:cNvPr id="9" name="TextBox 9"/>
            <p:cNvSpPr txBox="1"/>
            <p:nvPr/>
          </p:nvSpPr>
          <p:spPr>
            <a:xfrm rot="-301606">
              <a:off x="2187348" y="6753918"/>
              <a:ext cx="6202056" cy="697023"/>
            </a:xfrm>
            <a:prstGeom prst="rect">
              <a:avLst/>
            </a:prstGeom>
          </p:spPr>
          <p:txBody>
            <a:bodyPr lIns="0" tIns="0" rIns="0" bIns="0" rtlCol="0" anchor="t">
              <a:spAutoFit/>
            </a:bodyPr>
            <a:lstStyle/>
            <a:p>
              <a:pPr algn="l">
                <a:lnSpc>
                  <a:spcPts val="4817"/>
                </a:lnSpc>
              </a:pPr>
              <a:r>
                <a:rPr lang="nn-NO" sz="2590" spc="137" noProof="0" dirty="0">
                  <a:solidFill>
                    <a:srgbClr val="000000"/>
                  </a:solidFill>
                  <a:latin typeface="Bebas Neue"/>
                  <a:ea typeface="Bebas Neue"/>
                  <a:cs typeface="Bebas Neue"/>
                  <a:sym typeface="Bebas Neue"/>
                </a:rPr>
                <a:t>Funksjon</a:t>
              </a:r>
            </a:p>
          </p:txBody>
        </p:sp>
        <p:sp>
          <p:nvSpPr>
            <p:cNvPr id="10" name="TextBox 10"/>
            <p:cNvSpPr txBox="1"/>
            <p:nvPr/>
          </p:nvSpPr>
          <p:spPr>
            <a:xfrm rot="-301606">
              <a:off x="2243354" y="7507217"/>
              <a:ext cx="6201669" cy="463882"/>
            </a:xfrm>
            <a:prstGeom prst="rect">
              <a:avLst/>
            </a:prstGeom>
          </p:spPr>
          <p:txBody>
            <a:bodyPr lIns="0" tIns="0" rIns="0" bIns="0" rtlCol="0" anchor="t">
              <a:spAutoFit/>
            </a:bodyPr>
            <a:lstStyle/>
            <a:p>
              <a:pPr algn="l">
                <a:lnSpc>
                  <a:spcPts val="3178"/>
                </a:lnSpc>
              </a:pPr>
              <a:r>
                <a:rPr lang="nn-NO" sz="2011" spc="199" noProof="0" dirty="0">
                  <a:solidFill>
                    <a:srgbClr val="000000"/>
                  </a:solidFill>
                  <a:latin typeface="Poppins Light"/>
                  <a:ea typeface="Poppins Light"/>
                  <a:cs typeface="Poppins Light"/>
                  <a:sym typeface="Poppins Light"/>
                </a:rPr>
                <a:t>Kva verknad har det i teksten?</a:t>
              </a:r>
            </a:p>
          </p:txBody>
        </p:sp>
        <p:sp>
          <p:nvSpPr>
            <p:cNvPr id="11" name="TextBox 11"/>
            <p:cNvSpPr txBox="1"/>
            <p:nvPr/>
          </p:nvSpPr>
          <p:spPr>
            <a:xfrm rot="-301606">
              <a:off x="1772336" y="1977803"/>
              <a:ext cx="6842619" cy="784727"/>
            </a:xfrm>
            <a:prstGeom prst="rect">
              <a:avLst/>
            </a:prstGeom>
          </p:spPr>
          <p:txBody>
            <a:bodyPr lIns="0" tIns="0" rIns="0" bIns="0" rtlCol="0" anchor="t">
              <a:spAutoFit/>
            </a:bodyPr>
            <a:lstStyle/>
            <a:p>
              <a:pPr algn="l">
                <a:lnSpc>
                  <a:spcPts val="4922"/>
                </a:lnSpc>
              </a:pPr>
              <a:r>
                <a:rPr lang="nn-NO" sz="3515" spc="407" noProof="0" dirty="0">
                  <a:solidFill>
                    <a:srgbClr val="000000"/>
                  </a:solidFill>
                  <a:latin typeface="Bebas Neue"/>
                  <a:ea typeface="Bebas Neue"/>
                  <a:cs typeface="Bebas Neue"/>
                  <a:sym typeface="Bebas Neue"/>
                </a:rPr>
                <a:t>OPPSKRIFT PÅ SYNSVINKEL</a:t>
              </a:r>
            </a:p>
          </p:txBody>
        </p:sp>
        <p:sp>
          <p:nvSpPr>
            <p:cNvPr id="12" name="TextBox 12"/>
            <p:cNvSpPr txBox="1"/>
            <p:nvPr/>
          </p:nvSpPr>
          <p:spPr>
            <a:xfrm rot="-301606">
              <a:off x="2358877" y="8557254"/>
              <a:ext cx="6201669" cy="990537"/>
            </a:xfrm>
            <a:prstGeom prst="rect">
              <a:avLst/>
            </a:prstGeom>
          </p:spPr>
          <p:txBody>
            <a:bodyPr lIns="0" tIns="0" rIns="0" bIns="0" rtlCol="0" anchor="t">
              <a:spAutoFit/>
            </a:bodyPr>
            <a:lstStyle/>
            <a:p>
              <a:pPr algn="l">
                <a:lnSpc>
                  <a:spcPts val="3178"/>
                </a:lnSpc>
              </a:pPr>
              <a:r>
                <a:rPr lang="nn-NO" sz="2011" spc="199" noProof="0" dirty="0">
                  <a:solidFill>
                    <a:srgbClr val="000000"/>
                  </a:solidFill>
                  <a:latin typeface="Poppins Light"/>
                  <a:ea typeface="Poppins Light"/>
                  <a:cs typeface="Poppins Light"/>
                  <a:sym typeface="Poppins Light"/>
                </a:rPr>
                <a:t>Korleis heng det saman med temaet i teksten? </a:t>
              </a:r>
            </a:p>
          </p:txBody>
        </p:sp>
        <p:sp>
          <p:nvSpPr>
            <p:cNvPr id="13" name="TextBox 13"/>
            <p:cNvSpPr txBox="1"/>
            <p:nvPr/>
          </p:nvSpPr>
          <p:spPr>
            <a:xfrm rot="-301606">
              <a:off x="2311926" y="7928019"/>
              <a:ext cx="6202056" cy="697023"/>
            </a:xfrm>
            <a:prstGeom prst="rect">
              <a:avLst/>
            </a:prstGeom>
          </p:spPr>
          <p:txBody>
            <a:bodyPr lIns="0" tIns="0" rIns="0" bIns="0" rtlCol="0" anchor="t">
              <a:spAutoFit/>
            </a:bodyPr>
            <a:lstStyle/>
            <a:p>
              <a:pPr algn="l">
                <a:lnSpc>
                  <a:spcPts val="4817"/>
                </a:lnSpc>
              </a:pPr>
              <a:r>
                <a:rPr lang="nn-NO" sz="2590" spc="137" noProof="0" dirty="0">
                  <a:solidFill>
                    <a:srgbClr val="000000"/>
                  </a:solidFill>
                  <a:latin typeface="Bebas Neue"/>
                  <a:ea typeface="Bebas Neue"/>
                  <a:cs typeface="Bebas Neue"/>
                  <a:sym typeface="Bebas Neue"/>
                </a:rPr>
                <a:t>Tema</a:t>
              </a:r>
            </a:p>
          </p:txBody>
        </p:sp>
      </p:grpSp>
      <p:grpSp>
        <p:nvGrpSpPr>
          <p:cNvPr id="14" name="Group 14"/>
          <p:cNvGrpSpPr/>
          <p:nvPr/>
        </p:nvGrpSpPr>
        <p:grpSpPr>
          <a:xfrm>
            <a:off x="936851" y="550197"/>
            <a:ext cx="9288493" cy="1841741"/>
            <a:chOff x="0" y="0"/>
            <a:chExt cx="12384657" cy="2455655"/>
          </a:xfrm>
        </p:grpSpPr>
        <p:grpSp>
          <p:nvGrpSpPr>
            <p:cNvPr id="15" name="Group 15"/>
            <p:cNvGrpSpPr/>
            <p:nvPr/>
          </p:nvGrpSpPr>
          <p:grpSpPr>
            <a:xfrm>
              <a:off x="0" y="0"/>
              <a:ext cx="12384657" cy="2455655"/>
              <a:chOff x="0" y="0"/>
              <a:chExt cx="12384657" cy="2455655"/>
            </a:xfrm>
          </p:grpSpPr>
          <p:sp>
            <p:nvSpPr>
              <p:cNvPr id="16" name="Freeform 16"/>
              <p:cNvSpPr/>
              <p:nvPr/>
            </p:nvSpPr>
            <p:spPr>
              <a:xfrm>
                <a:off x="0" y="0"/>
                <a:ext cx="12384749" cy="2455545"/>
              </a:xfrm>
              <a:custGeom>
                <a:avLst/>
                <a:gdLst/>
                <a:ahLst/>
                <a:cxnLst/>
                <a:rect l="l" t="t" r="r" b="b"/>
                <a:pathLst>
                  <a:path w="12384749" h="2455545">
                    <a:moveTo>
                      <a:pt x="231433" y="0"/>
                    </a:moveTo>
                    <a:lnTo>
                      <a:pt x="12153182" y="0"/>
                    </a:lnTo>
                    <a:cubicBezTo>
                      <a:pt x="12214579" y="0"/>
                      <a:pt x="12273515" y="15494"/>
                      <a:pt x="12316909" y="43180"/>
                    </a:cubicBezTo>
                    <a:cubicBezTo>
                      <a:pt x="12360303" y="70866"/>
                      <a:pt x="12384749" y="108331"/>
                      <a:pt x="12384749" y="147447"/>
                    </a:cubicBezTo>
                    <a:lnTo>
                      <a:pt x="12384749" y="2308098"/>
                    </a:lnTo>
                    <a:cubicBezTo>
                      <a:pt x="12384749" y="2347214"/>
                      <a:pt x="12360303" y="2384679"/>
                      <a:pt x="12316909" y="2412365"/>
                    </a:cubicBezTo>
                    <a:cubicBezTo>
                      <a:pt x="12273515" y="2440051"/>
                      <a:pt x="12214579" y="2455545"/>
                      <a:pt x="12153182" y="2455545"/>
                    </a:cubicBezTo>
                    <a:lnTo>
                      <a:pt x="231433" y="2455545"/>
                    </a:lnTo>
                    <a:cubicBezTo>
                      <a:pt x="170036" y="2455545"/>
                      <a:pt x="111100" y="2440051"/>
                      <a:pt x="67707" y="2412365"/>
                    </a:cubicBezTo>
                    <a:cubicBezTo>
                      <a:pt x="24313" y="2384679"/>
                      <a:pt x="0" y="2347214"/>
                      <a:pt x="0" y="2308098"/>
                    </a:cubicBezTo>
                    <a:lnTo>
                      <a:pt x="0" y="147447"/>
                    </a:lnTo>
                    <a:cubicBezTo>
                      <a:pt x="0" y="108331"/>
                      <a:pt x="24313" y="70866"/>
                      <a:pt x="67860" y="43180"/>
                    </a:cubicBezTo>
                    <a:cubicBezTo>
                      <a:pt x="111408" y="15494"/>
                      <a:pt x="170036" y="0"/>
                      <a:pt x="231433" y="0"/>
                    </a:cubicBezTo>
                    <a:close/>
                  </a:path>
                </a:pathLst>
              </a:custGeom>
              <a:solidFill>
                <a:srgbClr val="DFACCE"/>
              </a:solidFill>
            </p:spPr>
            <p:txBody>
              <a:bodyPr/>
              <a:lstStyle/>
              <a:p>
                <a:endParaRPr lang="nn-NO" noProof="0" dirty="0"/>
              </a:p>
            </p:txBody>
          </p:sp>
          <p:sp>
            <p:nvSpPr>
              <p:cNvPr id="17" name="TextBox 17"/>
              <p:cNvSpPr txBox="1"/>
              <p:nvPr/>
            </p:nvSpPr>
            <p:spPr>
              <a:xfrm>
                <a:off x="0" y="0"/>
                <a:ext cx="12384657" cy="2455655"/>
              </a:xfrm>
              <a:prstGeom prst="rect">
                <a:avLst/>
              </a:prstGeom>
            </p:spPr>
            <p:txBody>
              <a:bodyPr lIns="50800" tIns="50800" rIns="50800" bIns="50800" rtlCol="0" anchor="t"/>
              <a:lstStyle/>
              <a:p>
                <a:pPr algn="ctr">
                  <a:lnSpc>
                    <a:spcPts val="3840"/>
                  </a:lnSpc>
                </a:pPr>
                <a:endParaRPr lang="nn-NO" noProof="0" dirty="0"/>
              </a:p>
              <a:p>
                <a:pPr algn="ctr">
                  <a:lnSpc>
                    <a:spcPts val="5639"/>
                  </a:lnSpc>
                </a:pPr>
                <a:endParaRPr lang="nn-NO" noProof="0" dirty="0"/>
              </a:p>
            </p:txBody>
          </p:sp>
        </p:grpSp>
        <p:sp>
          <p:nvSpPr>
            <p:cNvPr id="18" name="TextBox 18"/>
            <p:cNvSpPr txBox="1"/>
            <p:nvPr/>
          </p:nvSpPr>
          <p:spPr>
            <a:xfrm>
              <a:off x="1496344" y="663815"/>
              <a:ext cx="9753600" cy="1042300"/>
            </a:xfrm>
            <a:prstGeom prst="rect">
              <a:avLst/>
            </a:prstGeom>
          </p:spPr>
          <p:txBody>
            <a:bodyPr lIns="0" tIns="0" rIns="0" bIns="0" rtlCol="0" anchor="t">
              <a:spAutoFit/>
            </a:bodyPr>
            <a:lstStyle/>
            <a:p>
              <a:pPr algn="ctr">
                <a:lnSpc>
                  <a:spcPts val="6656"/>
                </a:lnSpc>
                <a:spcBef>
                  <a:spcPct val="0"/>
                </a:spcBef>
              </a:pPr>
              <a:r>
                <a:rPr lang="nn-NO" sz="4754" noProof="0" dirty="0">
                  <a:solidFill>
                    <a:srgbClr val="000000"/>
                  </a:solidFill>
                  <a:latin typeface="Alata"/>
                  <a:ea typeface="Alata"/>
                  <a:cs typeface="Alata"/>
                  <a:sym typeface="Alata"/>
                </a:rPr>
                <a:t>Synsvinkel </a:t>
              </a:r>
            </a:p>
          </p:txBody>
        </p:sp>
      </p:grpSp>
      <p:grpSp>
        <p:nvGrpSpPr>
          <p:cNvPr id="19" name="Group 19"/>
          <p:cNvGrpSpPr/>
          <p:nvPr/>
        </p:nvGrpSpPr>
        <p:grpSpPr>
          <a:xfrm>
            <a:off x="9779028" y="-436623"/>
            <a:ext cx="9204054" cy="6470586"/>
            <a:chOff x="0" y="0"/>
            <a:chExt cx="12272072" cy="8627448"/>
          </a:xfrm>
        </p:grpSpPr>
        <p:sp>
          <p:nvSpPr>
            <p:cNvPr id="20" name="Freeform 20"/>
            <p:cNvSpPr/>
            <p:nvPr/>
          </p:nvSpPr>
          <p:spPr>
            <a:xfrm rot="78665">
              <a:off x="93982" y="137155"/>
              <a:ext cx="12084107" cy="8353139"/>
            </a:xfrm>
            <a:custGeom>
              <a:avLst/>
              <a:gdLst/>
              <a:ahLst/>
              <a:cxnLst/>
              <a:rect l="l" t="t" r="r" b="b"/>
              <a:pathLst>
                <a:path w="12084107" h="8353139">
                  <a:moveTo>
                    <a:pt x="0" y="0"/>
                  </a:moveTo>
                  <a:lnTo>
                    <a:pt x="12084108" y="0"/>
                  </a:lnTo>
                  <a:lnTo>
                    <a:pt x="12084108" y="8353139"/>
                  </a:lnTo>
                  <a:lnTo>
                    <a:pt x="0" y="83531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noProof="0" dirty="0"/>
            </a:p>
          </p:txBody>
        </p:sp>
        <p:sp>
          <p:nvSpPr>
            <p:cNvPr id="21" name="TextBox 21"/>
            <p:cNvSpPr txBox="1"/>
            <p:nvPr/>
          </p:nvSpPr>
          <p:spPr>
            <a:xfrm rot="-194816">
              <a:off x="2214298" y="2524411"/>
              <a:ext cx="7843475" cy="3578627"/>
            </a:xfrm>
            <a:prstGeom prst="rect">
              <a:avLst/>
            </a:prstGeom>
          </p:spPr>
          <p:txBody>
            <a:bodyPr lIns="0" tIns="0" rIns="0" bIns="0" rtlCol="0" anchor="t">
              <a:spAutoFit/>
            </a:bodyPr>
            <a:lstStyle/>
            <a:p>
              <a:pPr algn="ctr">
                <a:lnSpc>
                  <a:spcPts val="4272"/>
                </a:lnSpc>
                <a:spcBef>
                  <a:spcPct val="0"/>
                </a:spcBef>
              </a:pPr>
              <a:r>
                <a:rPr lang="nn-NO" sz="3560" noProof="0" dirty="0">
                  <a:solidFill>
                    <a:srgbClr val="FBF6F3"/>
                  </a:solidFill>
                  <a:latin typeface="Alata"/>
                  <a:ea typeface="Alata"/>
                  <a:cs typeface="Alata"/>
                  <a:sym typeface="Alata"/>
                </a:rPr>
                <a:t>Marker bruk av faglege omgrep i avsnittet. Kva andre omgrep kunne ein ha brukt i analyse av synsvinkel og forteljar?</a:t>
              </a:r>
            </a:p>
          </p:txBody>
        </p:sp>
        <p:sp>
          <p:nvSpPr>
            <p:cNvPr id="22" name="Freeform 22"/>
            <p:cNvSpPr/>
            <p:nvPr/>
          </p:nvSpPr>
          <p:spPr>
            <a:xfrm rot="-743122">
              <a:off x="1130008" y="1451699"/>
              <a:ext cx="2087970" cy="1706916"/>
            </a:xfrm>
            <a:custGeom>
              <a:avLst/>
              <a:gdLst/>
              <a:ahLst/>
              <a:cxnLst/>
              <a:rect l="l" t="t" r="r" b="b"/>
              <a:pathLst>
                <a:path w="2087970" h="1706916">
                  <a:moveTo>
                    <a:pt x="0" y="0"/>
                  </a:moveTo>
                  <a:lnTo>
                    <a:pt x="2087970" y="0"/>
                  </a:lnTo>
                  <a:lnTo>
                    <a:pt x="2087970" y="1706916"/>
                  </a:lnTo>
                  <a:lnTo>
                    <a:pt x="0" y="1706916"/>
                  </a:lnTo>
                  <a:lnTo>
                    <a:pt x="0" y="0"/>
                  </a:lnTo>
                  <a:close/>
                </a:path>
              </a:pathLst>
            </a:custGeom>
            <a:blipFill>
              <a:blip r:embed="rId6">
                <a:alphaModFix amt="83000"/>
                <a:extLst>
                  <a:ext uri="{96DAC541-7B7A-43D3-8B79-37D633B846F1}">
                    <asvg:svgBlip xmlns:asvg="http://schemas.microsoft.com/office/drawing/2016/SVG/main" r:embed="rId7"/>
                  </a:ext>
                </a:extLst>
              </a:blip>
              <a:stretch>
                <a:fillRect/>
              </a:stretch>
            </a:blipFill>
          </p:spPr>
          <p:txBody>
            <a:bodyPr/>
            <a:lstStyle/>
            <a:p>
              <a:endParaRPr lang="nn-NO" noProof="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grpSp>
        <p:nvGrpSpPr>
          <p:cNvPr id="2" name="Group 2"/>
          <p:cNvGrpSpPr/>
          <p:nvPr/>
        </p:nvGrpSpPr>
        <p:grpSpPr>
          <a:xfrm>
            <a:off x="13903931" y="6779060"/>
            <a:ext cx="3799944" cy="3179961"/>
            <a:chOff x="0" y="0"/>
            <a:chExt cx="1000808" cy="837521"/>
          </a:xfrm>
        </p:grpSpPr>
        <p:sp>
          <p:nvSpPr>
            <p:cNvPr id="3" name="Freeform 3"/>
            <p:cNvSpPr/>
            <p:nvPr/>
          </p:nvSpPr>
          <p:spPr>
            <a:xfrm>
              <a:off x="0" y="0"/>
              <a:ext cx="1000808" cy="837521"/>
            </a:xfrm>
            <a:custGeom>
              <a:avLst/>
              <a:gdLst/>
              <a:ahLst/>
              <a:cxnLst/>
              <a:rect l="l" t="t" r="r" b="b"/>
              <a:pathLst>
                <a:path w="1000808" h="837521">
                  <a:moveTo>
                    <a:pt x="50934" y="0"/>
                  </a:moveTo>
                  <a:lnTo>
                    <a:pt x="949874" y="0"/>
                  </a:lnTo>
                  <a:cubicBezTo>
                    <a:pt x="963382" y="0"/>
                    <a:pt x="976338" y="5366"/>
                    <a:pt x="985890" y="14918"/>
                  </a:cubicBezTo>
                  <a:cubicBezTo>
                    <a:pt x="995442" y="24470"/>
                    <a:pt x="1000808" y="37426"/>
                    <a:pt x="1000808" y="50934"/>
                  </a:cubicBezTo>
                  <a:lnTo>
                    <a:pt x="1000808" y="786586"/>
                  </a:lnTo>
                  <a:cubicBezTo>
                    <a:pt x="1000808" y="800095"/>
                    <a:pt x="995442" y="813050"/>
                    <a:pt x="985890" y="822602"/>
                  </a:cubicBezTo>
                  <a:cubicBezTo>
                    <a:pt x="976338" y="832154"/>
                    <a:pt x="963382" y="837521"/>
                    <a:pt x="949874" y="837521"/>
                  </a:cubicBezTo>
                  <a:lnTo>
                    <a:pt x="50934" y="837521"/>
                  </a:lnTo>
                  <a:cubicBezTo>
                    <a:pt x="22804" y="837521"/>
                    <a:pt x="0" y="814716"/>
                    <a:pt x="0" y="786586"/>
                  </a:cubicBezTo>
                  <a:lnTo>
                    <a:pt x="0" y="50934"/>
                  </a:lnTo>
                  <a:cubicBezTo>
                    <a:pt x="0" y="37426"/>
                    <a:pt x="5366" y="24470"/>
                    <a:pt x="14918" y="14918"/>
                  </a:cubicBezTo>
                  <a:cubicBezTo>
                    <a:pt x="24470" y="5366"/>
                    <a:pt x="37426" y="0"/>
                    <a:pt x="50934" y="0"/>
                  </a:cubicBezTo>
                  <a:close/>
                </a:path>
              </a:pathLst>
            </a:custGeom>
            <a:solidFill>
              <a:srgbClr val="DFACCE"/>
            </a:solidFill>
          </p:spPr>
          <p:txBody>
            <a:bodyPr/>
            <a:lstStyle/>
            <a:p>
              <a:endParaRPr lang="nn-NO" noProof="0" dirty="0"/>
            </a:p>
          </p:txBody>
        </p:sp>
        <p:sp>
          <p:nvSpPr>
            <p:cNvPr id="4" name="TextBox 4"/>
            <p:cNvSpPr txBox="1"/>
            <p:nvPr/>
          </p:nvSpPr>
          <p:spPr>
            <a:xfrm>
              <a:off x="0" y="-19050"/>
              <a:ext cx="1000808" cy="856571"/>
            </a:xfrm>
            <a:prstGeom prst="rect">
              <a:avLst/>
            </a:prstGeom>
          </p:spPr>
          <p:txBody>
            <a:bodyPr lIns="50800" tIns="50800" rIns="50800" bIns="50800" rtlCol="0" anchor="ctr"/>
            <a:lstStyle/>
            <a:p>
              <a:pPr algn="ctr">
                <a:lnSpc>
                  <a:spcPts val="2099"/>
                </a:lnSpc>
              </a:pPr>
              <a:endParaRPr lang="nn-NO" noProof="0" dirty="0"/>
            </a:p>
          </p:txBody>
        </p:sp>
      </p:grpSp>
      <p:grpSp>
        <p:nvGrpSpPr>
          <p:cNvPr id="5" name="Group 5"/>
          <p:cNvGrpSpPr/>
          <p:nvPr/>
        </p:nvGrpSpPr>
        <p:grpSpPr>
          <a:xfrm>
            <a:off x="15273048" y="7196314"/>
            <a:ext cx="1053551" cy="105355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6B9A"/>
            </a:solidFill>
          </p:spPr>
          <p:txBody>
            <a:bodyPr/>
            <a:lstStyle/>
            <a:p>
              <a:endParaRPr lang="nn-NO" noProof="0" dirty="0"/>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099"/>
                </a:lnSpc>
              </a:pPr>
              <a:endParaRPr lang="nn-NO" noProof="0" dirty="0"/>
            </a:p>
          </p:txBody>
        </p:sp>
      </p:grpSp>
      <p:sp>
        <p:nvSpPr>
          <p:cNvPr id="8" name="TextBox 8"/>
          <p:cNvSpPr txBox="1"/>
          <p:nvPr/>
        </p:nvSpPr>
        <p:spPr>
          <a:xfrm>
            <a:off x="14313062" y="8321416"/>
            <a:ext cx="3000949" cy="405698"/>
          </a:xfrm>
          <a:prstGeom prst="rect">
            <a:avLst/>
          </a:prstGeom>
        </p:spPr>
        <p:txBody>
          <a:bodyPr lIns="0" tIns="0" rIns="0" bIns="0" rtlCol="0" anchor="t">
            <a:spAutoFit/>
          </a:bodyPr>
          <a:lstStyle/>
          <a:p>
            <a:pPr algn="ctr">
              <a:lnSpc>
                <a:spcPts val="3360"/>
              </a:lnSpc>
            </a:pPr>
            <a:r>
              <a:rPr lang="nn-NO" sz="2400" noProof="0" dirty="0">
                <a:solidFill>
                  <a:srgbClr val="000000"/>
                </a:solidFill>
                <a:latin typeface="Alata"/>
                <a:ea typeface="Alata"/>
                <a:cs typeface="Alata"/>
                <a:sym typeface="Alata"/>
              </a:rPr>
              <a:t>Symbol</a:t>
            </a:r>
          </a:p>
        </p:txBody>
      </p:sp>
      <p:sp>
        <p:nvSpPr>
          <p:cNvPr id="9" name="TextBox 9"/>
          <p:cNvSpPr txBox="1"/>
          <p:nvPr/>
        </p:nvSpPr>
        <p:spPr>
          <a:xfrm>
            <a:off x="14381055" y="9048804"/>
            <a:ext cx="2864961" cy="514416"/>
          </a:xfrm>
          <a:prstGeom prst="rect">
            <a:avLst/>
          </a:prstGeom>
        </p:spPr>
        <p:txBody>
          <a:bodyPr lIns="0" tIns="0" rIns="0" bIns="0" rtlCol="0" anchor="t">
            <a:spAutoFit/>
          </a:bodyPr>
          <a:lstStyle/>
          <a:p>
            <a:pPr marL="0" lvl="1" indent="0" algn="ctr">
              <a:lnSpc>
                <a:spcPts val="2099"/>
              </a:lnSpc>
            </a:pPr>
            <a:r>
              <a:rPr lang="nn-NO" sz="1499" noProof="0" dirty="0">
                <a:solidFill>
                  <a:srgbClr val="000000"/>
                </a:solidFill>
                <a:latin typeface="Alata"/>
                <a:ea typeface="Alata"/>
                <a:cs typeface="Alata"/>
                <a:sym typeface="Alata"/>
              </a:rPr>
              <a:t>Kva symboliserer hunden i teksten?</a:t>
            </a:r>
          </a:p>
        </p:txBody>
      </p:sp>
      <p:sp>
        <p:nvSpPr>
          <p:cNvPr id="10" name="Freeform 10"/>
          <p:cNvSpPr/>
          <p:nvPr/>
        </p:nvSpPr>
        <p:spPr>
          <a:xfrm>
            <a:off x="15526166" y="7323472"/>
            <a:ext cx="555474" cy="758091"/>
          </a:xfrm>
          <a:custGeom>
            <a:avLst/>
            <a:gdLst/>
            <a:ahLst/>
            <a:cxnLst/>
            <a:rect l="l" t="t" r="r" b="b"/>
            <a:pathLst>
              <a:path w="555474" h="758091">
                <a:moveTo>
                  <a:pt x="0" y="0"/>
                </a:moveTo>
                <a:lnTo>
                  <a:pt x="555474" y="0"/>
                </a:lnTo>
                <a:lnTo>
                  <a:pt x="555474" y="758091"/>
                </a:lnTo>
                <a:lnTo>
                  <a:pt x="0" y="7580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n-NO" noProof="0" dirty="0"/>
          </a:p>
        </p:txBody>
      </p:sp>
      <p:grpSp>
        <p:nvGrpSpPr>
          <p:cNvPr id="11" name="Group 11"/>
          <p:cNvGrpSpPr/>
          <p:nvPr/>
        </p:nvGrpSpPr>
        <p:grpSpPr>
          <a:xfrm>
            <a:off x="871295" y="6779060"/>
            <a:ext cx="3036128" cy="3179961"/>
            <a:chOff x="0" y="0"/>
            <a:chExt cx="1000808" cy="1048220"/>
          </a:xfrm>
        </p:grpSpPr>
        <p:sp>
          <p:nvSpPr>
            <p:cNvPr id="12" name="Freeform 12"/>
            <p:cNvSpPr/>
            <p:nvPr/>
          </p:nvSpPr>
          <p:spPr>
            <a:xfrm>
              <a:off x="0" y="0"/>
              <a:ext cx="1000808" cy="1048220"/>
            </a:xfrm>
            <a:custGeom>
              <a:avLst/>
              <a:gdLst/>
              <a:ahLst/>
              <a:cxnLst/>
              <a:rect l="l" t="t" r="r" b="b"/>
              <a:pathLst>
                <a:path w="1000808" h="1048220">
                  <a:moveTo>
                    <a:pt x="63748" y="0"/>
                  </a:moveTo>
                  <a:lnTo>
                    <a:pt x="937060" y="0"/>
                  </a:lnTo>
                  <a:cubicBezTo>
                    <a:pt x="953967" y="0"/>
                    <a:pt x="970182" y="6716"/>
                    <a:pt x="982137" y="18671"/>
                  </a:cubicBezTo>
                  <a:cubicBezTo>
                    <a:pt x="994092" y="30627"/>
                    <a:pt x="1000808" y="46841"/>
                    <a:pt x="1000808" y="63748"/>
                  </a:cubicBezTo>
                  <a:lnTo>
                    <a:pt x="1000808" y="984472"/>
                  </a:lnTo>
                  <a:cubicBezTo>
                    <a:pt x="1000808" y="1019679"/>
                    <a:pt x="972267" y="1048220"/>
                    <a:pt x="937060" y="1048220"/>
                  </a:cubicBezTo>
                  <a:lnTo>
                    <a:pt x="63748" y="1048220"/>
                  </a:lnTo>
                  <a:cubicBezTo>
                    <a:pt x="46841" y="1048220"/>
                    <a:pt x="30627" y="1041504"/>
                    <a:pt x="18671" y="1029549"/>
                  </a:cubicBezTo>
                  <a:cubicBezTo>
                    <a:pt x="6716" y="1017594"/>
                    <a:pt x="0" y="1001379"/>
                    <a:pt x="0" y="984472"/>
                  </a:cubicBezTo>
                  <a:lnTo>
                    <a:pt x="0" y="63748"/>
                  </a:lnTo>
                  <a:cubicBezTo>
                    <a:pt x="0" y="46841"/>
                    <a:pt x="6716" y="30627"/>
                    <a:pt x="18671" y="18671"/>
                  </a:cubicBezTo>
                  <a:cubicBezTo>
                    <a:pt x="30627" y="6716"/>
                    <a:pt x="46841" y="0"/>
                    <a:pt x="63748" y="0"/>
                  </a:cubicBezTo>
                  <a:close/>
                </a:path>
              </a:pathLst>
            </a:custGeom>
            <a:solidFill>
              <a:srgbClr val="DFACCE"/>
            </a:solidFill>
          </p:spPr>
          <p:txBody>
            <a:bodyPr/>
            <a:lstStyle/>
            <a:p>
              <a:endParaRPr lang="nn-NO" noProof="0" dirty="0"/>
            </a:p>
          </p:txBody>
        </p:sp>
        <p:sp>
          <p:nvSpPr>
            <p:cNvPr id="13" name="TextBox 13"/>
            <p:cNvSpPr txBox="1"/>
            <p:nvPr/>
          </p:nvSpPr>
          <p:spPr>
            <a:xfrm>
              <a:off x="0" y="-28575"/>
              <a:ext cx="1000808" cy="1076795"/>
            </a:xfrm>
            <a:prstGeom prst="rect">
              <a:avLst/>
            </a:prstGeom>
          </p:spPr>
          <p:txBody>
            <a:bodyPr lIns="40589" tIns="40589" rIns="40589" bIns="40589" rtlCol="0" anchor="ctr"/>
            <a:lstStyle/>
            <a:p>
              <a:pPr algn="ctr">
                <a:lnSpc>
                  <a:spcPts val="2100"/>
                </a:lnSpc>
              </a:pPr>
              <a:endParaRPr lang="nn-NO" noProof="0" dirty="0"/>
            </a:p>
          </p:txBody>
        </p:sp>
      </p:grpSp>
      <p:grpSp>
        <p:nvGrpSpPr>
          <p:cNvPr id="14" name="Group 14"/>
          <p:cNvGrpSpPr/>
          <p:nvPr/>
        </p:nvGrpSpPr>
        <p:grpSpPr>
          <a:xfrm>
            <a:off x="1968469" y="7112443"/>
            <a:ext cx="841779" cy="84177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6B9A"/>
            </a:solidFill>
          </p:spPr>
          <p:txBody>
            <a:bodyPr/>
            <a:lstStyle/>
            <a:p>
              <a:endParaRPr lang="nn-NO" noProof="0" dirty="0"/>
            </a:p>
          </p:txBody>
        </p:sp>
        <p:sp>
          <p:nvSpPr>
            <p:cNvPr id="16" name="TextBox 16"/>
            <p:cNvSpPr txBox="1"/>
            <p:nvPr/>
          </p:nvSpPr>
          <p:spPr>
            <a:xfrm>
              <a:off x="76200" y="47625"/>
              <a:ext cx="660400" cy="688975"/>
            </a:xfrm>
            <a:prstGeom prst="rect">
              <a:avLst/>
            </a:prstGeom>
          </p:spPr>
          <p:txBody>
            <a:bodyPr lIns="40589" tIns="40589" rIns="40589" bIns="40589" rtlCol="0" anchor="ctr"/>
            <a:lstStyle/>
            <a:p>
              <a:pPr algn="ctr">
                <a:lnSpc>
                  <a:spcPts val="2100"/>
                </a:lnSpc>
              </a:pPr>
              <a:endParaRPr lang="nn-NO" noProof="0" dirty="0"/>
            </a:p>
          </p:txBody>
        </p:sp>
      </p:grpSp>
      <p:sp>
        <p:nvSpPr>
          <p:cNvPr id="17" name="Freeform 17"/>
          <p:cNvSpPr/>
          <p:nvPr/>
        </p:nvSpPr>
        <p:spPr>
          <a:xfrm>
            <a:off x="2155439" y="7273251"/>
            <a:ext cx="472599" cy="472599"/>
          </a:xfrm>
          <a:custGeom>
            <a:avLst/>
            <a:gdLst/>
            <a:ahLst/>
            <a:cxnLst/>
            <a:rect l="l" t="t" r="r" b="b"/>
            <a:pathLst>
              <a:path w="472599" h="472599">
                <a:moveTo>
                  <a:pt x="0" y="0"/>
                </a:moveTo>
                <a:lnTo>
                  <a:pt x="472598" y="0"/>
                </a:lnTo>
                <a:lnTo>
                  <a:pt x="472598" y="472599"/>
                </a:lnTo>
                <a:lnTo>
                  <a:pt x="0" y="4725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n-NO" noProof="0" dirty="0"/>
          </a:p>
        </p:txBody>
      </p:sp>
      <p:sp>
        <p:nvSpPr>
          <p:cNvPr id="18" name="TextBox 18"/>
          <p:cNvSpPr txBox="1"/>
          <p:nvPr/>
        </p:nvSpPr>
        <p:spPr>
          <a:xfrm>
            <a:off x="1190490" y="8091417"/>
            <a:ext cx="2397736" cy="412925"/>
          </a:xfrm>
          <a:prstGeom prst="rect">
            <a:avLst/>
          </a:prstGeom>
        </p:spPr>
        <p:txBody>
          <a:bodyPr lIns="0" tIns="0" rIns="0" bIns="0" rtlCol="0" anchor="t">
            <a:spAutoFit/>
          </a:bodyPr>
          <a:lstStyle/>
          <a:p>
            <a:pPr algn="ctr">
              <a:lnSpc>
                <a:spcPts val="3355"/>
              </a:lnSpc>
            </a:pPr>
            <a:r>
              <a:rPr lang="nn-NO" sz="2396" noProof="0" dirty="0">
                <a:solidFill>
                  <a:srgbClr val="000000"/>
                </a:solidFill>
                <a:latin typeface="Alata"/>
                <a:ea typeface="Alata"/>
                <a:cs typeface="Alata"/>
                <a:sym typeface="Alata"/>
              </a:rPr>
              <a:t>Besjeling</a:t>
            </a:r>
          </a:p>
        </p:txBody>
      </p:sp>
      <p:sp>
        <p:nvSpPr>
          <p:cNvPr id="19" name="TextBox 19"/>
          <p:cNvSpPr txBox="1"/>
          <p:nvPr/>
        </p:nvSpPr>
        <p:spPr>
          <a:xfrm>
            <a:off x="1299143" y="8672490"/>
            <a:ext cx="2289084" cy="1009556"/>
          </a:xfrm>
          <a:prstGeom prst="rect">
            <a:avLst/>
          </a:prstGeom>
        </p:spPr>
        <p:txBody>
          <a:bodyPr lIns="0" tIns="0" rIns="0" bIns="0" rtlCol="0" anchor="t">
            <a:spAutoFit/>
          </a:bodyPr>
          <a:lstStyle/>
          <a:p>
            <a:pPr marL="0" lvl="1" indent="0" algn="ctr">
              <a:lnSpc>
                <a:spcPts val="2097"/>
              </a:lnSpc>
            </a:pPr>
            <a:r>
              <a:rPr lang="nn-NO" sz="1498" noProof="0" dirty="0">
                <a:solidFill>
                  <a:srgbClr val="000000"/>
                </a:solidFill>
                <a:latin typeface="Alata"/>
                <a:ea typeface="Alata"/>
                <a:cs typeface="Alata"/>
                <a:sym typeface="Alata"/>
              </a:rPr>
              <a:t>Hunden får menneskelege eigenskapar. Kva funksjon har dette verkemiddelet i teksten? </a:t>
            </a:r>
          </a:p>
        </p:txBody>
      </p:sp>
      <p:grpSp>
        <p:nvGrpSpPr>
          <p:cNvPr id="20" name="Group 20"/>
          <p:cNvGrpSpPr/>
          <p:nvPr/>
        </p:nvGrpSpPr>
        <p:grpSpPr>
          <a:xfrm>
            <a:off x="5171173" y="6779060"/>
            <a:ext cx="3254223" cy="3179961"/>
            <a:chOff x="0" y="0"/>
            <a:chExt cx="1000808" cy="977970"/>
          </a:xfrm>
        </p:grpSpPr>
        <p:sp>
          <p:nvSpPr>
            <p:cNvPr id="21" name="Freeform 21"/>
            <p:cNvSpPr/>
            <p:nvPr/>
          </p:nvSpPr>
          <p:spPr>
            <a:xfrm>
              <a:off x="0" y="0"/>
              <a:ext cx="1000808" cy="977970"/>
            </a:xfrm>
            <a:custGeom>
              <a:avLst/>
              <a:gdLst/>
              <a:ahLst/>
              <a:cxnLst/>
              <a:rect l="l" t="t" r="r" b="b"/>
              <a:pathLst>
                <a:path w="1000808" h="977970">
                  <a:moveTo>
                    <a:pt x="59476" y="0"/>
                  </a:moveTo>
                  <a:lnTo>
                    <a:pt x="941332" y="0"/>
                  </a:lnTo>
                  <a:cubicBezTo>
                    <a:pt x="957106" y="0"/>
                    <a:pt x="972234" y="6266"/>
                    <a:pt x="983388" y="17420"/>
                  </a:cubicBezTo>
                  <a:cubicBezTo>
                    <a:pt x="994542" y="28574"/>
                    <a:pt x="1000808" y="43702"/>
                    <a:pt x="1000808" y="59476"/>
                  </a:cubicBezTo>
                  <a:lnTo>
                    <a:pt x="1000808" y="918494"/>
                  </a:lnTo>
                  <a:cubicBezTo>
                    <a:pt x="1000808" y="951341"/>
                    <a:pt x="974180" y="977970"/>
                    <a:pt x="941332" y="977970"/>
                  </a:cubicBezTo>
                  <a:lnTo>
                    <a:pt x="59476" y="977970"/>
                  </a:lnTo>
                  <a:cubicBezTo>
                    <a:pt x="43702" y="977970"/>
                    <a:pt x="28574" y="971703"/>
                    <a:pt x="17420" y="960550"/>
                  </a:cubicBezTo>
                  <a:cubicBezTo>
                    <a:pt x="6266" y="949396"/>
                    <a:pt x="0" y="934268"/>
                    <a:pt x="0" y="918494"/>
                  </a:cubicBezTo>
                  <a:lnTo>
                    <a:pt x="0" y="59476"/>
                  </a:lnTo>
                  <a:cubicBezTo>
                    <a:pt x="0" y="43702"/>
                    <a:pt x="6266" y="28574"/>
                    <a:pt x="17420" y="17420"/>
                  </a:cubicBezTo>
                  <a:cubicBezTo>
                    <a:pt x="28574" y="6266"/>
                    <a:pt x="43702" y="0"/>
                    <a:pt x="59476" y="0"/>
                  </a:cubicBezTo>
                  <a:close/>
                </a:path>
              </a:pathLst>
            </a:custGeom>
            <a:solidFill>
              <a:srgbClr val="DFACCE"/>
            </a:solidFill>
          </p:spPr>
          <p:txBody>
            <a:bodyPr/>
            <a:lstStyle/>
            <a:p>
              <a:endParaRPr lang="nn-NO" noProof="0" dirty="0"/>
            </a:p>
          </p:txBody>
        </p:sp>
        <p:sp>
          <p:nvSpPr>
            <p:cNvPr id="22" name="TextBox 22"/>
            <p:cNvSpPr txBox="1"/>
            <p:nvPr/>
          </p:nvSpPr>
          <p:spPr>
            <a:xfrm>
              <a:off x="0" y="-28575"/>
              <a:ext cx="1000808" cy="1006545"/>
            </a:xfrm>
            <a:prstGeom prst="rect">
              <a:avLst/>
            </a:prstGeom>
          </p:spPr>
          <p:txBody>
            <a:bodyPr lIns="43504" tIns="43504" rIns="43504" bIns="43504" rtlCol="0" anchor="ctr"/>
            <a:lstStyle/>
            <a:p>
              <a:pPr algn="ctr">
                <a:lnSpc>
                  <a:spcPts val="2100"/>
                </a:lnSpc>
              </a:pPr>
              <a:endParaRPr lang="nn-NO" noProof="0" dirty="0"/>
            </a:p>
          </p:txBody>
        </p:sp>
      </p:grpSp>
      <p:sp>
        <p:nvSpPr>
          <p:cNvPr id="23" name="TextBox 23"/>
          <p:cNvSpPr txBox="1"/>
          <p:nvPr/>
        </p:nvSpPr>
        <p:spPr>
          <a:xfrm>
            <a:off x="5513297" y="8140960"/>
            <a:ext cx="2569974" cy="405699"/>
          </a:xfrm>
          <a:prstGeom prst="rect">
            <a:avLst/>
          </a:prstGeom>
        </p:spPr>
        <p:txBody>
          <a:bodyPr lIns="0" tIns="0" rIns="0" bIns="0" rtlCol="0" anchor="t">
            <a:spAutoFit/>
          </a:bodyPr>
          <a:lstStyle/>
          <a:p>
            <a:pPr algn="ctr">
              <a:lnSpc>
                <a:spcPts val="3359"/>
              </a:lnSpc>
            </a:pPr>
            <a:r>
              <a:rPr lang="nn-NO" sz="2400" noProof="0" dirty="0">
                <a:solidFill>
                  <a:srgbClr val="000000"/>
                </a:solidFill>
                <a:latin typeface="Alata"/>
                <a:ea typeface="Alata"/>
                <a:cs typeface="Alata"/>
                <a:sym typeface="Alata"/>
              </a:rPr>
              <a:t>Tittel</a:t>
            </a:r>
          </a:p>
        </p:txBody>
      </p:sp>
      <p:grpSp>
        <p:nvGrpSpPr>
          <p:cNvPr id="24" name="Group 24"/>
          <p:cNvGrpSpPr/>
          <p:nvPr/>
        </p:nvGrpSpPr>
        <p:grpSpPr>
          <a:xfrm>
            <a:off x="6347161" y="7136391"/>
            <a:ext cx="902247" cy="90224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6B9A"/>
            </a:solidFill>
          </p:spPr>
          <p:txBody>
            <a:bodyPr/>
            <a:lstStyle/>
            <a:p>
              <a:endParaRPr lang="nn-NO" noProof="0" dirty="0"/>
            </a:p>
          </p:txBody>
        </p:sp>
        <p:sp>
          <p:nvSpPr>
            <p:cNvPr id="26" name="TextBox 26"/>
            <p:cNvSpPr txBox="1"/>
            <p:nvPr/>
          </p:nvSpPr>
          <p:spPr>
            <a:xfrm>
              <a:off x="76200" y="47625"/>
              <a:ext cx="660400" cy="688975"/>
            </a:xfrm>
            <a:prstGeom prst="rect">
              <a:avLst/>
            </a:prstGeom>
          </p:spPr>
          <p:txBody>
            <a:bodyPr lIns="43504" tIns="43504" rIns="43504" bIns="43504" rtlCol="0" anchor="ctr"/>
            <a:lstStyle/>
            <a:p>
              <a:pPr algn="ctr">
                <a:lnSpc>
                  <a:spcPts val="2100"/>
                </a:lnSpc>
              </a:pPr>
              <a:endParaRPr lang="nn-NO" noProof="0" dirty="0"/>
            </a:p>
          </p:txBody>
        </p:sp>
      </p:grpSp>
      <p:sp>
        <p:nvSpPr>
          <p:cNvPr id="27" name="TextBox 27"/>
          <p:cNvSpPr txBox="1"/>
          <p:nvPr/>
        </p:nvSpPr>
        <p:spPr>
          <a:xfrm>
            <a:off x="5571526" y="8891372"/>
            <a:ext cx="2453516" cy="790674"/>
          </a:xfrm>
          <a:prstGeom prst="rect">
            <a:avLst/>
          </a:prstGeom>
        </p:spPr>
        <p:txBody>
          <a:bodyPr lIns="0" tIns="0" rIns="0" bIns="0" rtlCol="0" anchor="t">
            <a:spAutoFit/>
          </a:bodyPr>
          <a:lstStyle/>
          <a:p>
            <a:pPr algn="ctr">
              <a:lnSpc>
                <a:spcPts val="2100"/>
              </a:lnSpc>
            </a:pPr>
            <a:r>
              <a:rPr lang="nn-NO" sz="1500" noProof="0" dirty="0">
                <a:solidFill>
                  <a:srgbClr val="000000"/>
                </a:solidFill>
                <a:latin typeface="Alata"/>
                <a:ea typeface="Alata"/>
                <a:cs typeface="Alata"/>
                <a:sym typeface="Alata"/>
              </a:rPr>
              <a:t>Kva blir jazz eit bilete på? </a:t>
            </a:r>
          </a:p>
          <a:p>
            <a:pPr marL="0" lvl="1" indent="0" algn="ctr">
              <a:lnSpc>
                <a:spcPts val="2100"/>
              </a:lnSpc>
            </a:pPr>
            <a:r>
              <a:rPr lang="nn-NO" sz="1500" noProof="0" dirty="0">
                <a:solidFill>
                  <a:srgbClr val="000000"/>
                </a:solidFill>
                <a:latin typeface="Alata"/>
                <a:ea typeface="Alata"/>
                <a:cs typeface="Alata"/>
                <a:sym typeface="Alata"/>
              </a:rPr>
              <a:t>Kan ein tolke tittelen på ein annan måte? Korleis? </a:t>
            </a:r>
          </a:p>
        </p:txBody>
      </p:sp>
      <p:sp>
        <p:nvSpPr>
          <p:cNvPr id="28" name="TextBox 28"/>
          <p:cNvSpPr txBox="1"/>
          <p:nvPr/>
        </p:nvSpPr>
        <p:spPr>
          <a:xfrm>
            <a:off x="6312942" y="7393358"/>
            <a:ext cx="970685" cy="421940"/>
          </a:xfrm>
          <a:prstGeom prst="rect">
            <a:avLst/>
          </a:prstGeom>
        </p:spPr>
        <p:txBody>
          <a:bodyPr lIns="0" tIns="0" rIns="0" bIns="0" rtlCol="0" anchor="t">
            <a:spAutoFit/>
          </a:bodyPr>
          <a:lstStyle/>
          <a:p>
            <a:pPr algn="ctr">
              <a:lnSpc>
                <a:spcPts val="1704"/>
              </a:lnSpc>
              <a:spcBef>
                <a:spcPct val="0"/>
              </a:spcBef>
            </a:pPr>
            <a:r>
              <a:rPr lang="nn-NO" sz="1217" dirty="0">
                <a:solidFill>
                  <a:srgbClr val="FFFFFF"/>
                </a:solidFill>
                <a:latin typeface="Alata"/>
                <a:ea typeface="Alata"/>
                <a:cs typeface="Alata"/>
                <a:sym typeface="Alata"/>
              </a:rPr>
              <a:t>«</a:t>
            </a:r>
            <a:r>
              <a:rPr lang="nn-NO" sz="1217" noProof="0" dirty="0">
                <a:solidFill>
                  <a:srgbClr val="FFFFFF"/>
                </a:solidFill>
                <a:latin typeface="Alata"/>
                <a:ea typeface="Alata"/>
                <a:cs typeface="Alata"/>
                <a:sym typeface="Alata"/>
              </a:rPr>
              <a:t>Jazz meg opp»</a:t>
            </a:r>
          </a:p>
        </p:txBody>
      </p:sp>
      <p:grpSp>
        <p:nvGrpSpPr>
          <p:cNvPr id="29" name="Group 29"/>
          <p:cNvGrpSpPr/>
          <p:nvPr/>
        </p:nvGrpSpPr>
        <p:grpSpPr>
          <a:xfrm>
            <a:off x="9779028" y="6779060"/>
            <a:ext cx="3035850" cy="3179961"/>
            <a:chOff x="0" y="0"/>
            <a:chExt cx="1000808" cy="1048316"/>
          </a:xfrm>
        </p:grpSpPr>
        <p:sp>
          <p:nvSpPr>
            <p:cNvPr id="30" name="Freeform 30"/>
            <p:cNvSpPr/>
            <p:nvPr/>
          </p:nvSpPr>
          <p:spPr>
            <a:xfrm>
              <a:off x="0" y="0"/>
              <a:ext cx="1000808" cy="1048316"/>
            </a:xfrm>
            <a:custGeom>
              <a:avLst/>
              <a:gdLst/>
              <a:ahLst/>
              <a:cxnLst/>
              <a:rect l="l" t="t" r="r" b="b"/>
              <a:pathLst>
                <a:path w="1000808" h="1048316">
                  <a:moveTo>
                    <a:pt x="63754" y="0"/>
                  </a:moveTo>
                  <a:lnTo>
                    <a:pt x="937054" y="0"/>
                  </a:lnTo>
                  <a:cubicBezTo>
                    <a:pt x="972265" y="0"/>
                    <a:pt x="1000808" y="28544"/>
                    <a:pt x="1000808" y="63754"/>
                  </a:cubicBezTo>
                  <a:lnTo>
                    <a:pt x="1000808" y="984562"/>
                  </a:lnTo>
                  <a:cubicBezTo>
                    <a:pt x="1000808" y="1019772"/>
                    <a:pt x="972265" y="1048316"/>
                    <a:pt x="937054" y="1048316"/>
                  </a:cubicBezTo>
                  <a:lnTo>
                    <a:pt x="63754" y="1048316"/>
                  </a:lnTo>
                  <a:cubicBezTo>
                    <a:pt x="28544" y="1048316"/>
                    <a:pt x="0" y="1019772"/>
                    <a:pt x="0" y="984562"/>
                  </a:cubicBezTo>
                  <a:lnTo>
                    <a:pt x="0" y="63754"/>
                  </a:lnTo>
                  <a:cubicBezTo>
                    <a:pt x="0" y="28544"/>
                    <a:pt x="28544" y="0"/>
                    <a:pt x="63754" y="0"/>
                  </a:cubicBezTo>
                  <a:close/>
                </a:path>
              </a:pathLst>
            </a:custGeom>
            <a:solidFill>
              <a:srgbClr val="DFACCE"/>
            </a:solidFill>
          </p:spPr>
          <p:txBody>
            <a:bodyPr/>
            <a:lstStyle/>
            <a:p>
              <a:endParaRPr lang="nn-NO" noProof="0" dirty="0"/>
            </a:p>
          </p:txBody>
        </p:sp>
        <p:sp>
          <p:nvSpPr>
            <p:cNvPr id="31" name="TextBox 31"/>
            <p:cNvSpPr txBox="1"/>
            <p:nvPr/>
          </p:nvSpPr>
          <p:spPr>
            <a:xfrm>
              <a:off x="0" y="-19050"/>
              <a:ext cx="1000808" cy="1067366"/>
            </a:xfrm>
            <a:prstGeom prst="rect">
              <a:avLst/>
            </a:prstGeom>
          </p:spPr>
          <p:txBody>
            <a:bodyPr lIns="40585" tIns="40585" rIns="40585" bIns="40585" rtlCol="0" anchor="ctr"/>
            <a:lstStyle/>
            <a:p>
              <a:pPr algn="ctr">
                <a:lnSpc>
                  <a:spcPts val="2099"/>
                </a:lnSpc>
              </a:pPr>
              <a:endParaRPr lang="nn-NO" noProof="0" dirty="0"/>
            </a:p>
          </p:txBody>
        </p:sp>
      </p:grpSp>
      <p:grpSp>
        <p:nvGrpSpPr>
          <p:cNvPr id="32" name="Group 32"/>
          <p:cNvGrpSpPr/>
          <p:nvPr/>
        </p:nvGrpSpPr>
        <p:grpSpPr>
          <a:xfrm>
            <a:off x="10876102" y="7112413"/>
            <a:ext cx="841703" cy="841703"/>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6B9A"/>
            </a:solidFill>
          </p:spPr>
          <p:txBody>
            <a:bodyPr/>
            <a:lstStyle/>
            <a:p>
              <a:endParaRPr lang="nn-NO" noProof="0" dirty="0"/>
            </a:p>
          </p:txBody>
        </p:sp>
        <p:sp>
          <p:nvSpPr>
            <p:cNvPr id="34" name="TextBox 34"/>
            <p:cNvSpPr txBox="1"/>
            <p:nvPr/>
          </p:nvSpPr>
          <p:spPr>
            <a:xfrm>
              <a:off x="76200" y="57150"/>
              <a:ext cx="660400" cy="679450"/>
            </a:xfrm>
            <a:prstGeom prst="rect">
              <a:avLst/>
            </a:prstGeom>
          </p:spPr>
          <p:txBody>
            <a:bodyPr lIns="40585" tIns="40585" rIns="40585" bIns="40585" rtlCol="0" anchor="ctr"/>
            <a:lstStyle/>
            <a:p>
              <a:pPr algn="ctr">
                <a:lnSpc>
                  <a:spcPts val="2099"/>
                </a:lnSpc>
              </a:pPr>
              <a:endParaRPr lang="nn-NO" noProof="0" dirty="0"/>
            </a:p>
          </p:txBody>
        </p:sp>
      </p:grpSp>
      <p:sp>
        <p:nvSpPr>
          <p:cNvPr id="35" name="Freeform 35"/>
          <p:cNvSpPr/>
          <p:nvPr/>
        </p:nvSpPr>
        <p:spPr>
          <a:xfrm>
            <a:off x="11048102" y="7323295"/>
            <a:ext cx="497704" cy="419938"/>
          </a:xfrm>
          <a:custGeom>
            <a:avLst/>
            <a:gdLst/>
            <a:ahLst/>
            <a:cxnLst/>
            <a:rect l="l" t="t" r="r" b="b"/>
            <a:pathLst>
              <a:path w="497704" h="419938">
                <a:moveTo>
                  <a:pt x="0" y="0"/>
                </a:moveTo>
                <a:lnTo>
                  <a:pt x="497703" y="0"/>
                </a:lnTo>
                <a:lnTo>
                  <a:pt x="497703" y="419938"/>
                </a:lnTo>
                <a:lnTo>
                  <a:pt x="0" y="4199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n-NO" noProof="0" dirty="0"/>
          </a:p>
        </p:txBody>
      </p:sp>
      <p:sp>
        <p:nvSpPr>
          <p:cNvPr id="36" name="TextBox 36"/>
          <p:cNvSpPr txBox="1"/>
          <p:nvPr/>
        </p:nvSpPr>
        <p:spPr>
          <a:xfrm>
            <a:off x="10152516" y="8092568"/>
            <a:ext cx="2397517" cy="412891"/>
          </a:xfrm>
          <a:prstGeom prst="rect">
            <a:avLst/>
          </a:prstGeom>
        </p:spPr>
        <p:txBody>
          <a:bodyPr lIns="0" tIns="0" rIns="0" bIns="0" rtlCol="0" anchor="t">
            <a:spAutoFit/>
          </a:bodyPr>
          <a:lstStyle/>
          <a:p>
            <a:pPr algn="ctr">
              <a:lnSpc>
                <a:spcPts val="3355"/>
              </a:lnSpc>
            </a:pPr>
            <a:r>
              <a:rPr lang="nn-NO" sz="2396" noProof="0" dirty="0">
                <a:solidFill>
                  <a:srgbClr val="000000"/>
                </a:solidFill>
                <a:latin typeface="Alata"/>
                <a:ea typeface="Alata"/>
                <a:cs typeface="Alata"/>
                <a:sym typeface="Alata"/>
              </a:rPr>
              <a:t>Pronomen</a:t>
            </a:r>
          </a:p>
        </p:txBody>
      </p:sp>
      <p:sp>
        <p:nvSpPr>
          <p:cNvPr id="37" name="TextBox 37"/>
          <p:cNvSpPr txBox="1"/>
          <p:nvPr/>
        </p:nvSpPr>
        <p:spPr>
          <a:xfrm>
            <a:off x="10152516" y="8743995"/>
            <a:ext cx="2288874" cy="1056636"/>
          </a:xfrm>
          <a:prstGeom prst="rect">
            <a:avLst/>
          </a:prstGeom>
        </p:spPr>
        <p:txBody>
          <a:bodyPr lIns="0" tIns="0" rIns="0" bIns="0" rtlCol="0" anchor="t">
            <a:spAutoFit/>
          </a:bodyPr>
          <a:lstStyle/>
          <a:p>
            <a:pPr marL="0" lvl="1" indent="0" algn="ctr">
              <a:lnSpc>
                <a:spcPts val="2097"/>
              </a:lnSpc>
            </a:pPr>
            <a:r>
              <a:rPr lang="nn-NO" sz="1498" noProof="0" dirty="0">
                <a:solidFill>
                  <a:srgbClr val="000000"/>
                </a:solidFill>
                <a:latin typeface="Alata"/>
                <a:ea typeface="Alata"/>
                <a:cs typeface="Alata"/>
                <a:sym typeface="Alata"/>
              </a:rPr>
              <a:t>Kva fortel pronomenbruken oss om hovudpersonen si tilknyting til hunden?</a:t>
            </a:r>
          </a:p>
        </p:txBody>
      </p:sp>
      <p:sp>
        <p:nvSpPr>
          <p:cNvPr id="38" name="TextBox 38"/>
          <p:cNvSpPr txBox="1"/>
          <p:nvPr/>
        </p:nvSpPr>
        <p:spPr>
          <a:xfrm>
            <a:off x="1638154" y="657458"/>
            <a:ext cx="15011691" cy="5676426"/>
          </a:xfrm>
          <a:prstGeom prst="rect">
            <a:avLst/>
          </a:prstGeom>
        </p:spPr>
        <p:txBody>
          <a:bodyPr lIns="0" tIns="0" rIns="0" bIns="0" rtlCol="0" anchor="t">
            <a:spAutoFit/>
          </a:bodyPr>
          <a:lstStyle/>
          <a:p>
            <a:pPr marL="0" lvl="1" indent="0" algn="l">
              <a:lnSpc>
                <a:spcPts val="3681"/>
              </a:lnSpc>
              <a:spcBef>
                <a:spcPct val="0"/>
              </a:spcBef>
            </a:pPr>
            <a:r>
              <a:rPr lang="nn-NO" sz="2629" u="none" strike="noStrike" noProof="0" dirty="0">
                <a:solidFill>
                  <a:srgbClr val="000000"/>
                </a:solidFill>
                <a:latin typeface="Akzentica"/>
                <a:ea typeface="Akzentica"/>
                <a:cs typeface="Akzentica"/>
                <a:sym typeface="Akzentica"/>
              </a:rPr>
              <a:t>Det som er særleg interessant i denne novella, er at eg-personen omtalar hunden som «du». Det skapar eit meir menneskeleg band mellom dei, samtidig som det òg tillegg hunden noko meir, også for lesaren. Når ho seier «Du stira på oss» (Goksøyr, 2023, s. 73), er det som om hunden har fått menneskelege eigenskapar. Ho tenkjer «Forstod han ikkje at du måtte ventilere litt, at du ikkje kunne brenne inne med alt», noko som viser at ho ser seg sjølv i hunden. Reaksjonane ho les i hunden, er eigentleg hennar eigne kjensler. </a:t>
            </a:r>
          </a:p>
          <a:p>
            <a:pPr marL="0" lvl="1" indent="0" algn="l">
              <a:lnSpc>
                <a:spcPts val="3681"/>
              </a:lnSpc>
              <a:spcBef>
                <a:spcPct val="0"/>
              </a:spcBef>
            </a:pPr>
            <a:endParaRPr lang="nn-NO" sz="2629" u="none" strike="noStrike" noProof="0" dirty="0">
              <a:solidFill>
                <a:srgbClr val="000000"/>
              </a:solidFill>
              <a:latin typeface="Akzentica"/>
              <a:ea typeface="Akzentica"/>
              <a:cs typeface="Akzentica"/>
              <a:sym typeface="Akzentica"/>
            </a:endParaRPr>
          </a:p>
          <a:p>
            <a:pPr marL="0" lvl="1" indent="0" algn="l">
              <a:lnSpc>
                <a:spcPts val="3681"/>
              </a:lnSpc>
              <a:spcBef>
                <a:spcPct val="0"/>
              </a:spcBef>
            </a:pPr>
            <a:r>
              <a:rPr lang="nn-NO" sz="2629" u="none" strike="noStrike" noProof="0" dirty="0">
                <a:solidFill>
                  <a:srgbClr val="000000"/>
                </a:solidFill>
                <a:latin typeface="Akzentica"/>
                <a:ea typeface="Akzentica"/>
                <a:cs typeface="Akzentica"/>
                <a:sym typeface="Akzentica"/>
              </a:rPr>
              <a:t>Når ho leikar med hunden, og bykser etter, reagerer kjærasten med irritasjon. Han vil ha slutt på leiken og skuldar eg-personen for å «jazze» hunden opp. Når eg-et då svarar «kva er det som er så gale med jazz», blir det eit bilete på opprør og eit ønske om å få vere seg sjølv. Slik blir også tittelen på novella, «Jazz meg opp», tett knytt til handlinga og til korleis hunden får fram sider ved eg-personen som ho hadde gøymt og gløymt. Jazz blir eit symbol, noko frigjerande og spontant, men fungerer òg som ein motsetnad til korleis ho eigentleg har i det forholdet til kjærasten, og til korleis ho har vakse opp og levd livet sitt. </a:t>
            </a:r>
          </a:p>
        </p:txBody>
      </p:sp>
      <p:grpSp>
        <p:nvGrpSpPr>
          <p:cNvPr id="48" name="Gruppe 47">
            <a:extLst>
              <a:ext uri="{FF2B5EF4-FFF2-40B4-BE49-F238E27FC236}">
                <a16:creationId xmlns:a16="http://schemas.microsoft.com/office/drawing/2014/main" id="{0929226D-ABED-B50E-4593-D059F6E8637A}"/>
              </a:ext>
            </a:extLst>
          </p:cNvPr>
          <p:cNvGrpSpPr/>
          <p:nvPr/>
        </p:nvGrpSpPr>
        <p:grpSpPr>
          <a:xfrm>
            <a:off x="9849515" y="-333757"/>
            <a:ext cx="9063081" cy="6264854"/>
            <a:chOff x="9849515" y="-333757"/>
            <a:chExt cx="9063081" cy="6264854"/>
          </a:xfrm>
        </p:grpSpPr>
        <p:sp>
          <p:nvSpPr>
            <p:cNvPr id="39" name="Freeform 39"/>
            <p:cNvSpPr/>
            <p:nvPr/>
          </p:nvSpPr>
          <p:spPr>
            <a:xfrm rot="78665">
              <a:off x="9849515" y="-333757"/>
              <a:ext cx="9063081" cy="6264854"/>
            </a:xfrm>
            <a:custGeom>
              <a:avLst/>
              <a:gdLst/>
              <a:ahLst/>
              <a:cxnLst/>
              <a:rect l="l" t="t" r="r" b="b"/>
              <a:pathLst>
                <a:path w="9063081" h="6264854">
                  <a:moveTo>
                    <a:pt x="0" y="0"/>
                  </a:moveTo>
                  <a:lnTo>
                    <a:pt x="9063080" y="0"/>
                  </a:lnTo>
                  <a:lnTo>
                    <a:pt x="9063080" y="6264855"/>
                  </a:lnTo>
                  <a:lnTo>
                    <a:pt x="0" y="62648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n-NO" noProof="0" dirty="0"/>
            </a:p>
          </p:txBody>
        </p:sp>
        <p:sp>
          <p:nvSpPr>
            <p:cNvPr id="40" name="TextBox 40"/>
            <p:cNvSpPr txBox="1"/>
            <p:nvPr/>
          </p:nvSpPr>
          <p:spPr>
            <a:xfrm rot="21372518">
              <a:off x="11100173" y="1772793"/>
              <a:ext cx="6561765" cy="1519519"/>
            </a:xfrm>
            <a:prstGeom prst="rect">
              <a:avLst/>
            </a:prstGeom>
          </p:spPr>
          <p:txBody>
            <a:bodyPr lIns="0" tIns="0" rIns="0" bIns="0" rtlCol="0" anchor="t">
              <a:spAutoFit/>
            </a:bodyPr>
            <a:lstStyle/>
            <a:p>
              <a:pPr algn="just">
                <a:lnSpc>
                  <a:spcPts val="2952"/>
                </a:lnSpc>
              </a:pPr>
              <a:r>
                <a:rPr lang="nn-NO" sz="2460" noProof="0" dirty="0">
                  <a:solidFill>
                    <a:srgbClr val="FBF6F3"/>
                  </a:solidFill>
                  <a:latin typeface="Alata"/>
                  <a:ea typeface="Alata"/>
                  <a:cs typeface="Alata"/>
                  <a:sym typeface="Alata"/>
                </a:rPr>
                <a:t>Del opp avsnittet i tre: </a:t>
              </a:r>
            </a:p>
            <a:p>
              <a:pPr marL="531120" lvl="1" indent="-265560" algn="just">
                <a:lnSpc>
                  <a:spcPts val="2952"/>
                </a:lnSpc>
                <a:buFont typeface="Arial"/>
                <a:buChar char="•"/>
              </a:pPr>
              <a:r>
                <a:rPr lang="nn-NO" sz="2460" noProof="0" dirty="0">
                  <a:solidFill>
                    <a:srgbClr val="FBF6F3"/>
                  </a:solidFill>
                  <a:latin typeface="Alata"/>
                  <a:ea typeface="Alata"/>
                  <a:cs typeface="Alata"/>
                  <a:sym typeface="Alata"/>
                </a:rPr>
                <a:t>Første del - kva er særleg interessant</a:t>
              </a:r>
            </a:p>
            <a:p>
              <a:pPr marL="531120" lvl="1" indent="-265560" algn="just">
                <a:lnSpc>
                  <a:spcPts val="2952"/>
                </a:lnSpc>
                <a:buFont typeface="Arial"/>
                <a:buChar char="•"/>
              </a:pPr>
              <a:r>
                <a:rPr lang="nn-NO" sz="2460" noProof="0" dirty="0">
                  <a:solidFill>
                    <a:srgbClr val="FBF6F3"/>
                  </a:solidFill>
                  <a:latin typeface="Alata"/>
                  <a:ea typeface="Alata"/>
                  <a:cs typeface="Alata"/>
                  <a:sym typeface="Alata"/>
                </a:rPr>
                <a:t>Midtdel - konkrete døme og tolking</a:t>
              </a:r>
            </a:p>
            <a:p>
              <a:pPr marL="531120" lvl="1" indent="-265560" algn="just">
                <a:lnSpc>
                  <a:spcPts val="2952"/>
                </a:lnSpc>
                <a:spcBef>
                  <a:spcPct val="0"/>
                </a:spcBef>
                <a:buFont typeface="Arial"/>
                <a:buChar char="•"/>
              </a:pPr>
              <a:r>
                <a:rPr lang="nn-NO" sz="2460" noProof="0" dirty="0">
                  <a:solidFill>
                    <a:srgbClr val="FBF6F3"/>
                  </a:solidFill>
                  <a:latin typeface="Alata"/>
                  <a:ea typeface="Alata"/>
                  <a:cs typeface="Alata"/>
                  <a:sym typeface="Alata"/>
                </a:rPr>
                <a:t>Avslutning: tittel og symbol knytte til tema</a:t>
              </a:r>
            </a:p>
          </p:txBody>
        </p:sp>
        <p:sp>
          <p:nvSpPr>
            <p:cNvPr id="41" name="Freeform 41"/>
            <p:cNvSpPr/>
            <p:nvPr/>
          </p:nvSpPr>
          <p:spPr>
            <a:xfrm rot="-743122">
              <a:off x="10626535" y="652152"/>
              <a:ext cx="1565978" cy="1280187"/>
            </a:xfrm>
            <a:custGeom>
              <a:avLst/>
              <a:gdLst/>
              <a:ahLst/>
              <a:cxnLst/>
              <a:rect l="l" t="t" r="r" b="b"/>
              <a:pathLst>
                <a:path w="1565978" h="1280187">
                  <a:moveTo>
                    <a:pt x="0" y="0"/>
                  </a:moveTo>
                  <a:lnTo>
                    <a:pt x="1565977" y="0"/>
                  </a:lnTo>
                  <a:lnTo>
                    <a:pt x="1565977" y="1280187"/>
                  </a:lnTo>
                  <a:lnTo>
                    <a:pt x="0" y="1280187"/>
                  </a:lnTo>
                  <a:lnTo>
                    <a:pt x="0" y="0"/>
                  </a:lnTo>
                  <a:close/>
                </a:path>
              </a:pathLst>
            </a:custGeom>
            <a:blipFill>
              <a:blip r:embed="rId11">
                <a:alphaModFix amt="83000"/>
                <a:extLst>
                  <a:ext uri="{96DAC541-7B7A-43D3-8B79-37D633B846F1}">
                    <asvg:svgBlip xmlns:asvg="http://schemas.microsoft.com/office/drawing/2016/SVG/main" r:embed="rId12"/>
                  </a:ext>
                </a:extLst>
              </a:blip>
              <a:stretch>
                <a:fillRect/>
              </a:stretch>
            </a:blipFill>
          </p:spPr>
          <p:txBody>
            <a:bodyPr/>
            <a:lstStyle/>
            <a:p>
              <a:endParaRPr lang="nn-NO" noProof="0" dirty="0"/>
            </a:p>
          </p:txBody>
        </p:sp>
        <p:sp>
          <p:nvSpPr>
            <p:cNvPr id="42" name="TextBox 42"/>
            <p:cNvSpPr txBox="1"/>
            <p:nvPr/>
          </p:nvSpPr>
          <p:spPr>
            <a:xfrm rot="21350097">
              <a:off x="11664975" y="733845"/>
              <a:ext cx="5428010" cy="532710"/>
            </a:xfrm>
            <a:prstGeom prst="rect">
              <a:avLst/>
            </a:prstGeom>
          </p:spPr>
          <p:txBody>
            <a:bodyPr lIns="0" tIns="0" rIns="0" bIns="0" rtlCol="0" anchor="t">
              <a:spAutoFit/>
            </a:bodyPr>
            <a:lstStyle/>
            <a:p>
              <a:pPr algn="ctr">
                <a:lnSpc>
                  <a:spcPts val="4480"/>
                </a:lnSpc>
              </a:pPr>
              <a:r>
                <a:rPr lang="nn-NO" sz="3200" noProof="0" dirty="0">
                  <a:solidFill>
                    <a:srgbClr val="FBF6F3"/>
                  </a:solidFill>
                  <a:latin typeface="Alata" panose="020B0604020202020204" charset="0"/>
                  <a:ea typeface="Auto Pro"/>
                  <a:cs typeface="Auto Pro"/>
                  <a:sym typeface="Auto Pro"/>
                </a:rPr>
                <a:t>Sjå nærmar</a:t>
              </a:r>
              <a:r>
                <a:rPr lang="nn-NO" sz="3200" b="1" noProof="0" dirty="0">
                  <a:solidFill>
                    <a:srgbClr val="FBF6F3"/>
                  </a:solidFill>
                  <a:latin typeface="Alata" panose="020B0604020202020204" charset="0"/>
                  <a:ea typeface="Auto Pro"/>
                  <a:cs typeface="Auto Pro"/>
                  <a:sym typeface="Auto Pro"/>
                </a:rPr>
                <a:t>e på strukturen</a:t>
              </a:r>
            </a:p>
          </p:txBody>
        </p:sp>
        <p:sp>
          <p:nvSpPr>
            <p:cNvPr id="43" name="TextBox 43"/>
            <p:cNvSpPr txBox="1"/>
            <p:nvPr/>
          </p:nvSpPr>
          <p:spPr>
            <a:xfrm rot="-217703">
              <a:off x="11183930" y="3529475"/>
              <a:ext cx="6635377" cy="1114227"/>
            </a:xfrm>
            <a:prstGeom prst="rect">
              <a:avLst/>
            </a:prstGeom>
          </p:spPr>
          <p:txBody>
            <a:bodyPr lIns="0" tIns="0" rIns="0" bIns="0" rtlCol="0" anchor="t">
              <a:spAutoFit/>
            </a:bodyPr>
            <a:lstStyle/>
            <a:p>
              <a:pPr algn="just">
                <a:lnSpc>
                  <a:spcPts val="2952"/>
                </a:lnSpc>
                <a:spcBef>
                  <a:spcPct val="0"/>
                </a:spcBef>
              </a:pPr>
              <a:r>
                <a:rPr lang="nn-NO" sz="2460" u="none" strike="noStrike" noProof="0" dirty="0">
                  <a:solidFill>
                    <a:srgbClr val="FBF6F3"/>
                  </a:solidFill>
                  <a:latin typeface="Alata"/>
                  <a:ea typeface="Alata"/>
                  <a:cs typeface="Alata"/>
                  <a:sym typeface="Alata"/>
                </a:rPr>
                <a:t>Skriv eit avsnitt etter same struktur. Det kan til dømes vere om bandet, kommentarane til kjærasten eller noko anna du finn interessant.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P spid="18" grpId="0"/>
      <p:bldP spid="19" grpId="0"/>
      <p:bldP spid="23" grpId="0"/>
      <p:bldP spid="27" grpId="0"/>
      <p:bldP spid="28" grpId="0"/>
      <p:bldP spid="35"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TextBox 2"/>
          <p:cNvSpPr txBox="1"/>
          <p:nvPr/>
        </p:nvSpPr>
        <p:spPr>
          <a:xfrm>
            <a:off x="833595" y="2072361"/>
            <a:ext cx="16079785" cy="7022617"/>
          </a:xfrm>
          <a:prstGeom prst="rect">
            <a:avLst/>
          </a:prstGeom>
        </p:spPr>
        <p:txBody>
          <a:bodyPr lIns="0" tIns="0" rIns="0" bIns="0" rtlCol="0" anchor="t">
            <a:spAutoFit/>
          </a:bodyPr>
          <a:lstStyle/>
          <a:p>
            <a:pPr marL="0" lvl="1" indent="0" algn="l">
              <a:lnSpc>
                <a:spcPts val="5081"/>
              </a:lnSpc>
              <a:spcBef>
                <a:spcPct val="0"/>
              </a:spcBef>
            </a:pPr>
            <a:endParaRPr lang="nn-NO" noProof="0" dirty="0"/>
          </a:p>
          <a:p>
            <a:pPr algn="l">
              <a:lnSpc>
                <a:spcPts val="5081"/>
              </a:lnSpc>
              <a:spcBef>
                <a:spcPct val="0"/>
              </a:spcBef>
            </a:pPr>
            <a:r>
              <a:rPr lang="nn-NO" sz="3629" u="none" strike="noStrike" noProof="0" dirty="0">
                <a:solidFill>
                  <a:srgbClr val="000000"/>
                </a:solidFill>
                <a:latin typeface="Akzentica"/>
                <a:ea typeface="Akzentica"/>
                <a:cs typeface="Akzentica"/>
                <a:sym typeface="Akzentica"/>
              </a:rPr>
              <a:t>Scena der eg-personen og hunden spring saman gjennom parken, illustrerer denne frigjeringa: «Når du bjeffa, bjeffa eg òg» og «øyra dine flagra som håret mitt» viser kor synkrone dei har vorte. Når hunden får eit anfall, tenkjer ho først at det er farleg, men så skjønar ho at det berre er eit uttrykk for overskot. Ho heiar på </a:t>
            </a:r>
            <a:r>
              <a:rPr lang="nn-NO" sz="3629" u="none" strike="noStrike" noProof="0" dirty="0" err="1">
                <a:solidFill>
                  <a:srgbClr val="000000"/>
                </a:solidFill>
                <a:latin typeface="Akzentica"/>
                <a:ea typeface="Akzentica"/>
                <a:cs typeface="Akzentica"/>
                <a:sym typeface="Akzentica"/>
              </a:rPr>
              <a:t>Freyja</a:t>
            </a:r>
            <a:r>
              <a:rPr lang="nn-NO" sz="3629" u="none" strike="noStrike" noProof="0" dirty="0">
                <a:solidFill>
                  <a:srgbClr val="000000"/>
                </a:solidFill>
                <a:latin typeface="Akzentica"/>
                <a:ea typeface="Akzentica"/>
                <a:cs typeface="Akzentica"/>
                <a:sym typeface="Akzentica"/>
              </a:rPr>
              <a:t>, og på eitt tidspunkt vurderer ho å løyse hunden frå bandet, og slik også frigjere seg sjølv frå forventningar og krav frå dei rundt seg. Men ho gjer det ikkje, av frykt for kva som kunne ha skjedd. Det er trygt i bandet. Bandet blir slik eit symbol på faren og kontrollen han utøvde på eg-personen, samtidig som det står for ei slags kjensle av tryggleik. </a:t>
            </a:r>
          </a:p>
          <a:p>
            <a:pPr marL="0" lvl="1" indent="0" algn="l">
              <a:lnSpc>
                <a:spcPts val="5081"/>
              </a:lnSpc>
              <a:spcBef>
                <a:spcPct val="0"/>
              </a:spcBef>
            </a:pPr>
            <a:endParaRPr lang="nn-NO" sz="3629" u="none" strike="noStrike" noProof="0" dirty="0">
              <a:solidFill>
                <a:srgbClr val="000000"/>
              </a:solidFill>
              <a:latin typeface="Akzentica"/>
              <a:ea typeface="Akzentica"/>
              <a:cs typeface="Akzentica"/>
              <a:sym typeface="Akzentica"/>
            </a:endParaRPr>
          </a:p>
        </p:txBody>
      </p:sp>
      <p:grpSp>
        <p:nvGrpSpPr>
          <p:cNvPr id="3" name="Group 3"/>
          <p:cNvGrpSpPr/>
          <p:nvPr/>
        </p:nvGrpSpPr>
        <p:grpSpPr>
          <a:xfrm>
            <a:off x="833595" y="817064"/>
            <a:ext cx="16079785" cy="1841741"/>
            <a:chOff x="0" y="0"/>
            <a:chExt cx="21439713" cy="2455655"/>
          </a:xfrm>
        </p:grpSpPr>
        <p:sp>
          <p:nvSpPr>
            <p:cNvPr id="4" name="Freeform 4"/>
            <p:cNvSpPr/>
            <p:nvPr/>
          </p:nvSpPr>
          <p:spPr>
            <a:xfrm>
              <a:off x="0" y="0"/>
              <a:ext cx="21439806" cy="2455545"/>
            </a:xfrm>
            <a:custGeom>
              <a:avLst/>
              <a:gdLst/>
              <a:ahLst/>
              <a:cxnLst/>
              <a:rect l="l" t="t" r="r" b="b"/>
              <a:pathLst>
                <a:path w="21439806" h="2455545">
                  <a:moveTo>
                    <a:pt x="400646" y="0"/>
                  </a:moveTo>
                  <a:lnTo>
                    <a:pt x="21038995" y="0"/>
                  </a:lnTo>
                  <a:cubicBezTo>
                    <a:pt x="21145283" y="0"/>
                    <a:pt x="21247309" y="15494"/>
                    <a:pt x="21322432" y="43180"/>
                  </a:cubicBezTo>
                  <a:cubicBezTo>
                    <a:pt x="21397553" y="70866"/>
                    <a:pt x="21439806" y="108331"/>
                    <a:pt x="21439806" y="147447"/>
                  </a:cubicBezTo>
                  <a:lnTo>
                    <a:pt x="21439806" y="2308098"/>
                  </a:lnTo>
                  <a:cubicBezTo>
                    <a:pt x="21439806" y="2347214"/>
                    <a:pt x="21397553" y="2384679"/>
                    <a:pt x="21322432" y="2412365"/>
                  </a:cubicBezTo>
                  <a:cubicBezTo>
                    <a:pt x="21247309" y="2440051"/>
                    <a:pt x="21145283" y="2455545"/>
                    <a:pt x="21038995" y="2455545"/>
                  </a:cubicBezTo>
                  <a:lnTo>
                    <a:pt x="400646" y="2455545"/>
                  </a:lnTo>
                  <a:cubicBezTo>
                    <a:pt x="294358" y="2455545"/>
                    <a:pt x="192332" y="2440051"/>
                    <a:pt x="117210" y="2412365"/>
                  </a:cubicBezTo>
                  <a:cubicBezTo>
                    <a:pt x="42089" y="2384679"/>
                    <a:pt x="0" y="2347214"/>
                    <a:pt x="0" y="2308098"/>
                  </a:cubicBezTo>
                  <a:lnTo>
                    <a:pt x="0" y="147447"/>
                  </a:lnTo>
                  <a:cubicBezTo>
                    <a:pt x="0" y="108331"/>
                    <a:pt x="42089" y="70866"/>
                    <a:pt x="117477" y="43180"/>
                  </a:cubicBezTo>
                  <a:cubicBezTo>
                    <a:pt x="192864" y="15494"/>
                    <a:pt x="294358" y="0"/>
                    <a:pt x="400646" y="0"/>
                  </a:cubicBezTo>
                  <a:close/>
                </a:path>
              </a:pathLst>
            </a:custGeom>
            <a:solidFill>
              <a:srgbClr val="DFACCE"/>
            </a:solidFill>
          </p:spPr>
          <p:txBody>
            <a:bodyPr/>
            <a:lstStyle/>
            <a:p>
              <a:endParaRPr lang="nn-NO" noProof="0" dirty="0"/>
            </a:p>
          </p:txBody>
        </p:sp>
        <p:sp>
          <p:nvSpPr>
            <p:cNvPr id="5" name="TextBox 5"/>
            <p:cNvSpPr txBox="1"/>
            <p:nvPr/>
          </p:nvSpPr>
          <p:spPr>
            <a:xfrm>
              <a:off x="0" y="0"/>
              <a:ext cx="21439713" cy="2455655"/>
            </a:xfrm>
            <a:prstGeom prst="rect">
              <a:avLst/>
            </a:prstGeom>
          </p:spPr>
          <p:txBody>
            <a:bodyPr lIns="50800" tIns="50800" rIns="50800" bIns="50800" rtlCol="0" anchor="t"/>
            <a:lstStyle/>
            <a:p>
              <a:pPr algn="ctr">
                <a:lnSpc>
                  <a:spcPts val="3840"/>
                </a:lnSpc>
              </a:pPr>
              <a:endParaRPr lang="nn-NO" noProof="0" dirty="0"/>
            </a:p>
            <a:p>
              <a:pPr algn="ctr">
                <a:lnSpc>
                  <a:spcPts val="5639"/>
                </a:lnSpc>
              </a:pPr>
              <a:r>
                <a:rPr lang="nn-NO" sz="4699" noProof="0" dirty="0">
                  <a:solidFill>
                    <a:srgbClr val="000000"/>
                  </a:solidFill>
                  <a:latin typeface="Alata"/>
                  <a:ea typeface="Alata"/>
                  <a:cs typeface="Alata"/>
                  <a:sym typeface="Alata"/>
                </a:rPr>
                <a:t>Beskriving versus tolking</a:t>
              </a:r>
            </a:p>
          </p:txBody>
        </p:sp>
      </p:grpSp>
      <p:grpSp>
        <p:nvGrpSpPr>
          <p:cNvPr id="6" name="Group 6"/>
          <p:cNvGrpSpPr/>
          <p:nvPr/>
        </p:nvGrpSpPr>
        <p:grpSpPr>
          <a:xfrm>
            <a:off x="2524641" y="7808117"/>
            <a:ext cx="12697693" cy="2218729"/>
            <a:chOff x="0" y="0"/>
            <a:chExt cx="16930257" cy="2958305"/>
          </a:xfrm>
        </p:grpSpPr>
        <p:grpSp>
          <p:nvGrpSpPr>
            <p:cNvPr id="7" name="Group 7"/>
            <p:cNvGrpSpPr/>
            <p:nvPr/>
          </p:nvGrpSpPr>
          <p:grpSpPr>
            <a:xfrm>
              <a:off x="945763" y="473323"/>
              <a:ext cx="15984494" cy="2484982"/>
              <a:chOff x="0" y="0"/>
              <a:chExt cx="15374382" cy="2390133"/>
            </a:xfrm>
          </p:grpSpPr>
          <p:sp>
            <p:nvSpPr>
              <p:cNvPr id="8" name="Freeform 8"/>
              <p:cNvSpPr/>
              <p:nvPr/>
            </p:nvSpPr>
            <p:spPr>
              <a:xfrm>
                <a:off x="0" y="0"/>
                <a:ext cx="15374474" cy="2390026"/>
              </a:xfrm>
              <a:custGeom>
                <a:avLst/>
                <a:gdLst/>
                <a:ahLst/>
                <a:cxnLst/>
                <a:rect l="l" t="t" r="r" b="b"/>
                <a:pathLst>
                  <a:path w="15374474" h="2390026">
                    <a:moveTo>
                      <a:pt x="287303" y="0"/>
                    </a:moveTo>
                    <a:lnTo>
                      <a:pt x="15087028" y="0"/>
                    </a:lnTo>
                    <a:cubicBezTo>
                      <a:pt x="15163247" y="0"/>
                      <a:pt x="15236410" y="15081"/>
                      <a:pt x="15290279" y="42028"/>
                    </a:cubicBezTo>
                    <a:cubicBezTo>
                      <a:pt x="15344149" y="68975"/>
                      <a:pt x="15374474" y="105441"/>
                      <a:pt x="15374474" y="143513"/>
                    </a:cubicBezTo>
                    <a:lnTo>
                      <a:pt x="15374474" y="2246513"/>
                    </a:lnTo>
                    <a:cubicBezTo>
                      <a:pt x="15374474" y="2284586"/>
                      <a:pt x="15344149" y="2321051"/>
                      <a:pt x="15290279" y="2347998"/>
                    </a:cubicBezTo>
                    <a:cubicBezTo>
                      <a:pt x="15236410" y="2374946"/>
                      <a:pt x="15163247" y="2390026"/>
                      <a:pt x="15087028" y="2390026"/>
                    </a:cubicBezTo>
                    <a:lnTo>
                      <a:pt x="287303" y="2390026"/>
                    </a:lnTo>
                    <a:cubicBezTo>
                      <a:pt x="211084" y="2390026"/>
                      <a:pt x="137921" y="2374946"/>
                      <a:pt x="84051" y="2347998"/>
                    </a:cubicBezTo>
                    <a:cubicBezTo>
                      <a:pt x="30182" y="2321051"/>
                      <a:pt x="0" y="2284586"/>
                      <a:pt x="0" y="2246513"/>
                    </a:cubicBezTo>
                    <a:lnTo>
                      <a:pt x="0" y="143513"/>
                    </a:lnTo>
                    <a:cubicBezTo>
                      <a:pt x="0" y="105441"/>
                      <a:pt x="30182" y="68975"/>
                      <a:pt x="84242" y="42028"/>
                    </a:cubicBezTo>
                    <a:cubicBezTo>
                      <a:pt x="138303" y="15081"/>
                      <a:pt x="211084" y="0"/>
                      <a:pt x="287303" y="0"/>
                    </a:cubicBezTo>
                    <a:close/>
                  </a:path>
                </a:pathLst>
              </a:custGeom>
              <a:solidFill>
                <a:srgbClr val="B26B9A"/>
              </a:solidFill>
            </p:spPr>
            <p:txBody>
              <a:bodyPr/>
              <a:lstStyle/>
              <a:p>
                <a:endParaRPr lang="nn-NO" noProof="0" dirty="0"/>
              </a:p>
            </p:txBody>
          </p:sp>
        </p:grpSp>
        <p:sp>
          <p:nvSpPr>
            <p:cNvPr id="9" name="TextBox 9"/>
            <p:cNvSpPr txBox="1"/>
            <p:nvPr/>
          </p:nvSpPr>
          <p:spPr>
            <a:xfrm>
              <a:off x="2019798" y="707296"/>
              <a:ext cx="13836424" cy="1925603"/>
            </a:xfrm>
            <a:prstGeom prst="rect">
              <a:avLst/>
            </a:prstGeom>
          </p:spPr>
          <p:txBody>
            <a:bodyPr lIns="0" tIns="0" rIns="0" bIns="0" rtlCol="0" anchor="t">
              <a:spAutoFit/>
            </a:bodyPr>
            <a:lstStyle/>
            <a:p>
              <a:pPr algn="ctr">
                <a:lnSpc>
                  <a:spcPts val="3881"/>
                </a:lnSpc>
              </a:pPr>
              <a:r>
                <a:rPr lang="nn-NO" sz="2772" noProof="0" dirty="0">
                  <a:solidFill>
                    <a:srgbClr val="FBF6F3"/>
                  </a:solidFill>
                  <a:latin typeface="Alata"/>
                  <a:ea typeface="Alata"/>
                  <a:cs typeface="Alata"/>
                  <a:sym typeface="Alata"/>
                </a:rPr>
                <a:t>Marker setningar som berre beskriv handlinga i novella. </a:t>
              </a:r>
            </a:p>
            <a:p>
              <a:pPr algn="ctr">
                <a:lnSpc>
                  <a:spcPts val="3881"/>
                </a:lnSpc>
              </a:pPr>
              <a:r>
                <a:rPr lang="nn-NO" sz="2772" noProof="0" dirty="0">
                  <a:solidFill>
                    <a:srgbClr val="FBF6F3"/>
                  </a:solidFill>
                  <a:latin typeface="Alata"/>
                  <a:ea typeface="Alata"/>
                  <a:cs typeface="Alata"/>
                  <a:sym typeface="Alata"/>
                </a:rPr>
                <a:t>Marker setningar som tolkar meininga. </a:t>
              </a:r>
            </a:p>
            <a:p>
              <a:pPr algn="ctr">
                <a:lnSpc>
                  <a:spcPts val="3881"/>
                </a:lnSpc>
                <a:spcBef>
                  <a:spcPct val="0"/>
                </a:spcBef>
              </a:pPr>
              <a:r>
                <a:rPr lang="nn-NO" sz="2772" noProof="0" dirty="0">
                  <a:solidFill>
                    <a:srgbClr val="FBF6F3"/>
                  </a:solidFill>
                  <a:latin typeface="Alata"/>
                  <a:ea typeface="Alata"/>
                  <a:cs typeface="Alata"/>
                  <a:sym typeface="Alata"/>
                </a:rPr>
                <a:t>Kvifor må begge delar vere med i ein analyse?</a:t>
              </a:r>
            </a:p>
          </p:txBody>
        </p:sp>
        <p:sp>
          <p:nvSpPr>
            <p:cNvPr id="10" name="Freeform 10"/>
            <p:cNvSpPr/>
            <p:nvPr/>
          </p:nvSpPr>
          <p:spPr>
            <a:xfrm rot="-743122">
              <a:off x="202923" y="260825"/>
              <a:ext cx="2668824" cy="2181763"/>
            </a:xfrm>
            <a:custGeom>
              <a:avLst/>
              <a:gdLst/>
              <a:ahLst/>
              <a:cxnLst/>
              <a:rect l="l" t="t" r="r" b="b"/>
              <a:pathLst>
                <a:path w="2668824" h="2181763">
                  <a:moveTo>
                    <a:pt x="0" y="0"/>
                  </a:moveTo>
                  <a:lnTo>
                    <a:pt x="2668824" y="0"/>
                  </a:lnTo>
                  <a:lnTo>
                    <a:pt x="2668824" y="2181763"/>
                  </a:lnTo>
                  <a:lnTo>
                    <a:pt x="0" y="2181763"/>
                  </a:lnTo>
                  <a:lnTo>
                    <a:pt x="0" y="0"/>
                  </a:lnTo>
                  <a:close/>
                </a:path>
              </a:pathLst>
            </a:custGeom>
            <a:blipFill>
              <a:blip r:embed="rId3">
                <a:alphaModFix amt="83000"/>
                <a:extLst>
                  <a:ext uri="{96DAC541-7B7A-43D3-8B79-37D633B846F1}">
                    <asvg:svgBlip xmlns:asvg="http://schemas.microsoft.com/office/drawing/2016/SVG/main" r:embed="rId4"/>
                  </a:ext>
                </a:extLst>
              </a:blip>
              <a:stretch>
                <a:fillRect/>
              </a:stretch>
            </a:blipFill>
          </p:spPr>
          <p:txBody>
            <a:bodyPr/>
            <a:lstStyle/>
            <a:p>
              <a:endParaRPr lang="nn-NO" noProof="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TextBox 2"/>
          <p:cNvSpPr txBox="1"/>
          <p:nvPr/>
        </p:nvSpPr>
        <p:spPr>
          <a:xfrm>
            <a:off x="833595" y="2072361"/>
            <a:ext cx="16079785" cy="6516399"/>
          </a:xfrm>
          <a:prstGeom prst="rect">
            <a:avLst/>
          </a:prstGeom>
        </p:spPr>
        <p:txBody>
          <a:bodyPr lIns="0" tIns="0" rIns="0" bIns="0" rtlCol="0" anchor="t">
            <a:spAutoFit/>
          </a:bodyPr>
          <a:lstStyle/>
          <a:p>
            <a:pPr marL="0" lvl="1" indent="0" algn="l">
              <a:lnSpc>
                <a:spcPts val="5081"/>
              </a:lnSpc>
              <a:spcBef>
                <a:spcPct val="0"/>
              </a:spcBef>
            </a:pPr>
            <a:endParaRPr lang="nn-NO" noProof="0" dirty="0"/>
          </a:p>
          <a:p>
            <a:pPr algn="l">
              <a:lnSpc>
                <a:spcPts val="5081"/>
              </a:lnSpc>
              <a:spcBef>
                <a:spcPct val="0"/>
              </a:spcBef>
            </a:pPr>
            <a:r>
              <a:rPr lang="nn-NO" sz="3629" u="none" strike="noStrike" noProof="0" dirty="0">
                <a:solidFill>
                  <a:srgbClr val="000000"/>
                </a:solidFill>
                <a:latin typeface="Akzentica"/>
                <a:ea typeface="Akzentica"/>
                <a:cs typeface="Akzentica"/>
                <a:sym typeface="Akzentica"/>
              </a:rPr>
              <a:t>Novella sluttar med at hunden blir henta av kusina. Eg-personen kjenner på eit tomrom: «No vart alt stille att». I eit forsøk på å </a:t>
            </a:r>
            <a:r>
              <a:rPr lang="nn-NO" sz="3629" u="none" strike="noStrike" noProof="0" dirty="0" err="1">
                <a:solidFill>
                  <a:srgbClr val="000000"/>
                </a:solidFill>
                <a:latin typeface="Akzentica"/>
                <a:ea typeface="Akzentica"/>
                <a:cs typeface="Akzentica"/>
                <a:sym typeface="Akzentica"/>
              </a:rPr>
              <a:t>gjenskape</a:t>
            </a:r>
            <a:r>
              <a:rPr lang="nn-NO" sz="3629" u="none" strike="noStrike" noProof="0" dirty="0">
                <a:solidFill>
                  <a:srgbClr val="000000"/>
                </a:solidFill>
                <a:latin typeface="Akzentica"/>
                <a:ea typeface="Akzentica"/>
                <a:cs typeface="Akzentica"/>
                <a:sym typeface="Akzentica"/>
              </a:rPr>
              <a:t> det ho hadde med </a:t>
            </a:r>
            <a:r>
              <a:rPr lang="nn-NO" sz="3629" u="none" strike="noStrike" noProof="0" dirty="0" err="1">
                <a:solidFill>
                  <a:srgbClr val="000000"/>
                </a:solidFill>
                <a:latin typeface="Akzentica"/>
                <a:ea typeface="Akzentica"/>
                <a:cs typeface="Akzentica"/>
                <a:sym typeface="Akzentica"/>
              </a:rPr>
              <a:t>Freyja</a:t>
            </a:r>
            <a:r>
              <a:rPr lang="nn-NO" sz="3629" u="none" strike="noStrike" noProof="0" dirty="0">
                <a:solidFill>
                  <a:srgbClr val="000000"/>
                </a:solidFill>
                <a:latin typeface="Akzentica"/>
                <a:ea typeface="Akzentica"/>
                <a:cs typeface="Akzentica"/>
                <a:sym typeface="Akzentica"/>
              </a:rPr>
              <a:t>, spring ho, leikar, drikk og spelar jazzmusikk. Til slutt kapitulerer ho og blir liggjande på golvteppet, der ho blir funnen av kjærasten. Igjen er ho fanga i det same mønsteret, der kjærasten har overtaket. Når han stryk henne over ryggen og spør om ho ikkje har godt av ein luftetur, er det som om ho har vorte hunden – ein som må luftast og kontrollerast. Ho fell tilbake til det same gamle mønsteret, der ho endå ein gong gjev etter og går på akkord med seg sjølv. </a:t>
            </a:r>
          </a:p>
          <a:p>
            <a:pPr marL="0" lvl="1" indent="0" algn="l">
              <a:lnSpc>
                <a:spcPts val="5081"/>
              </a:lnSpc>
              <a:spcBef>
                <a:spcPct val="0"/>
              </a:spcBef>
            </a:pPr>
            <a:endParaRPr lang="nn-NO" sz="3629" u="none" strike="noStrike" noProof="0" dirty="0">
              <a:solidFill>
                <a:srgbClr val="000000"/>
              </a:solidFill>
              <a:latin typeface="Akzentica"/>
              <a:ea typeface="Akzentica"/>
              <a:cs typeface="Akzentica"/>
              <a:sym typeface="Akzentica"/>
            </a:endParaRPr>
          </a:p>
        </p:txBody>
      </p:sp>
      <p:grpSp>
        <p:nvGrpSpPr>
          <p:cNvPr id="3" name="Group 3"/>
          <p:cNvGrpSpPr/>
          <p:nvPr/>
        </p:nvGrpSpPr>
        <p:grpSpPr>
          <a:xfrm>
            <a:off x="833595" y="817064"/>
            <a:ext cx="16079785" cy="1841741"/>
            <a:chOff x="0" y="0"/>
            <a:chExt cx="21439713" cy="2455655"/>
          </a:xfrm>
        </p:grpSpPr>
        <p:sp>
          <p:nvSpPr>
            <p:cNvPr id="4" name="Freeform 4"/>
            <p:cNvSpPr/>
            <p:nvPr/>
          </p:nvSpPr>
          <p:spPr>
            <a:xfrm>
              <a:off x="0" y="0"/>
              <a:ext cx="21439806" cy="2455545"/>
            </a:xfrm>
            <a:custGeom>
              <a:avLst/>
              <a:gdLst/>
              <a:ahLst/>
              <a:cxnLst/>
              <a:rect l="l" t="t" r="r" b="b"/>
              <a:pathLst>
                <a:path w="21439806" h="2455545">
                  <a:moveTo>
                    <a:pt x="400646" y="0"/>
                  </a:moveTo>
                  <a:lnTo>
                    <a:pt x="21038995" y="0"/>
                  </a:lnTo>
                  <a:cubicBezTo>
                    <a:pt x="21145283" y="0"/>
                    <a:pt x="21247309" y="15494"/>
                    <a:pt x="21322432" y="43180"/>
                  </a:cubicBezTo>
                  <a:cubicBezTo>
                    <a:pt x="21397553" y="70866"/>
                    <a:pt x="21439806" y="108331"/>
                    <a:pt x="21439806" y="147447"/>
                  </a:cubicBezTo>
                  <a:lnTo>
                    <a:pt x="21439806" y="2308098"/>
                  </a:lnTo>
                  <a:cubicBezTo>
                    <a:pt x="21439806" y="2347214"/>
                    <a:pt x="21397553" y="2384679"/>
                    <a:pt x="21322432" y="2412365"/>
                  </a:cubicBezTo>
                  <a:cubicBezTo>
                    <a:pt x="21247309" y="2440051"/>
                    <a:pt x="21145283" y="2455545"/>
                    <a:pt x="21038995" y="2455545"/>
                  </a:cubicBezTo>
                  <a:lnTo>
                    <a:pt x="400646" y="2455545"/>
                  </a:lnTo>
                  <a:cubicBezTo>
                    <a:pt x="294358" y="2455545"/>
                    <a:pt x="192332" y="2440051"/>
                    <a:pt x="117210" y="2412365"/>
                  </a:cubicBezTo>
                  <a:cubicBezTo>
                    <a:pt x="42089" y="2384679"/>
                    <a:pt x="0" y="2347214"/>
                    <a:pt x="0" y="2308098"/>
                  </a:cubicBezTo>
                  <a:lnTo>
                    <a:pt x="0" y="147447"/>
                  </a:lnTo>
                  <a:cubicBezTo>
                    <a:pt x="0" y="108331"/>
                    <a:pt x="42089" y="70866"/>
                    <a:pt x="117477" y="43180"/>
                  </a:cubicBezTo>
                  <a:cubicBezTo>
                    <a:pt x="192864" y="15494"/>
                    <a:pt x="294358" y="0"/>
                    <a:pt x="400646" y="0"/>
                  </a:cubicBezTo>
                  <a:close/>
                </a:path>
              </a:pathLst>
            </a:custGeom>
            <a:solidFill>
              <a:srgbClr val="DFACCE"/>
            </a:solidFill>
          </p:spPr>
          <p:txBody>
            <a:bodyPr/>
            <a:lstStyle/>
            <a:p>
              <a:endParaRPr lang="nn-NO" noProof="0" dirty="0"/>
            </a:p>
          </p:txBody>
        </p:sp>
        <p:sp>
          <p:nvSpPr>
            <p:cNvPr id="5" name="TextBox 5"/>
            <p:cNvSpPr txBox="1"/>
            <p:nvPr/>
          </p:nvSpPr>
          <p:spPr>
            <a:xfrm>
              <a:off x="0" y="0"/>
              <a:ext cx="21439713" cy="2455655"/>
            </a:xfrm>
            <a:prstGeom prst="rect">
              <a:avLst/>
            </a:prstGeom>
          </p:spPr>
          <p:txBody>
            <a:bodyPr lIns="50800" tIns="50800" rIns="50800" bIns="50800" rtlCol="0" anchor="t"/>
            <a:lstStyle/>
            <a:p>
              <a:pPr algn="ctr">
                <a:lnSpc>
                  <a:spcPts val="3840"/>
                </a:lnSpc>
              </a:pPr>
              <a:endParaRPr lang="nn-NO" noProof="0" dirty="0"/>
            </a:p>
            <a:p>
              <a:pPr algn="ctr">
                <a:lnSpc>
                  <a:spcPts val="5639"/>
                </a:lnSpc>
              </a:pPr>
              <a:r>
                <a:rPr lang="nn-NO" sz="4699" noProof="0" dirty="0">
                  <a:solidFill>
                    <a:srgbClr val="000000"/>
                  </a:solidFill>
                  <a:latin typeface="Alata"/>
                  <a:ea typeface="Alata"/>
                  <a:cs typeface="Alata"/>
                  <a:sym typeface="Alata"/>
                </a:rPr>
                <a:t>Avrunding </a:t>
              </a:r>
            </a:p>
          </p:txBody>
        </p:sp>
      </p:grpSp>
      <p:grpSp>
        <p:nvGrpSpPr>
          <p:cNvPr id="10" name="Gruppe 9">
            <a:extLst>
              <a:ext uri="{FF2B5EF4-FFF2-40B4-BE49-F238E27FC236}">
                <a16:creationId xmlns:a16="http://schemas.microsoft.com/office/drawing/2014/main" id="{D0BC96F5-B640-948C-3E1A-7F41300A8803}"/>
              </a:ext>
            </a:extLst>
          </p:cNvPr>
          <p:cNvGrpSpPr/>
          <p:nvPr/>
        </p:nvGrpSpPr>
        <p:grpSpPr>
          <a:xfrm>
            <a:off x="2947346" y="8014978"/>
            <a:ext cx="12545501" cy="2272022"/>
            <a:chOff x="2947346" y="8014978"/>
            <a:chExt cx="12545501" cy="2272022"/>
          </a:xfrm>
        </p:grpSpPr>
        <p:grpSp>
          <p:nvGrpSpPr>
            <p:cNvPr id="6" name="Group 6"/>
            <p:cNvGrpSpPr/>
            <p:nvPr/>
          </p:nvGrpSpPr>
          <p:grpSpPr>
            <a:xfrm>
              <a:off x="3504476" y="8174352"/>
              <a:ext cx="11988371" cy="1863737"/>
              <a:chOff x="0" y="0"/>
              <a:chExt cx="15374382" cy="2390133"/>
            </a:xfrm>
          </p:grpSpPr>
          <p:sp>
            <p:nvSpPr>
              <p:cNvPr id="7" name="Freeform 7"/>
              <p:cNvSpPr/>
              <p:nvPr/>
            </p:nvSpPr>
            <p:spPr>
              <a:xfrm>
                <a:off x="0" y="0"/>
                <a:ext cx="15374474" cy="2390026"/>
              </a:xfrm>
              <a:custGeom>
                <a:avLst/>
                <a:gdLst/>
                <a:ahLst/>
                <a:cxnLst/>
                <a:rect l="l" t="t" r="r" b="b"/>
                <a:pathLst>
                  <a:path w="15374474" h="2390026">
                    <a:moveTo>
                      <a:pt x="287303" y="0"/>
                    </a:moveTo>
                    <a:lnTo>
                      <a:pt x="15087028" y="0"/>
                    </a:lnTo>
                    <a:cubicBezTo>
                      <a:pt x="15163247" y="0"/>
                      <a:pt x="15236410" y="15081"/>
                      <a:pt x="15290279" y="42028"/>
                    </a:cubicBezTo>
                    <a:cubicBezTo>
                      <a:pt x="15344149" y="68975"/>
                      <a:pt x="15374474" y="105441"/>
                      <a:pt x="15374474" y="143513"/>
                    </a:cubicBezTo>
                    <a:lnTo>
                      <a:pt x="15374474" y="2246513"/>
                    </a:lnTo>
                    <a:cubicBezTo>
                      <a:pt x="15374474" y="2284586"/>
                      <a:pt x="15344149" y="2321051"/>
                      <a:pt x="15290279" y="2347998"/>
                    </a:cubicBezTo>
                    <a:cubicBezTo>
                      <a:pt x="15236410" y="2374946"/>
                      <a:pt x="15163247" y="2390026"/>
                      <a:pt x="15087028" y="2390026"/>
                    </a:cubicBezTo>
                    <a:lnTo>
                      <a:pt x="287303" y="2390026"/>
                    </a:lnTo>
                    <a:cubicBezTo>
                      <a:pt x="211084" y="2390026"/>
                      <a:pt x="137921" y="2374946"/>
                      <a:pt x="84051" y="2347998"/>
                    </a:cubicBezTo>
                    <a:cubicBezTo>
                      <a:pt x="30182" y="2321051"/>
                      <a:pt x="0" y="2284586"/>
                      <a:pt x="0" y="2246513"/>
                    </a:cubicBezTo>
                    <a:lnTo>
                      <a:pt x="0" y="143513"/>
                    </a:lnTo>
                    <a:cubicBezTo>
                      <a:pt x="0" y="105441"/>
                      <a:pt x="30182" y="68975"/>
                      <a:pt x="84242" y="42028"/>
                    </a:cubicBezTo>
                    <a:cubicBezTo>
                      <a:pt x="138303" y="15081"/>
                      <a:pt x="211084" y="0"/>
                      <a:pt x="287303" y="0"/>
                    </a:cubicBezTo>
                    <a:close/>
                  </a:path>
                </a:pathLst>
              </a:custGeom>
              <a:solidFill>
                <a:srgbClr val="B26B9A"/>
              </a:solidFill>
            </p:spPr>
            <p:txBody>
              <a:bodyPr/>
              <a:lstStyle/>
              <a:p>
                <a:endParaRPr lang="nn-NO" noProof="0" dirty="0"/>
              </a:p>
            </p:txBody>
          </p:sp>
        </p:grpSp>
        <p:sp>
          <p:nvSpPr>
            <p:cNvPr id="8" name="TextBox 8"/>
            <p:cNvSpPr txBox="1"/>
            <p:nvPr/>
          </p:nvSpPr>
          <p:spPr>
            <a:xfrm>
              <a:off x="4686902" y="8337925"/>
              <a:ext cx="10377318" cy="1949075"/>
            </a:xfrm>
            <a:prstGeom prst="rect">
              <a:avLst/>
            </a:prstGeom>
          </p:spPr>
          <p:txBody>
            <a:bodyPr lIns="0" tIns="0" rIns="0" bIns="0" rtlCol="0" anchor="t">
              <a:spAutoFit/>
            </a:bodyPr>
            <a:lstStyle/>
            <a:p>
              <a:pPr algn="ctr">
                <a:lnSpc>
                  <a:spcPts val="3881"/>
                </a:lnSpc>
              </a:pPr>
              <a:r>
                <a:rPr lang="nn-NO" sz="2772" noProof="0" dirty="0">
                  <a:solidFill>
                    <a:srgbClr val="FBF6F3"/>
                  </a:solidFill>
                  <a:latin typeface="Alata"/>
                  <a:ea typeface="Alata"/>
                  <a:cs typeface="Alata"/>
                  <a:sym typeface="Alata"/>
                </a:rPr>
                <a:t>Her blir det tolka dit at eg-personen fell tilbake til det same gamle mønsteret. Kva andre måtar kan ein tolke slutten på? </a:t>
              </a:r>
            </a:p>
            <a:p>
              <a:pPr algn="ctr">
                <a:lnSpc>
                  <a:spcPts val="3881"/>
                </a:lnSpc>
              </a:pPr>
              <a:r>
                <a:rPr lang="nn-NO" sz="2772" noProof="0" dirty="0">
                  <a:solidFill>
                    <a:srgbClr val="FBF6F3"/>
                  </a:solidFill>
                  <a:latin typeface="Alata"/>
                  <a:ea typeface="Alata"/>
                  <a:cs typeface="Alata"/>
                  <a:sym typeface="Alata"/>
                </a:rPr>
                <a:t>Vil du seie at måten novella sluttar på, er open?</a:t>
              </a:r>
            </a:p>
            <a:p>
              <a:pPr algn="ctr">
                <a:lnSpc>
                  <a:spcPts val="3881"/>
                </a:lnSpc>
                <a:spcBef>
                  <a:spcPct val="0"/>
                </a:spcBef>
              </a:pPr>
              <a:endParaRPr lang="nn-NO" sz="2772" noProof="0" dirty="0">
                <a:solidFill>
                  <a:srgbClr val="FBF6F3"/>
                </a:solidFill>
                <a:latin typeface="Alata"/>
                <a:ea typeface="Alata"/>
                <a:cs typeface="Alata"/>
                <a:sym typeface="Alata"/>
              </a:endParaRPr>
            </a:p>
          </p:txBody>
        </p:sp>
        <p:sp>
          <p:nvSpPr>
            <p:cNvPr id="9" name="Freeform 9"/>
            <p:cNvSpPr/>
            <p:nvPr/>
          </p:nvSpPr>
          <p:spPr>
            <a:xfrm rot="-743122">
              <a:off x="2947346" y="8014978"/>
              <a:ext cx="2001618" cy="1636323"/>
            </a:xfrm>
            <a:custGeom>
              <a:avLst/>
              <a:gdLst/>
              <a:ahLst/>
              <a:cxnLst/>
              <a:rect l="l" t="t" r="r" b="b"/>
              <a:pathLst>
                <a:path w="2001618" h="1636323">
                  <a:moveTo>
                    <a:pt x="0" y="0"/>
                  </a:moveTo>
                  <a:lnTo>
                    <a:pt x="2001618" y="0"/>
                  </a:lnTo>
                  <a:lnTo>
                    <a:pt x="2001618" y="1636323"/>
                  </a:lnTo>
                  <a:lnTo>
                    <a:pt x="0" y="1636323"/>
                  </a:lnTo>
                  <a:lnTo>
                    <a:pt x="0" y="0"/>
                  </a:lnTo>
                  <a:close/>
                </a:path>
              </a:pathLst>
            </a:custGeom>
            <a:blipFill>
              <a:blip r:embed="rId3">
                <a:alphaModFix amt="83000"/>
                <a:extLst>
                  <a:ext uri="{96DAC541-7B7A-43D3-8B79-37D633B846F1}">
                    <asvg:svgBlip xmlns:asvg="http://schemas.microsoft.com/office/drawing/2016/SVG/main" r:embed="rId4"/>
                  </a:ext>
                </a:extLst>
              </a:blip>
              <a:stretch>
                <a:fillRect/>
              </a:stretch>
            </a:blipFill>
          </p:spPr>
          <p:txBody>
            <a:bodyPr/>
            <a:lstStyle/>
            <a:p>
              <a:endParaRPr lang="nn-NO" noProof="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FACCE"/>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636901"/>
            <a:chOff x="0" y="0"/>
            <a:chExt cx="2408296" cy="2801488"/>
          </a:xfrm>
        </p:grpSpPr>
        <p:sp>
          <p:nvSpPr>
            <p:cNvPr id="3" name="Freeform 3"/>
            <p:cNvSpPr/>
            <p:nvPr/>
          </p:nvSpPr>
          <p:spPr>
            <a:xfrm>
              <a:off x="0" y="0"/>
              <a:ext cx="2408296" cy="2801488"/>
            </a:xfrm>
            <a:custGeom>
              <a:avLst/>
              <a:gdLst/>
              <a:ahLst/>
              <a:cxnLst/>
              <a:rect l="l" t="t" r="r" b="b"/>
              <a:pathLst>
                <a:path w="2408296" h="2801488">
                  <a:moveTo>
                    <a:pt x="0" y="0"/>
                  </a:moveTo>
                  <a:lnTo>
                    <a:pt x="2408296" y="0"/>
                  </a:lnTo>
                  <a:lnTo>
                    <a:pt x="2408296" y="2801488"/>
                  </a:lnTo>
                  <a:lnTo>
                    <a:pt x="0" y="2801488"/>
                  </a:lnTo>
                  <a:close/>
                </a:path>
              </a:pathLst>
            </a:custGeom>
            <a:solidFill>
              <a:srgbClr val="B26B9A"/>
            </a:solidFill>
          </p:spPr>
          <p:txBody>
            <a:bodyPr/>
            <a:lstStyle/>
            <a:p>
              <a:endParaRPr lang="nn-NO" noProof="0" dirty="0"/>
            </a:p>
          </p:txBody>
        </p:sp>
        <p:sp>
          <p:nvSpPr>
            <p:cNvPr id="4" name="TextBox 4"/>
            <p:cNvSpPr txBox="1"/>
            <p:nvPr/>
          </p:nvSpPr>
          <p:spPr>
            <a:xfrm>
              <a:off x="0" y="-28575"/>
              <a:ext cx="2408296" cy="2830063"/>
            </a:xfrm>
            <a:prstGeom prst="rect">
              <a:avLst/>
            </a:prstGeom>
          </p:spPr>
          <p:txBody>
            <a:bodyPr lIns="50800" tIns="50800" rIns="50800" bIns="50800" rtlCol="0" anchor="ctr"/>
            <a:lstStyle/>
            <a:p>
              <a:pPr algn="ctr">
                <a:lnSpc>
                  <a:spcPts val="2100"/>
                </a:lnSpc>
              </a:pPr>
              <a:endParaRPr lang="nn-NO" noProof="0" dirty="0"/>
            </a:p>
          </p:txBody>
        </p:sp>
      </p:grpSp>
      <p:sp>
        <p:nvSpPr>
          <p:cNvPr id="5" name="TextBox 5"/>
          <p:cNvSpPr txBox="1"/>
          <p:nvPr/>
        </p:nvSpPr>
        <p:spPr>
          <a:xfrm>
            <a:off x="483380" y="952500"/>
            <a:ext cx="8177241" cy="8534704"/>
          </a:xfrm>
          <a:prstGeom prst="rect">
            <a:avLst/>
          </a:prstGeom>
        </p:spPr>
        <p:txBody>
          <a:bodyPr lIns="0" tIns="0" rIns="0" bIns="0" rtlCol="0" anchor="t">
            <a:spAutoFit/>
          </a:bodyPr>
          <a:lstStyle/>
          <a:p>
            <a:pPr marL="0" lvl="1" indent="0" algn="l">
              <a:lnSpc>
                <a:spcPts val="4241"/>
              </a:lnSpc>
              <a:spcBef>
                <a:spcPct val="0"/>
              </a:spcBef>
            </a:pPr>
            <a:r>
              <a:rPr lang="nn-NO" sz="3029" u="none" strike="noStrike" noProof="0" dirty="0">
                <a:solidFill>
                  <a:srgbClr val="000000"/>
                </a:solidFill>
                <a:latin typeface="Akzentica"/>
                <a:ea typeface="Akzentica"/>
                <a:cs typeface="Akzentica"/>
                <a:sym typeface="Akzentica"/>
              </a:rPr>
              <a:t>I «Jazz meg opp» ser ein korleis undertrykking og manglande anerkjenning kan forme eit menneske. Opplevingar frå barndommen har prega hovudpersonen, og heilt sidan då har ho lagt lokk på seg sjølv og den ho eigentleg er. Eg-personen lengtar etter å bli sett, men følgjer kommandoar og har lært å dempe seg for å tilpasse seg andre sine forventningar. Møtet med </a:t>
            </a:r>
            <a:r>
              <a:rPr lang="nn-NO" sz="3029" u="none" strike="noStrike" noProof="0" dirty="0" err="1">
                <a:solidFill>
                  <a:srgbClr val="000000"/>
                </a:solidFill>
                <a:latin typeface="Akzentica"/>
                <a:ea typeface="Akzentica"/>
                <a:cs typeface="Akzentica"/>
                <a:sym typeface="Akzentica"/>
              </a:rPr>
              <a:t>Freyja</a:t>
            </a:r>
            <a:r>
              <a:rPr lang="nn-NO" sz="3029" u="none" strike="noStrike" noProof="0" dirty="0">
                <a:solidFill>
                  <a:srgbClr val="000000"/>
                </a:solidFill>
                <a:latin typeface="Akzentica"/>
                <a:ea typeface="Akzentica"/>
                <a:cs typeface="Akzentica"/>
                <a:sym typeface="Akzentica"/>
              </a:rPr>
              <a:t> blir difor eit frigjerande pusterom, der ho for ei kort stund får kjenne på kven ho kunne ha vore. Men når hunden blir henta, forsvinn òg fridomen. Ho fell tilbake til det same gamle mønsteret, noko som understrekar tematikken novella tek opp: det sterke behovet for å bli sett for den ein er, og kor vanskeleg det kan vere å leve eit liv på andre sine premissar. </a:t>
            </a:r>
          </a:p>
          <a:p>
            <a:pPr marL="0" lvl="1" indent="0" algn="l">
              <a:lnSpc>
                <a:spcPts val="4241"/>
              </a:lnSpc>
              <a:spcBef>
                <a:spcPct val="0"/>
              </a:spcBef>
            </a:pPr>
            <a:endParaRPr lang="nn-NO" sz="3029" u="none" strike="noStrike" noProof="0" dirty="0">
              <a:solidFill>
                <a:srgbClr val="000000"/>
              </a:solidFill>
              <a:latin typeface="Akzentica"/>
              <a:ea typeface="Akzentica"/>
              <a:cs typeface="Akzentica"/>
              <a:sym typeface="Akzentica"/>
            </a:endParaRPr>
          </a:p>
        </p:txBody>
      </p:sp>
      <p:sp>
        <p:nvSpPr>
          <p:cNvPr id="6" name="TextBox 6"/>
          <p:cNvSpPr txBox="1"/>
          <p:nvPr/>
        </p:nvSpPr>
        <p:spPr>
          <a:xfrm>
            <a:off x="9958057" y="5929589"/>
            <a:ext cx="7301243" cy="1377883"/>
          </a:xfrm>
          <a:prstGeom prst="rect">
            <a:avLst/>
          </a:prstGeom>
        </p:spPr>
        <p:txBody>
          <a:bodyPr lIns="0" tIns="0" rIns="0" bIns="0" rtlCol="0" anchor="t">
            <a:spAutoFit/>
          </a:bodyPr>
          <a:lstStyle/>
          <a:p>
            <a:pPr marL="0" lvl="1" indent="0" algn="ctr">
              <a:lnSpc>
                <a:spcPts val="11200"/>
              </a:lnSpc>
            </a:pPr>
            <a:r>
              <a:rPr lang="nn-NO" sz="8000" noProof="0" dirty="0">
                <a:solidFill>
                  <a:srgbClr val="000000"/>
                </a:solidFill>
                <a:latin typeface="Alata"/>
                <a:ea typeface="Alata"/>
                <a:cs typeface="Alata"/>
                <a:sym typeface="Alata"/>
              </a:rPr>
              <a:t>Avslutning </a:t>
            </a:r>
          </a:p>
        </p:txBody>
      </p:sp>
      <p:grpSp>
        <p:nvGrpSpPr>
          <p:cNvPr id="10" name="Gruppe 9">
            <a:extLst>
              <a:ext uri="{FF2B5EF4-FFF2-40B4-BE49-F238E27FC236}">
                <a16:creationId xmlns:a16="http://schemas.microsoft.com/office/drawing/2014/main" id="{F309CF91-44BB-24E5-A2DD-A697232DA84B}"/>
              </a:ext>
            </a:extLst>
          </p:cNvPr>
          <p:cNvGrpSpPr/>
          <p:nvPr/>
        </p:nvGrpSpPr>
        <p:grpSpPr>
          <a:xfrm>
            <a:off x="9692473" y="-179809"/>
            <a:ext cx="9063081" cy="6264854"/>
            <a:chOff x="9692473" y="-179809"/>
            <a:chExt cx="9063081" cy="6264854"/>
          </a:xfrm>
        </p:grpSpPr>
        <p:sp>
          <p:nvSpPr>
            <p:cNvPr id="7" name="Freeform 7"/>
            <p:cNvSpPr/>
            <p:nvPr/>
          </p:nvSpPr>
          <p:spPr>
            <a:xfrm rot="-100951">
              <a:off x="9692473" y="-179809"/>
              <a:ext cx="9063081" cy="6264854"/>
            </a:xfrm>
            <a:custGeom>
              <a:avLst/>
              <a:gdLst/>
              <a:ahLst/>
              <a:cxnLst/>
              <a:rect l="l" t="t" r="r" b="b"/>
              <a:pathLst>
                <a:path w="9063081" h="6264854">
                  <a:moveTo>
                    <a:pt x="0" y="0"/>
                  </a:moveTo>
                  <a:lnTo>
                    <a:pt x="9063081" y="0"/>
                  </a:lnTo>
                  <a:lnTo>
                    <a:pt x="9063081" y="6264854"/>
                  </a:lnTo>
                  <a:lnTo>
                    <a:pt x="0" y="62648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n-NO" noProof="0" dirty="0"/>
            </a:p>
          </p:txBody>
        </p:sp>
        <p:sp>
          <p:nvSpPr>
            <p:cNvPr id="8" name="TextBox 8"/>
            <p:cNvSpPr txBox="1"/>
            <p:nvPr/>
          </p:nvSpPr>
          <p:spPr>
            <a:xfrm rot="21174428">
              <a:off x="11342909" y="1260370"/>
              <a:ext cx="6120262" cy="3788345"/>
            </a:xfrm>
            <a:prstGeom prst="rect">
              <a:avLst/>
            </a:prstGeom>
          </p:spPr>
          <p:txBody>
            <a:bodyPr lIns="0" tIns="0" rIns="0" bIns="0" rtlCol="0" anchor="t">
              <a:spAutoFit/>
            </a:bodyPr>
            <a:lstStyle/>
            <a:p>
              <a:pPr algn="l">
                <a:lnSpc>
                  <a:spcPts val="3283"/>
                </a:lnSpc>
                <a:spcBef>
                  <a:spcPct val="0"/>
                </a:spcBef>
              </a:pPr>
              <a:r>
                <a:rPr lang="nn-NO" sz="2736" u="none" strike="noStrike" noProof="0" dirty="0">
                  <a:solidFill>
                    <a:srgbClr val="FBF6F3"/>
                  </a:solidFill>
                  <a:latin typeface="Alata"/>
                  <a:ea typeface="Alata"/>
                  <a:cs typeface="Alata"/>
                  <a:sym typeface="Alata"/>
                </a:rPr>
                <a:t>Korleis vil du vurdere avslutninga? </a:t>
              </a:r>
            </a:p>
            <a:p>
              <a:pPr algn="l">
                <a:lnSpc>
                  <a:spcPts val="3283"/>
                </a:lnSpc>
                <a:spcBef>
                  <a:spcPct val="0"/>
                </a:spcBef>
              </a:pPr>
              <a:endParaRPr lang="nn-NO" sz="2736" u="none" strike="noStrike" noProof="0" dirty="0">
                <a:solidFill>
                  <a:srgbClr val="FBF6F3"/>
                </a:solidFill>
                <a:latin typeface="Alata"/>
                <a:ea typeface="Alata"/>
                <a:cs typeface="Alata"/>
                <a:sym typeface="Alata"/>
              </a:endParaRPr>
            </a:p>
            <a:p>
              <a:pPr algn="l">
                <a:lnSpc>
                  <a:spcPts val="3283"/>
                </a:lnSpc>
                <a:spcBef>
                  <a:spcPct val="0"/>
                </a:spcBef>
              </a:pPr>
              <a:r>
                <a:rPr lang="nn-NO" sz="2736" u="none" strike="noStrike" noProof="0" dirty="0">
                  <a:solidFill>
                    <a:srgbClr val="FBF6F3"/>
                  </a:solidFill>
                  <a:latin typeface="Alata"/>
                  <a:ea typeface="Alata"/>
                  <a:cs typeface="Alata"/>
                  <a:sym typeface="Alata"/>
                </a:rPr>
                <a:t>Marker ord og uttrykk som viser at dette er ei avslutning. </a:t>
              </a:r>
            </a:p>
            <a:p>
              <a:pPr algn="l">
                <a:lnSpc>
                  <a:spcPts val="3283"/>
                </a:lnSpc>
                <a:spcBef>
                  <a:spcPct val="0"/>
                </a:spcBef>
              </a:pPr>
              <a:endParaRPr lang="nn-NO" sz="2736" u="none" strike="noStrike" noProof="0" dirty="0">
                <a:solidFill>
                  <a:srgbClr val="FBF6F3"/>
                </a:solidFill>
                <a:latin typeface="Alata"/>
                <a:ea typeface="Alata"/>
                <a:cs typeface="Alata"/>
                <a:sym typeface="Alata"/>
              </a:endParaRPr>
            </a:p>
            <a:p>
              <a:pPr algn="l">
                <a:lnSpc>
                  <a:spcPts val="3283"/>
                </a:lnSpc>
                <a:spcBef>
                  <a:spcPct val="0"/>
                </a:spcBef>
              </a:pPr>
              <a:r>
                <a:rPr lang="nn-NO" sz="2736" u="none" strike="noStrike" noProof="0" dirty="0">
                  <a:solidFill>
                    <a:srgbClr val="FBF6F3"/>
                  </a:solidFill>
                  <a:latin typeface="Alata"/>
                  <a:ea typeface="Alata"/>
                  <a:cs typeface="Alata"/>
                  <a:sym typeface="Alata"/>
                </a:rPr>
                <a:t>Lag ei oppskrift på korleis skrive ei avslutning. Bruk oppskrifta neste gong du skal skrive ein analyse. </a:t>
              </a:r>
            </a:p>
            <a:p>
              <a:pPr algn="l">
                <a:lnSpc>
                  <a:spcPts val="3283"/>
                </a:lnSpc>
                <a:spcBef>
                  <a:spcPct val="0"/>
                </a:spcBef>
              </a:pPr>
              <a:endParaRPr lang="nn-NO" sz="2736" u="none" strike="noStrike" noProof="0" dirty="0">
                <a:solidFill>
                  <a:srgbClr val="FBF6F3"/>
                </a:solidFill>
                <a:latin typeface="Alata"/>
                <a:ea typeface="Alata"/>
                <a:cs typeface="Alata"/>
                <a:sym typeface="Alata"/>
              </a:endParaRPr>
            </a:p>
          </p:txBody>
        </p:sp>
        <p:sp>
          <p:nvSpPr>
            <p:cNvPr id="9" name="Freeform 9"/>
            <p:cNvSpPr/>
            <p:nvPr/>
          </p:nvSpPr>
          <p:spPr>
            <a:xfrm rot="-743122">
              <a:off x="10067494" y="564676"/>
              <a:ext cx="1439305" cy="1176632"/>
            </a:xfrm>
            <a:custGeom>
              <a:avLst/>
              <a:gdLst/>
              <a:ahLst/>
              <a:cxnLst/>
              <a:rect l="l" t="t" r="r" b="b"/>
              <a:pathLst>
                <a:path w="1439305" h="1176632">
                  <a:moveTo>
                    <a:pt x="0" y="0"/>
                  </a:moveTo>
                  <a:lnTo>
                    <a:pt x="1439305" y="0"/>
                  </a:lnTo>
                  <a:lnTo>
                    <a:pt x="1439305" y="1176632"/>
                  </a:lnTo>
                  <a:lnTo>
                    <a:pt x="0" y="1176632"/>
                  </a:lnTo>
                  <a:lnTo>
                    <a:pt x="0" y="0"/>
                  </a:lnTo>
                  <a:close/>
                </a:path>
              </a:pathLst>
            </a:custGeom>
            <a:blipFill>
              <a:blip r:embed="rId5">
                <a:alphaModFix amt="83000"/>
                <a:extLst>
                  <a:ext uri="{96DAC541-7B7A-43D3-8B79-37D633B846F1}">
                    <asvg:svgBlip xmlns:asvg="http://schemas.microsoft.com/office/drawing/2016/SVG/main" r:embed="rId6"/>
                  </a:ext>
                </a:extLst>
              </a:blip>
              <a:stretch>
                <a:fillRect/>
              </a:stretch>
            </a:blipFill>
          </p:spPr>
          <p:txBody>
            <a:bodyPr/>
            <a:lstStyle/>
            <a:p>
              <a:endParaRPr lang="nn-NO" noProof="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ACCE"/>
        </a:solidFill>
        <a:effectLst/>
      </p:bgPr>
    </p:bg>
    <p:spTree>
      <p:nvGrpSpPr>
        <p:cNvPr id="1" name=""/>
        <p:cNvGrpSpPr/>
        <p:nvPr/>
      </p:nvGrpSpPr>
      <p:grpSpPr>
        <a:xfrm>
          <a:off x="0" y="0"/>
          <a:ext cx="0" cy="0"/>
          <a:chOff x="0" y="0"/>
          <a:chExt cx="0" cy="0"/>
        </a:xfrm>
      </p:grpSpPr>
      <p:sp>
        <p:nvSpPr>
          <p:cNvPr id="2" name="TextBox 2"/>
          <p:cNvSpPr txBox="1"/>
          <p:nvPr/>
        </p:nvSpPr>
        <p:spPr>
          <a:xfrm>
            <a:off x="3695678" y="2019300"/>
            <a:ext cx="10896600" cy="1527919"/>
          </a:xfrm>
          <a:prstGeom prst="rect">
            <a:avLst/>
          </a:prstGeom>
        </p:spPr>
        <p:txBody>
          <a:bodyPr wrap="square" lIns="0" tIns="0" rIns="0" bIns="0" rtlCol="0" anchor="t">
            <a:spAutoFit/>
          </a:bodyPr>
          <a:lstStyle/>
          <a:p>
            <a:pPr algn="ctr">
              <a:lnSpc>
                <a:spcPts val="12878"/>
              </a:lnSpc>
            </a:pPr>
            <a:r>
              <a:rPr lang="nn-NO" sz="9199" dirty="0">
                <a:solidFill>
                  <a:srgbClr val="000000"/>
                </a:solidFill>
                <a:latin typeface="Alata"/>
                <a:ea typeface="Alata"/>
                <a:cs typeface="Alata"/>
                <a:sym typeface="Alata"/>
              </a:rPr>
              <a:t>«</a:t>
            </a:r>
            <a:r>
              <a:rPr lang="nn-NO" sz="9199" noProof="0" dirty="0">
                <a:solidFill>
                  <a:srgbClr val="000000"/>
                </a:solidFill>
                <a:latin typeface="Alata"/>
                <a:ea typeface="Alata"/>
                <a:cs typeface="Alata"/>
                <a:sym typeface="Alata"/>
              </a:rPr>
              <a:t>Jazz meg opp»</a:t>
            </a:r>
          </a:p>
        </p:txBody>
      </p:sp>
      <p:sp>
        <p:nvSpPr>
          <p:cNvPr id="3" name="TextBox 3"/>
          <p:cNvSpPr txBox="1"/>
          <p:nvPr/>
        </p:nvSpPr>
        <p:spPr>
          <a:xfrm>
            <a:off x="4147093" y="4143375"/>
            <a:ext cx="9993814" cy="880746"/>
          </a:xfrm>
          <a:prstGeom prst="rect">
            <a:avLst/>
          </a:prstGeom>
        </p:spPr>
        <p:txBody>
          <a:bodyPr lIns="0" tIns="0" rIns="0" bIns="0" rtlCol="0" anchor="t">
            <a:spAutoFit/>
          </a:bodyPr>
          <a:lstStyle/>
          <a:p>
            <a:pPr algn="ctr">
              <a:lnSpc>
                <a:spcPts val="6578"/>
              </a:lnSpc>
            </a:pPr>
            <a:r>
              <a:rPr lang="nn-NO" sz="4699" noProof="0" dirty="0">
                <a:solidFill>
                  <a:srgbClr val="000000"/>
                </a:solidFill>
                <a:latin typeface="Alata"/>
                <a:ea typeface="Alata"/>
                <a:cs typeface="Alata"/>
                <a:sym typeface="Alata"/>
              </a:rPr>
              <a:t>Av Monica Goksøyr</a:t>
            </a:r>
          </a:p>
        </p:txBody>
      </p:sp>
      <p:grpSp>
        <p:nvGrpSpPr>
          <p:cNvPr id="4" name="Group 4"/>
          <p:cNvGrpSpPr>
            <a:grpSpLocks noChangeAspect="1"/>
          </p:cNvGrpSpPr>
          <p:nvPr/>
        </p:nvGrpSpPr>
        <p:grpSpPr>
          <a:xfrm>
            <a:off x="7629122" y="5445798"/>
            <a:ext cx="3029756" cy="4540430"/>
            <a:chOff x="0" y="0"/>
            <a:chExt cx="4039675" cy="6053907"/>
          </a:xfrm>
        </p:grpSpPr>
        <p:sp>
          <p:nvSpPr>
            <p:cNvPr id="5" name="Freeform 5" descr="Monica Goksøyr"/>
            <p:cNvSpPr/>
            <p:nvPr/>
          </p:nvSpPr>
          <p:spPr>
            <a:xfrm>
              <a:off x="0" y="0"/>
              <a:ext cx="4039616" cy="6053963"/>
            </a:xfrm>
            <a:custGeom>
              <a:avLst/>
              <a:gdLst/>
              <a:ahLst/>
              <a:cxnLst/>
              <a:rect l="l" t="t" r="r" b="b"/>
              <a:pathLst>
                <a:path w="4039616" h="6053963">
                  <a:moveTo>
                    <a:pt x="0" y="0"/>
                  </a:moveTo>
                  <a:lnTo>
                    <a:pt x="4039616" y="0"/>
                  </a:lnTo>
                  <a:lnTo>
                    <a:pt x="4039616" y="6053963"/>
                  </a:lnTo>
                  <a:lnTo>
                    <a:pt x="0" y="6053963"/>
                  </a:lnTo>
                  <a:lnTo>
                    <a:pt x="0" y="0"/>
                  </a:lnTo>
                  <a:close/>
                </a:path>
              </a:pathLst>
            </a:custGeom>
            <a:blipFill>
              <a:blip r:embed="rId2"/>
              <a:stretch>
                <a:fillRect r="-1" b="-91"/>
              </a:stretch>
            </a:blipFill>
          </p:spPr>
          <p:txBody>
            <a:bodyPr/>
            <a:lstStyle/>
            <a:p>
              <a:endParaRPr lang="nn-NO" noProof="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Freeform 2"/>
          <p:cNvSpPr/>
          <p:nvPr/>
        </p:nvSpPr>
        <p:spPr>
          <a:xfrm>
            <a:off x="10082761" y="5484342"/>
            <a:ext cx="6270070" cy="2059679"/>
          </a:xfrm>
          <a:custGeom>
            <a:avLst/>
            <a:gdLst/>
            <a:ahLst/>
            <a:cxnLst/>
            <a:rect l="l" t="t" r="r" b="b"/>
            <a:pathLst>
              <a:path w="6270070" h="2059679">
                <a:moveTo>
                  <a:pt x="0" y="0"/>
                </a:moveTo>
                <a:lnTo>
                  <a:pt x="6270070" y="0"/>
                </a:lnTo>
                <a:lnTo>
                  <a:pt x="6270070" y="2059679"/>
                </a:lnTo>
                <a:lnTo>
                  <a:pt x="0" y="20596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3" name="Freeform 3"/>
          <p:cNvSpPr/>
          <p:nvPr/>
        </p:nvSpPr>
        <p:spPr>
          <a:xfrm>
            <a:off x="10082761" y="2605447"/>
            <a:ext cx="6270070" cy="2059679"/>
          </a:xfrm>
          <a:custGeom>
            <a:avLst/>
            <a:gdLst/>
            <a:ahLst/>
            <a:cxnLst/>
            <a:rect l="l" t="t" r="r" b="b"/>
            <a:pathLst>
              <a:path w="6270070" h="2059679">
                <a:moveTo>
                  <a:pt x="0" y="0"/>
                </a:moveTo>
                <a:lnTo>
                  <a:pt x="6270070" y="0"/>
                </a:lnTo>
                <a:lnTo>
                  <a:pt x="6270070" y="2059679"/>
                </a:lnTo>
                <a:lnTo>
                  <a:pt x="0" y="20596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4" name="Freeform 4"/>
          <p:cNvSpPr/>
          <p:nvPr/>
        </p:nvSpPr>
        <p:spPr>
          <a:xfrm>
            <a:off x="3158394" y="2547787"/>
            <a:ext cx="1532839" cy="1532839"/>
          </a:xfrm>
          <a:custGeom>
            <a:avLst/>
            <a:gdLst/>
            <a:ahLst/>
            <a:cxnLst/>
            <a:rect l="l" t="t" r="r" b="b"/>
            <a:pathLst>
              <a:path w="1532839" h="1532839">
                <a:moveTo>
                  <a:pt x="0" y="0"/>
                </a:moveTo>
                <a:lnTo>
                  <a:pt x="1532839" y="0"/>
                </a:lnTo>
                <a:lnTo>
                  <a:pt x="1532839" y="1532839"/>
                </a:lnTo>
                <a:lnTo>
                  <a:pt x="0" y="1532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noProof="0" dirty="0"/>
          </a:p>
        </p:txBody>
      </p:sp>
      <p:sp>
        <p:nvSpPr>
          <p:cNvPr id="5" name="Freeform 5"/>
          <p:cNvSpPr/>
          <p:nvPr/>
        </p:nvSpPr>
        <p:spPr>
          <a:xfrm>
            <a:off x="9665432" y="3127009"/>
            <a:ext cx="1053551" cy="1053551"/>
          </a:xfrm>
          <a:custGeom>
            <a:avLst/>
            <a:gdLst/>
            <a:ahLst/>
            <a:cxnLst/>
            <a:rect l="l" t="t" r="r" b="b"/>
            <a:pathLst>
              <a:path w="1053551" h="1053551">
                <a:moveTo>
                  <a:pt x="0" y="0"/>
                </a:moveTo>
                <a:lnTo>
                  <a:pt x="1053551" y="0"/>
                </a:lnTo>
                <a:lnTo>
                  <a:pt x="1053551" y="1053551"/>
                </a:lnTo>
                <a:lnTo>
                  <a:pt x="0" y="1053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n-NO" noProof="0" dirty="0"/>
          </a:p>
        </p:txBody>
      </p:sp>
      <p:sp>
        <p:nvSpPr>
          <p:cNvPr id="6" name="Freeform 6"/>
          <p:cNvSpPr/>
          <p:nvPr/>
        </p:nvSpPr>
        <p:spPr>
          <a:xfrm>
            <a:off x="9665432" y="6041654"/>
            <a:ext cx="1053551" cy="1053551"/>
          </a:xfrm>
          <a:custGeom>
            <a:avLst/>
            <a:gdLst/>
            <a:ahLst/>
            <a:cxnLst/>
            <a:rect l="l" t="t" r="r" b="b"/>
            <a:pathLst>
              <a:path w="1053551" h="1053551">
                <a:moveTo>
                  <a:pt x="0" y="0"/>
                </a:moveTo>
                <a:lnTo>
                  <a:pt x="1053551" y="0"/>
                </a:lnTo>
                <a:lnTo>
                  <a:pt x="1053551" y="1053551"/>
                </a:lnTo>
                <a:lnTo>
                  <a:pt x="0" y="1053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n-NO" noProof="0" dirty="0"/>
          </a:p>
        </p:txBody>
      </p:sp>
      <p:sp>
        <p:nvSpPr>
          <p:cNvPr id="7" name="Freeform 7"/>
          <p:cNvSpPr/>
          <p:nvPr/>
        </p:nvSpPr>
        <p:spPr>
          <a:xfrm>
            <a:off x="3351766" y="2859350"/>
            <a:ext cx="1146094" cy="909712"/>
          </a:xfrm>
          <a:custGeom>
            <a:avLst/>
            <a:gdLst/>
            <a:ahLst/>
            <a:cxnLst/>
            <a:rect l="l" t="t" r="r" b="b"/>
            <a:pathLst>
              <a:path w="1146094" h="909712">
                <a:moveTo>
                  <a:pt x="0" y="0"/>
                </a:moveTo>
                <a:lnTo>
                  <a:pt x="1146094" y="0"/>
                </a:lnTo>
                <a:lnTo>
                  <a:pt x="1146094" y="909712"/>
                </a:lnTo>
                <a:lnTo>
                  <a:pt x="0" y="909712"/>
                </a:lnTo>
                <a:lnTo>
                  <a:pt x="0" y="0"/>
                </a:lnTo>
                <a:close/>
              </a:path>
            </a:pathLst>
          </a:custGeom>
          <a:blipFill>
            <a:blip r:embed="rId8">
              <a:extLst>
                <a:ext uri="{96DAC541-7B7A-43D3-8B79-37D633B846F1}">
                  <asvg:svgBlip xmlns:asvg="http://schemas.microsoft.com/office/drawing/2016/SVG/main" r:embed="rId9"/>
                </a:ext>
              </a:extLst>
            </a:blip>
            <a:stretch>
              <a:fillRect l="-22" r="-22"/>
            </a:stretch>
          </a:blipFill>
        </p:spPr>
        <p:txBody>
          <a:bodyPr/>
          <a:lstStyle/>
          <a:p>
            <a:endParaRPr lang="nn-NO" noProof="0" dirty="0"/>
          </a:p>
        </p:txBody>
      </p:sp>
      <p:sp>
        <p:nvSpPr>
          <p:cNvPr id="8" name="TextBox 8"/>
          <p:cNvSpPr txBox="1"/>
          <p:nvPr/>
        </p:nvSpPr>
        <p:spPr>
          <a:xfrm>
            <a:off x="2058429" y="4118726"/>
            <a:ext cx="5265608" cy="1539874"/>
          </a:xfrm>
          <a:prstGeom prst="rect">
            <a:avLst/>
          </a:prstGeom>
        </p:spPr>
        <p:txBody>
          <a:bodyPr lIns="0" tIns="0" rIns="0" bIns="0" rtlCol="0" anchor="t">
            <a:spAutoFit/>
          </a:bodyPr>
          <a:lstStyle/>
          <a:p>
            <a:pPr algn="l">
              <a:lnSpc>
                <a:spcPts val="11200"/>
              </a:lnSpc>
            </a:pPr>
            <a:r>
              <a:rPr lang="nn-NO" sz="8000" noProof="0" dirty="0" err="1">
                <a:solidFill>
                  <a:srgbClr val="000000"/>
                </a:solidFill>
                <a:latin typeface="Alata"/>
                <a:ea typeface="Alata"/>
                <a:cs typeface="Alata"/>
                <a:sym typeface="Alata"/>
              </a:rPr>
              <a:t>Førskriving</a:t>
            </a:r>
            <a:endParaRPr lang="nn-NO" sz="8000" noProof="0" dirty="0">
              <a:solidFill>
                <a:srgbClr val="000000"/>
              </a:solidFill>
              <a:latin typeface="Alata"/>
              <a:ea typeface="Alata"/>
              <a:cs typeface="Alata"/>
              <a:sym typeface="Alata"/>
            </a:endParaRPr>
          </a:p>
        </p:txBody>
      </p:sp>
      <p:sp>
        <p:nvSpPr>
          <p:cNvPr id="9" name="TextBox 9"/>
          <p:cNvSpPr txBox="1"/>
          <p:nvPr/>
        </p:nvSpPr>
        <p:spPr>
          <a:xfrm>
            <a:off x="2058429" y="5886670"/>
            <a:ext cx="5265608" cy="1657350"/>
          </a:xfrm>
          <a:prstGeom prst="rect">
            <a:avLst/>
          </a:prstGeom>
        </p:spPr>
        <p:txBody>
          <a:bodyPr lIns="0" tIns="0" rIns="0" bIns="0" rtlCol="0" anchor="t">
            <a:spAutoFit/>
          </a:bodyPr>
          <a:lstStyle/>
          <a:p>
            <a:pPr algn="l">
              <a:lnSpc>
                <a:spcPts val="4200"/>
              </a:lnSpc>
            </a:pPr>
            <a:r>
              <a:rPr lang="nn-NO" sz="3000" noProof="0" dirty="0">
                <a:solidFill>
                  <a:srgbClr val="000000"/>
                </a:solidFill>
                <a:latin typeface="Alata"/>
                <a:ea typeface="Alata"/>
                <a:cs typeface="Alata"/>
                <a:sym typeface="Alata"/>
              </a:rPr>
              <a:t>Ta utgangspunkt i spørsmåla til høgre. Tenkeskriv i 2 minutt. </a:t>
            </a:r>
          </a:p>
        </p:txBody>
      </p:sp>
      <p:sp>
        <p:nvSpPr>
          <p:cNvPr id="10" name="TextBox 10"/>
          <p:cNvSpPr txBox="1"/>
          <p:nvPr/>
        </p:nvSpPr>
        <p:spPr>
          <a:xfrm>
            <a:off x="11061883" y="3195396"/>
            <a:ext cx="4648618" cy="923330"/>
          </a:xfrm>
          <a:prstGeom prst="rect">
            <a:avLst/>
          </a:prstGeom>
        </p:spPr>
        <p:txBody>
          <a:bodyPr lIns="0" tIns="0" rIns="0" bIns="0" rtlCol="0" anchor="t">
            <a:spAutoFit/>
          </a:bodyPr>
          <a:lstStyle/>
          <a:p>
            <a:pPr algn="l"/>
            <a:r>
              <a:rPr lang="nn-NO" sz="3000" noProof="0" dirty="0">
                <a:solidFill>
                  <a:srgbClr val="000000"/>
                </a:solidFill>
                <a:latin typeface="Alata"/>
                <a:ea typeface="Alata"/>
                <a:cs typeface="Alata"/>
                <a:sym typeface="Alata"/>
              </a:rPr>
              <a:t>Kva assosiasjonar gir «jazz»?</a:t>
            </a:r>
          </a:p>
        </p:txBody>
      </p:sp>
      <p:sp>
        <p:nvSpPr>
          <p:cNvPr id="11" name="TextBox 11"/>
          <p:cNvSpPr txBox="1"/>
          <p:nvPr/>
        </p:nvSpPr>
        <p:spPr>
          <a:xfrm>
            <a:off x="11071822" y="6106764"/>
            <a:ext cx="4648618" cy="923330"/>
          </a:xfrm>
          <a:prstGeom prst="rect">
            <a:avLst/>
          </a:prstGeom>
        </p:spPr>
        <p:txBody>
          <a:bodyPr lIns="0" tIns="0" rIns="0" bIns="0" rtlCol="0" anchor="t">
            <a:spAutoFit/>
          </a:bodyPr>
          <a:lstStyle/>
          <a:p>
            <a:pPr algn="l"/>
            <a:r>
              <a:rPr lang="nn-NO" sz="3000" noProof="0" dirty="0">
                <a:solidFill>
                  <a:srgbClr val="000000"/>
                </a:solidFill>
                <a:latin typeface="Alata"/>
                <a:ea typeface="Alata"/>
                <a:cs typeface="Alata"/>
                <a:sym typeface="Alata"/>
              </a:rPr>
              <a:t>Kva tyder å «jazze» seg opp?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TextBox 2"/>
          <p:cNvSpPr txBox="1"/>
          <p:nvPr/>
        </p:nvSpPr>
        <p:spPr>
          <a:xfrm>
            <a:off x="828627" y="818696"/>
            <a:ext cx="16630745" cy="5378451"/>
          </a:xfrm>
          <a:prstGeom prst="rect">
            <a:avLst/>
          </a:prstGeom>
        </p:spPr>
        <p:txBody>
          <a:bodyPr lIns="0" tIns="0" rIns="0" bIns="0" rtlCol="0" anchor="t">
            <a:spAutoFit/>
          </a:bodyPr>
          <a:lstStyle/>
          <a:p>
            <a:pPr algn="l">
              <a:lnSpc>
                <a:spcPts val="6998"/>
              </a:lnSpc>
            </a:pPr>
            <a:r>
              <a:rPr lang="nn-NO" sz="4999" noProof="0" dirty="0">
                <a:solidFill>
                  <a:srgbClr val="000000"/>
                </a:solidFill>
                <a:latin typeface="Alata"/>
                <a:ea typeface="Alata"/>
                <a:cs typeface="Alata"/>
                <a:sym typeface="Alata"/>
              </a:rPr>
              <a:t>Før eg trefte deg, trudde eg du var ein katt. Kusina mi skreiv til meg: «Kan du passe </a:t>
            </a:r>
            <a:r>
              <a:rPr lang="nn-NO" sz="4999" noProof="0" dirty="0" err="1">
                <a:solidFill>
                  <a:srgbClr val="000000"/>
                </a:solidFill>
                <a:latin typeface="Alata"/>
                <a:ea typeface="Alata"/>
                <a:cs typeface="Alata"/>
                <a:sym typeface="Alata"/>
              </a:rPr>
              <a:t>Freyja</a:t>
            </a:r>
            <a:r>
              <a:rPr lang="nn-NO" sz="4999" noProof="0" dirty="0">
                <a:solidFill>
                  <a:srgbClr val="000000"/>
                </a:solidFill>
                <a:latin typeface="Alata"/>
                <a:ea typeface="Alata"/>
                <a:cs typeface="Alata"/>
                <a:sym typeface="Alata"/>
              </a:rPr>
              <a:t> i oktober?» Eg trudde ho snakka om katten. Eg er elendig på namn. Du var hos naboen til kusina mi då vi kom for å hente deg (Goksøyr, s. 73). </a:t>
            </a:r>
          </a:p>
          <a:p>
            <a:pPr algn="l">
              <a:lnSpc>
                <a:spcPts val="6998"/>
              </a:lnSpc>
            </a:pPr>
            <a:endParaRPr lang="nn-NO" sz="4999" noProof="0" dirty="0">
              <a:solidFill>
                <a:srgbClr val="000000"/>
              </a:solidFill>
              <a:latin typeface="Alata"/>
              <a:ea typeface="Alata"/>
              <a:cs typeface="Alata"/>
              <a:sym typeface="Alata"/>
            </a:endParaRPr>
          </a:p>
        </p:txBody>
      </p:sp>
      <p:grpSp>
        <p:nvGrpSpPr>
          <p:cNvPr id="3" name="Group 3"/>
          <p:cNvGrpSpPr/>
          <p:nvPr/>
        </p:nvGrpSpPr>
        <p:grpSpPr>
          <a:xfrm>
            <a:off x="1028700" y="6759259"/>
            <a:ext cx="1604923" cy="771999"/>
            <a:chOff x="0" y="0"/>
            <a:chExt cx="2139897" cy="1029332"/>
          </a:xfrm>
        </p:grpSpPr>
        <p:sp>
          <p:nvSpPr>
            <p:cNvPr id="4" name="Freeform 4"/>
            <p:cNvSpPr/>
            <p:nvPr/>
          </p:nvSpPr>
          <p:spPr>
            <a:xfrm>
              <a:off x="0" y="0"/>
              <a:ext cx="2139950" cy="1029335"/>
            </a:xfrm>
            <a:custGeom>
              <a:avLst/>
              <a:gdLst/>
              <a:ahLst/>
              <a:cxnLst/>
              <a:rect l="l" t="t" r="r" b="b"/>
              <a:pathLst>
                <a:path w="2139950" h="1029335">
                  <a:moveTo>
                    <a:pt x="1069975" y="0"/>
                  </a:moveTo>
                  <a:cubicBezTo>
                    <a:pt x="479044" y="0"/>
                    <a:pt x="0" y="230378"/>
                    <a:pt x="0" y="514604"/>
                  </a:cubicBezTo>
                  <a:cubicBezTo>
                    <a:pt x="0" y="798830"/>
                    <a:pt x="479044" y="1029335"/>
                    <a:pt x="1069975" y="1029335"/>
                  </a:cubicBezTo>
                  <a:cubicBezTo>
                    <a:pt x="1660906" y="1029335"/>
                    <a:pt x="2139950" y="798957"/>
                    <a:pt x="2139950" y="514604"/>
                  </a:cubicBezTo>
                  <a:cubicBezTo>
                    <a:pt x="2139950" y="230251"/>
                    <a:pt x="1660906" y="0"/>
                    <a:pt x="1069975" y="0"/>
                  </a:cubicBezTo>
                  <a:close/>
                </a:path>
              </a:pathLst>
            </a:custGeom>
            <a:solidFill>
              <a:srgbClr val="B26B9A"/>
            </a:solidFill>
          </p:spPr>
          <p:txBody>
            <a:bodyPr/>
            <a:lstStyle/>
            <a:p>
              <a:endParaRPr lang="nn-NO" noProof="0" dirty="0"/>
            </a:p>
          </p:txBody>
        </p:sp>
      </p:grpSp>
      <p:grpSp>
        <p:nvGrpSpPr>
          <p:cNvPr id="5" name="Group 5"/>
          <p:cNvGrpSpPr/>
          <p:nvPr/>
        </p:nvGrpSpPr>
        <p:grpSpPr>
          <a:xfrm>
            <a:off x="1028700" y="8010051"/>
            <a:ext cx="1604923" cy="771999"/>
            <a:chOff x="0" y="0"/>
            <a:chExt cx="2139897" cy="1029332"/>
          </a:xfrm>
        </p:grpSpPr>
        <p:sp>
          <p:nvSpPr>
            <p:cNvPr id="6" name="Freeform 6"/>
            <p:cNvSpPr/>
            <p:nvPr/>
          </p:nvSpPr>
          <p:spPr>
            <a:xfrm>
              <a:off x="0" y="0"/>
              <a:ext cx="2139950" cy="1029335"/>
            </a:xfrm>
            <a:custGeom>
              <a:avLst/>
              <a:gdLst/>
              <a:ahLst/>
              <a:cxnLst/>
              <a:rect l="l" t="t" r="r" b="b"/>
              <a:pathLst>
                <a:path w="2139950" h="1029335">
                  <a:moveTo>
                    <a:pt x="1069975" y="0"/>
                  </a:moveTo>
                  <a:cubicBezTo>
                    <a:pt x="479044" y="0"/>
                    <a:pt x="0" y="230378"/>
                    <a:pt x="0" y="514604"/>
                  </a:cubicBezTo>
                  <a:cubicBezTo>
                    <a:pt x="0" y="798830"/>
                    <a:pt x="479044" y="1029335"/>
                    <a:pt x="1069975" y="1029335"/>
                  </a:cubicBezTo>
                  <a:cubicBezTo>
                    <a:pt x="1660906" y="1029335"/>
                    <a:pt x="2139950" y="798957"/>
                    <a:pt x="2139950" y="514604"/>
                  </a:cubicBezTo>
                  <a:cubicBezTo>
                    <a:pt x="2139950" y="230251"/>
                    <a:pt x="1660906" y="0"/>
                    <a:pt x="1069975" y="0"/>
                  </a:cubicBezTo>
                  <a:close/>
                </a:path>
              </a:pathLst>
            </a:custGeom>
            <a:solidFill>
              <a:srgbClr val="B26B9A"/>
            </a:solidFill>
          </p:spPr>
          <p:txBody>
            <a:bodyPr/>
            <a:lstStyle/>
            <a:p>
              <a:endParaRPr lang="nn-NO" noProof="0" dirty="0"/>
            </a:p>
          </p:txBody>
        </p:sp>
      </p:grpSp>
      <p:sp>
        <p:nvSpPr>
          <p:cNvPr id="7" name="TextBox 7"/>
          <p:cNvSpPr txBox="1"/>
          <p:nvPr/>
        </p:nvSpPr>
        <p:spPr>
          <a:xfrm>
            <a:off x="1264437" y="6655959"/>
            <a:ext cx="1133450" cy="761905"/>
          </a:xfrm>
          <a:prstGeom prst="rect">
            <a:avLst/>
          </a:prstGeom>
        </p:spPr>
        <p:txBody>
          <a:bodyPr lIns="0" tIns="0" rIns="0" bIns="0" rtlCol="0" anchor="t">
            <a:spAutoFit/>
          </a:bodyPr>
          <a:lstStyle/>
          <a:p>
            <a:pPr algn="ctr">
              <a:lnSpc>
                <a:spcPts val="5652"/>
              </a:lnSpc>
            </a:pPr>
            <a:r>
              <a:rPr lang="nn-NO" sz="3600" noProof="0" dirty="0">
                <a:solidFill>
                  <a:srgbClr val="FFFFFF"/>
                </a:solidFill>
                <a:latin typeface="Alata"/>
                <a:ea typeface="Alata"/>
                <a:cs typeface="Alata"/>
                <a:sym typeface="Alata"/>
              </a:rPr>
              <a:t>1</a:t>
            </a:r>
          </a:p>
        </p:txBody>
      </p:sp>
      <p:sp>
        <p:nvSpPr>
          <p:cNvPr id="8" name="TextBox 8"/>
          <p:cNvSpPr txBox="1"/>
          <p:nvPr/>
        </p:nvSpPr>
        <p:spPr>
          <a:xfrm>
            <a:off x="1264437" y="7906751"/>
            <a:ext cx="1133450" cy="761905"/>
          </a:xfrm>
          <a:prstGeom prst="rect">
            <a:avLst/>
          </a:prstGeom>
        </p:spPr>
        <p:txBody>
          <a:bodyPr lIns="0" tIns="0" rIns="0" bIns="0" rtlCol="0" anchor="t">
            <a:spAutoFit/>
          </a:bodyPr>
          <a:lstStyle/>
          <a:p>
            <a:pPr algn="ctr">
              <a:lnSpc>
                <a:spcPts val="5652"/>
              </a:lnSpc>
            </a:pPr>
            <a:r>
              <a:rPr lang="nn-NO" sz="3600" noProof="0" dirty="0">
                <a:solidFill>
                  <a:srgbClr val="FFFFFF"/>
                </a:solidFill>
                <a:latin typeface="Alata"/>
                <a:ea typeface="Alata"/>
                <a:cs typeface="Alata"/>
                <a:sym typeface="Alata"/>
              </a:rPr>
              <a:t>2</a:t>
            </a:r>
          </a:p>
        </p:txBody>
      </p:sp>
      <p:sp>
        <p:nvSpPr>
          <p:cNvPr id="9" name="TextBox 9"/>
          <p:cNvSpPr txBox="1"/>
          <p:nvPr/>
        </p:nvSpPr>
        <p:spPr>
          <a:xfrm>
            <a:off x="3722591" y="6485098"/>
            <a:ext cx="13287231" cy="938975"/>
          </a:xfrm>
          <a:prstGeom prst="rect">
            <a:avLst/>
          </a:prstGeom>
        </p:spPr>
        <p:txBody>
          <a:bodyPr lIns="0" tIns="0" rIns="0" bIns="0" rtlCol="0" anchor="t">
            <a:spAutoFit/>
          </a:bodyPr>
          <a:lstStyle/>
          <a:p>
            <a:pPr algn="l">
              <a:lnSpc>
                <a:spcPts val="8398"/>
              </a:lnSpc>
            </a:pPr>
            <a:r>
              <a:rPr lang="nn-NO" sz="4198" noProof="0" dirty="0">
                <a:solidFill>
                  <a:srgbClr val="000000"/>
                </a:solidFill>
                <a:latin typeface="Alata"/>
                <a:ea typeface="Alata"/>
                <a:cs typeface="Alata"/>
                <a:sym typeface="Alata"/>
              </a:rPr>
              <a:t>Kven er «du»? </a:t>
            </a:r>
          </a:p>
        </p:txBody>
      </p:sp>
      <p:sp>
        <p:nvSpPr>
          <p:cNvPr id="10" name="TextBox 10"/>
          <p:cNvSpPr txBox="1"/>
          <p:nvPr/>
        </p:nvSpPr>
        <p:spPr>
          <a:xfrm>
            <a:off x="3733834" y="7712024"/>
            <a:ext cx="13287231" cy="1180627"/>
          </a:xfrm>
          <a:prstGeom prst="rect">
            <a:avLst/>
          </a:prstGeom>
        </p:spPr>
        <p:txBody>
          <a:bodyPr lIns="0" tIns="0" rIns="0" bIns="0" rtlCol="0" anchor="t">
            <a:spAutoFit/>
          </a:bodyPr>
          <a:lstStyle/>
          <a:p>
            <a:pPr algn="l">
              <a:lnSpc>
                <a:spcPts val="8398"/>
              </a:lnSpc>
            </a:pPr>
            <a:r>
              <a:rPr lang="nn-NO" sz="4198" noProof="0" dirty="0">
                <a:solidFill>
                  <a:srgbClr val="000000"/>
                </a:solidFill>
                <a:latin typeface="Alata"/>
                <a:ea typeface="Alata"/>
                <a:cs typeface="Alata"/>
                <a:sym typeface="Alata"/>
              </a:rPr>
              <a:t>Kva trur du novella kjem til å handle 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Freeform 2"/>
          <p:cNvSpPr/>
          <p:nvPr/>
        </p:nvSpPr>
        <p:spPr>
          <a:xfrm>
            <a:off x="0" y="-108496"/>
            <a:ext cx="9144000" cy="10745397"/>
          </a:xfrm>
          <a:custGeom>
            <a:avLst/>
            <a:gdLst/>
            <a:ahLst/>
            <a:cxnLst/>
            <a:rect l="l" t="t" r="r" b="b"/>
            <a:pathLst>
              <a:path w="9144000" h="10745397">
                <a:moveTo>
                  <a:pt x="0" y="0"/>
                </a:moveTo>
                <a:lnTo>
                  <a:pt x="9144000" y="0"/>
                </a:lnTo>
                <a:lnTo>
                  <a:pt x="9144000" y="10745397"/>
                </a:lnTo>
                <a:lnTo>
                  <a:pt x="0" y="1074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3" name="Freeform 3"/>
          <p:cNvSpPr/>
          <p:nvPr/>
        </p:nvSpPr>
        <p:spPr>
          <a:xfrm>
            <a:off x="12920946" y="2490198"/>
            <a:ext cx="1532839" cy="1532839"/>
          </a:xfrm>
          <a:custGeom>
            <a:avLst/>
            <a:gdLst/>
            <a:ahLst/>
            <a:cxnLst/>
            <a:rect l="l" t="t" r="r" b="b"/>
            <a:pathLst>
              <a:path w="1532839" h="1532839">
                <a:moveTo>
                  <a:pt x="0" y="0"/>
                </a:moveTo>
                <a:lnTo>
                  <a:pt x="1532839" y="0"/>
                </a:lnTo>
                <a:lnTo>
                  <a:pt x="1532839" y="1532839"/>
                </a:lnTo>
                <a:lnTo>
                  <a:pt x="0" y="1532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noProof="0" dirty="0"/>
          </a:p>
        </p:txBody>
      </p:sp>
      <p:grpSp>
        <p:nvGrpSpPr>
          <p:cNvPr id="4" name="Group 4"/>
          <p:cNvGrpSpPr/>
          <p:nvPr/>
        </p:nvGrpSpPr>
        <p:grpSpPr>
          <a:xfrm>
            <a:off x="0" y="0"/>
            <a:ext cx="6519386" cy="10287000"/>
            <a:chOff x="0" y="0"/>
            <a:chExt cx="8692515" cy="13716000"/>
          </a:xfrm>
        </p:grpSpPr>
        <p:sp>
          <p:nvSpPr>
            <p:cNvPr id="5" name="Freeform 5"/>
            <p:cNvSpPr/>
            <p:nvPr/>
          </p:nvSpPr>
          <p:spPr>
            <a:xfrm>
              <a:off x="0" y="0"/>
              <a:ext cx="8692515" cy="13716000"/>
            </a:xfrm>
            <a:custGeom>
              <a:avLst/>
              <a:gdLst/>
              <a:ahLst/>
              <a:cxnLst/>
              <a:rect l="l" t="t" r="r" b="b"/>
              <a:pathLst>
                <a:path w="8692515" h="13716000">
                  <a:moveTo>
                    <a:pt x="0" y="0"/>
                  </a:moveTo>
                  <a:lnTo>
                    <a:pt x="8692515" y="0"/>
                  </a:lnTo>
                  <a:lnTo>
                    <a:pt x="8692515" y="13716000"/>
                  </a:lnTo>
                  <a:lnTo>
                    <a:pt x="0" y="13716000"/>
                  </a:lnTo>
                  <a:lnTo>
                    <a:pt x="0" y="0"/>
                  </a:lnTo>
                  <a:close/>
                </a:path>
              </a:pathLst>
            </a:custGeom>
            <a:blipFill>
              <a:blip r:embed="rId6"/>
              <a:stretch>
                <a:fillRect l="-2" r="-2"/>
              </a:stretch>
            </a:blipFill>
          </p:spPr>
          <p:txBody>
            <a:bodyPr/>
            <a:lstStyle/>
            <a:p>
              <a:endParaRPr lang="nn-NO" noProof="0" dirty="0"/>
            </a:p>
          </p:txBody>
        </p:sp>
      </p:grpSp>
      <p:sp>
        <p:nvSpPr>
          <p:cNvPr id="6" name="Freeform 6"/>
          <p:cNvSpPr/>
          <p:nvPr/>
        </p:nvSpPr>
        <p:spPr>
          <a:xfrm>
            <a:off x="13187283" y="2838424"/>
            <a:ext cx="1000165" cy="836388"/>
          </a:xfrm>
          <a:custGeom>
            <a:avLst/>
            <a:gdLst/>
            <a:ahLst/>
            <a:cxnLst/>
            <a:rect l="l" t="t" r="r" b="b"/>
            <a:pathLst>
              <a:path w="1000165" h="836388">
                <a:moveTo>
                  <a:pt x="0" y="0"/>
                </a:moveTo>
                <a:lnTo>
                  <a:pt x="1000165" y="0"/>
                </a:lnTo>
                <a:lnTo>
                  <a:pt x="1000165" y="836387"/>
                </a:lnTo>
                <a:lnTo>
                  <a:pt x="0" y="836387"/>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nn-NO" noProof="0" dirty="0"/>
          </a:p>
        </p:txBody>
      </p:sp>
      <p:sp>
        <p:nvSpPr>
          <p:cNvPr id="7" name="TextBox 7"/>
          <p:cNvSpPr txBox="1"/>
          <p:nvPr/>
        </p:nvSpPr>
        <p:spPr>
          <a:xfrm>
            <a:off x="10591800" y="4118726"/>
            <a:ext cx="6667500" cy="1327030"/>
          </a:xfrm>
          <a:prstGeom prst="rect">
            <a:avLst/>
          </a:prstGeom>
        </p:spPr>
        <p:txBody>
          <a:bodyPr wrap="square" lIns="0" tIns="0" rIns="0" bIns="0" rtlCol="0" anchor="t">
            <a:spAutoFit/>
          </a:bodyPr>
          <a:lstStyle/>
          <a:p>
            <a:pPr algn="l">
              <a:lnSpc>
                <a:spcPts val="11200"/>
              </a:lnSpc>
            </a:pPr>
            <a:r>
              <a:rPr lang="nn-NO" sz="8000" noProof="0" dirty="0">
                <a:solidFill>
                  <a:srgbClr val="000000"/>
                </a:solidFill>
                <a:latin typeface="Alata"/>
                <a:ea typeface="Alata"/>
                <a:cs typeface="Alata"/>
                <a:sym typeface="Alata"/>
              </a:rPr>
              <a:t>Bokomslaget</a:t>
            </a:r>
          </a:p>
        </p:txBody>
      </p:sp>
      <p:sp>
        <p:nvSpPr>
          <p:cNvPr id="8" name="TextBox 8"/>
          <p:cNvSpPr txBox="1"/>
          <p:nvPr/>
        </p:nvSpPr>
        <p:spPr>
          <a:xfrm>
            <a:off x="10353615" y="5905500"/>
            <a:ext cx="6667500" cy="2716065"/>
          </a:xfrm>
          <a:prstGeom prst="rect">
            <a:avLst/>
          </a:prstGeom>
        </p:spPr>
        <p:txBody>
          <a:bodyPr wrap="square" lIns="0" tIns="0" rIns="0" bIns="0" rtlCol="0" anchor="t">
            <a:spAutoFit/>
          </a:bodyPr>
          <a:lstStyle/>
          <a:p>
            <a:pPr algn="ctr">
              <a:lnSpc>
                <a:spcPts val="4339"/>
              </a:lnSpc>
            </a:pPr>
            <a:r>
              <a:rPr lang="nn-NO" sz="3099" noProof="0" dirty="0">
                <a:solidFill>
                  <a:srgbClr val="000000"/>
                </a:solidFill>
                <a:latin typeface="Alata"/>
                <a:ea typeface="Alata"/>
                <a:cs typeface="Alata"/>
                <a:sym typeface="Alata"/>
              </a:rPr>
              <a:t>Studer bokomslaget og tittelen på novellesamlinga. </a:t>
            </a:r>
          </a:p>
          <a:p>
            <a:pPr algn="ctr">
              <a:lnSpc>
                <a:spcPts val="4339"/>
              </a:lnSpc>
            </a:pPr>
            <a:r>
              <a:rPr lang="nn-NO" sz="3099" noProof="0" dirty="0">
                <a:solidFill>
                  <a:srgbClr val="000000"/>
                </a:solidFill>
                <a:latin typeface="Alata"/>
                <a:ea typeface="Alata"/>
                <a:cs typeface="Alata"/>
                <a:sym typeface="Alata"/>
              </a:rPr>
              <a:t>Kva for tema kan ein vente seg? </a:t>
            </a:r>
          </a:p>
          <a:p>
            <a:pPr algn="ctr">
              <a:lnSpc>
                <a:spcPts val="4339"/>
              </a:lnSpc>
            </a:pPr>
            <a:r>
              <a:rPr lang="nn-NO" sz="3099" noProof="0" dirty="0">
                <a:solidFill>
                  <a:srgbClr val="000000"/>
                </a:solidFill>
                <a:latin typeface="Alata"/>
                <a:ea typeface="Alata"/>
                <a:cs typeface="Alata"/>
                <a:sym typeface="Alata"/>
              </a:rPr>
              <a:t>Diskuter med ein </a:t>
            </a:r>
            <a:r>
              <a:rPr lang="nn-NO" sz="3099" noProof="0" dirty="0" err="1">
                <a:solidFill>
                  <a:srgbClr val="000000"/>
                </a:solidFill>
                <a:latin typeface="Alata"/>
                <a:ea typeface="Alata"/>
                <a:cs typeface="Alata"/>
                <a:sym typeface="Alata"/>
              </a:rPr>
              <a:t>medelev</a:t>
            </a:r>
            <a:r>
              <a:rPr lang="nn-NO" sz="3099" noProof="0" dirty="0">
                <a:solidFill>
                  <a:srgbClr val="000000"/>
                </a:solidFill>
                <a:latin typeface="Alata"/>
                <a:ea typeface="Alata"/>
                <a:cs typeface="Alata"/>
                <a:sym typeface="Alata"/>
              </a:rPr>
              <a:t>. </a:t>
            </a:r>
          </a:p>
          <a:p>
            <a:pPr algn="ctr">
              <a:lnSpc>
                <a:spcPts val="4339"/>
              </a:lnSpc>
            </a:pPr>
            <a:endParaRPr lang="nn-NO" sz="3099" noProof="0" dirty="0">
              <a:solidFill>
                <a:srgbClr val="000000"/>
              </a:solidFill>
              <a:latin typeface="Alata"/>
              <a:ea typeface="Alata"/>
              <a:cs typeface="Alata"/>
              <a:sym typeface="Alat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26B9A"/>
        </a:solidFill>
        <a:effectLst/>
      </p:bgPr>
    </p:bg>
    <p:spTree>
      <p:nvGrpSpPr>
        <p:cNvPr id="1" name=""/>
        <p:cNvGrpSpPr/>
        <p:nvPr/>
      </p:nvGrpSpPr>
      <p:grpSpPr>
        <a:xfrm>
          <a:off x="0" y="0"/>
          <a:ext cx="0" cy="0"/>
          <a:chOff x="0" y="0"/>
          <a:chExt cx="0" cy="0"/>
        </a:xfrm>
      </p:grpSpPr>
      <p:sp>
        <p:nvSpPr>
          <p:cNvPr id="2" name="Freeform 2"/>
          <p:cNvSpPr/>
          <p:nvPr/>
        </p:nvSpPr>
        <p:spPr>
          <a:xfrm>
            <a:off x="7244028" y="3839109"/>
            <a:ext cx="3799944" cy="5567853"/>
          </a:xfrm>
          <a:custGeom>
            <a:avLst/>
            <a:gdLst/>
            <a:ahLst/>
            <a:cxnLst/>
            <a:rect l="l" t="t" r="r" b="b"/>
            <a:pathLst>
              <a:path w="3799944" h="5567853">
                <a:moveTo>
                  <a:pt x="0" y="0"/>
                </a:moveTo>
                <a:lnTo>
                  <a:pt x="3799944" y="0"/>
                </a:lnTo>
                <a:lnTo>
                  <a:pt x="3799944" y="5567853"/>
                </a:lnTo>
                <a:lnTo>
                  <a:pt x="0" y="55678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3" name="Freeform 3"/>
          <p:cNvSpPr/>
          <p:nvPr/>
        </p:nvSpPr>
        <p:spPr>
          <a:xfrm>
            <a:off x="8603882" y="4352341"/>
            <a:ext cx="1053551" cy="1053551"/>
          </a:xfrm>
          <a:custGeom>
            <a:avLst/>
            <a:gdLst/>
            <a:ahLst/>
            <a:cxnLst/>
            <a:rect l="l" t="t" r="r" b="b"/>
            <a:pathLst>
              <a:path w="1053551" h="1053551">
                <a:moveTo>
                  <a:pt x="0" y="0"/>
                </a:moveTo>
                <a:lnTo>
                  <a:pt x="1053551" y="0"/>
                </a:lnTo>
                <a:lnTo>
                  <a:pt x="1053551" y="1053551"/>
                </a:lnTo>
                <a:lnTo>
                  <a:pt x="0" y="1053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noProof="0" dirty="0"/>
          </a:p>
        </p:txBody>
      </p:sp>
      <p:sp>
        <p:nvSpPr>
          <p:cNvPr id="4" name="Freeform 4"/>
          <p:cNvSpPr/>
          <p:nvPr/>
        </p:nvSpPr>
        <p:spPr>
          <a:xfrm>
            <a:off x="2247121" y="3839109"/>
            <a:ext cx="3799944" cy="4767753"/>
          </a:xfrm>
          <a:custGeom>
            <a:avLst/>
            <a:gdLst/>
            <a:ahLst/>
            <a:cxnLst/>
            <a:rect l="l" t="t" r="r" b="b"/>
            <a:pathLst>
              <a:path w="3799944" h="4767753">
                <a:moveTo>
                  <a:pt x="0" y="0"/>
                </a:moveTo>
                <a:lnTo>
                  <a:pt x="3799944" y="0"/>
                </a:lnTo>
                <a:lnTo>
                  <a:pt x="3799944" y="4767753"/>
                </a:lnTo>
                <a:lnTo>
                  <a:pt x="0" y="47677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n-NO" noProof="0" dirty="0"/>
          </a:p>
        </p:txBody>
      </p:sp>
      <p:sp>
        <p:nvSpPr>
          <p:cNvPr id="5" name="Freeform 5"/>
          <p:cNvSpPr/>
          <p:nvPr/>
        </p:nvSpPr>
        <p:spPr>
          <a:xfrm>
            <a:off x="3620318" y="4380879"/>
            <a:ext cx="1053551" cy="1053551"/>
          </a:xfrm>
          <a:custGeom>
            <a:avLst/>
            <a:gdLst/>
            <a:ahLst/>
            <a:cxnLst/>
            <a:rect l="l" t="t" r="r" b="b"/>
            <a:pathLst>
              <a:path w="1053551" h="1053551">
                <a:moveTo>
                  <a:pt x="0" y="0"/>
                </a:moveTo>
                <a:lnTo>
                  <a:pt x="1053551" y="0"/>
                </a:lnTo>
                <a:lnTo>
                  <a:pt x="1053551" y="1053551"/>
                </a:lnTo>
                <a:lnTo>
                  <a:pt x="0" y="1053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n-NO" noProof="0" dirty="0"/>
          </a:p>
        </p:txBody>
      </p:sp>
      <p:sp>
        <p:nvSpPr>
          <p:cNvPr id="6" name="Freeform 6"/>
          <p:cNvSpPr/>
          <p:nvPr/>
        </p:nvSpPr>
        <p:spPr>
          <a:xfrm>
            <a:off x="3871103" y="4674281"/>
            <a:ext cx="551979" cy="466747"/>
          </a:xfrm>
          <a:custGeom>
            <a:avLst/>
            <a:gdLst/>
            <a:ahLst/>
            <a:cxnLst/>
            <a:rect l="l" t="t" r="r" b="b"/>
            <a:pathLst>
              <a:path w="551979" h="466747">
                <a:moveTo>
                  <a:pt x="0" y="0"/>
                </a:moveTo>
                <a:lnTo>
                  <a:pt x="551979" y="0"/>
                </a:lnTo>
                <a:lnTo>
                  <a:pt x="551979" y="466747"/>
                </a:lnTo>
                <a:lnTo>
                  <a:pt x="0" y="466747"/>
                </a:lnTo>
                <a:lnTo>
                  <a:pt x="0" y="0"/>
                </a:lnTo>
                <a:close/>
              </a:path>
            </a:pathLst>
          </a:custGeom>
          <a:blipFill>
            <a:blip r:embed="rId10">
              <a:extLst>
                <a:ext uri="{96DAC541-7B7A-43D3-8B79-37D633B846F1}">
                  <asvg:svgBlip xmlns:asvg="http://schemas.microsoft.com/office/drawing/2016/SVG/main" r:embed="rId11"/>
                </a:ext>
              </a:extLst>
            </a:blip>
            <a:stretch>
              <a:fillRect t="-110" b="-110"/>
            </a:stretch>
          </a:blipFill>
        </p:spPr>
        <p:txBody>
          <a:bodyPr/>
          <a:lstStyle/>
          <a:p>
            <a:endParaRPr lang="nn-NO" noProof="0" dirty="0"/>
          </a:p>
        </p:txBody>
      </p:sp>
      <p:sp>
        <p:nvSpPr>
          <p:cNvPr id="7" name="Freeform 7"/>
          <p:cNvSpPr/>
          <p:nvPr/>
        </p:nvSpPr>
        <p:spPr>
          <a:xfrm>
            <a:off x="12244122" y="3839109"/>
            <a:ext cx="3799944" cy="4767753"/>
          </a:xfrm>
          <a:custGeom>
            <a:avLst/>
            <a:gdLst/>
            <a:ahLst/>
            <a:cxnLst/>
            <a:rect l="l" t="t" r="r" b="b"/>
            <a:pathLst>
              <a:path w="3799944" h="4767753">
                <a:moveTo>
                  <a:pt x="0" y="0"/>
                </a:moveTo>
                <a:lnTo>
                  <a:pt x="3799944" y="0"/>
                </a:lnTo>
                <a:lnTo>
                  <a:pt x="3799944" y="4767753"/>
                </a:lnTo>
                <a:lnTo>
                  <a:pt x="0" y="47677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n-NO" noProof="0" dirty="0"/>
          </a:p>
        </p:txBody>
      </p:sp>
      <p:sp>
        <p:nvSpPr>
          <p:cNvPr id="8" name="Freeform 8"/>
          <p:cNvSpPr/>
          <p:nvPr/>
        </p:nvSpPr>
        <p:spPr>
          <a:xfrm>
            <a:off x="13617319" y="4484550"/>
            <a:ext cx="1053551" cy="1053550"/>
          </a:xfrm>
          <a:custGeom>
            <a:avLst/>
            <a:gdLst/>
            <a:ahLst/>
            <a:cxnLst/>
            <a:rect l="l" t="t" r="r" b="b"/>
            <a:pathLst>
              <a:path w="1053551" h="1053550">
                <a:moveTo>
                  <a:pt x="0" y="0"/>
                </a:moveTo>
                <a:lnTo>
                  <a:pt x="1053550" y="0"/>
                </a:lnTo>
                <a:lnTo>
                  <a:pt x="1053550" y="1053551"/>
                </a:lnTo>
                <a:lnTo>
                  <a:pt x="0" y="1053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n-NO" noProof="0" dirty="0"/>
          </a:p>
        </p:txBody>
      </p:sp>
      <p:sp>
        <p:nvSpPr>
          <p:cNvPr id="9" name="Freeform 9"/>
          <p:cNvSpPr/>
          <p:nvPr/>
        </p:nvSpPr>
        <p:spPr>
          <a:xfrm>
            <a:off x="13754026" y="4721471"/>
            <a:ext cx="780136" cy="636786"/>
          </a:xfrm>
          <a:custGeom>
            <a:avLst/>
            <a:gdLst/>
            <a:ahLst/>
            <a:cxnLst/>
            <a:rect l="l" t="t" r="r" b="b"/>
            <a:pathLst>
              <a:path w="780136" h="636786">
                <a:moveTo>
                  <a:pt x="0" y="0"/>
                </a:moveTo>
                <a:lnTo>
                  <a:pt x="780136" y="0"/>
                </a:lnTo>
                <a:lnTo>
                  <a:pt x="780136" y="636786"/>
                </a:lnTo>
                <a:lnTo>
                  <a:pt x="0" y="636786"/>
                </a:lnTo>
                <a:lnTo>
                  <a:pt x="0" y="0"/>
                </a:lnTo>
                <a:close/>
              </a:path>
            </a:pathLst>
          </a:custGeom>
          <a:blipFill>
            <a:blip r:embed="rId12">
              <a:extLst>
                <a:ext uri="{96DAC541-7B7A-43D3-8B79-37D633B846F1}">
                  <asvg:svgBlip xmlns:asvg="http://schemas.microsoft.com/office/drawing/2016/SVG/main" r:embed="rId13"/>
                </a:ext>
              </a:extLst>
            </a:blip>
            <a:stretch>
              <a:fillRect t="-50" b="-50"/>
            </a:stretch>
          </a:blipFill>
        </p:spPr>
        <p:txBody>
          <a:bodyPr/>
          <a:lstStyle/>
          <a:p>
            <a:endParaRPr lang="nn-NO" noProof="0" dirty="0"/>
          </a:p>
        </p:txBody>
      </p:sp>
      <p:sp>
        <p:nvSpPr>
          <p:cNvPr id="10" name="TextBox 10"/>
          <p:cNvSpPr txBox="1"/>
          <p:nvPr/>
        </p:nvSpPr>
        <p:spPr>
          <a:xfrm>
            <a:off x="12643619" y="5665253"/>
            <a:ext cx="3000949" cy="1640681"/>
          </a:xfrm>
          <a:prstGeom prst="rect">
            <a:avLst/>
          </a:prstGeom>
        </p:spPr>
        <p:txBody>
          <a:bodyPr lIns="0" tIns="0" rIns="0" bIns="0" rtlCol="0" anchor="t">
            <a:spAutoFit/>
          </a:bodyPr>
          <a:lstStyle/>
          <a:p>
            <a:pPr algn="ctr">
              <a:lnSpc>
                <a:spcPts val="4200"/>
              </a:lnSpc>
            </a:pPr>
            <a:r>
              <a:rPr lang="nn-NO" sz="3000" noProof="0" dirty="0">
                <a:solidFill>
                  <a:srgbClr val="000000"/>
                </a:solidFill>
                <a:latin typeface="Alata"/>
                <a:ea typeface="Alata"/>
                <a:cs typeface="Alata"/>
                <a:sym typeface="Alata"/>
              </a:rPr>
              <a:t>Samle observasjonane på tavla.</a:t>
            </a:r>
          </a:p>
        </p:txBody>
      </p:sp>
      <p:sp>
        <p:nvSpPr>
          <p:cNvPr id="11" name="Freeform 11"/>
          <p:cNvSpPr/>
          <p:nvPr/>
        </p:nvSpPr>
        <p:spPr>
          <a:xfrm rot="-4772621">
            <a:off x="13713460" y="875170"/>
            <a:ext cx="4213440" cy="3718361"/>
          </a:xfrm>
          <a:custGeom>
            <a:avLst/>
            <a:gdLst/>
            <a:ahLst/>
            <a:cxnLst/>
            <a:rect l="l" t="t" r="r" b="b"/>
            <a:pathLst>
              <a:path w="4213440" h="3718361">
                <a:moveTo>
                  <a:pt x="0" y="0"/>
                </a:moveTo>
                <a:lnTo>
                  <a:pt x="4213440" y="0"/>
                </a:lnTo>
                <a:lnTo>
                  <a:pt x="4213440" y="3718361"/>
                </a:lnTo>
                <a:lnTo>
                  <a:pt x="0" y="3718361"/>
                </a:lnTo>
                <a:lnTo>
                  <a:pt x="0" y="0"/>
                </a:lnTo>
                <a:close/>
              </a:path>
            </a:pathLst>
          </a:custGeom>
          <a:blipFill>
            <a:blip r:embed="rId14">
              <a:extLst>
                <a:ext uri="{96DAC541-7B7A-43D3-8B79-37D633B846F1}">
                  <asvg:svgBlip xmlns:asvg="http://schemas.microsoft.com/office/drawing/2016/SVG/main" r:embed="rId15"/>
                </a:ext>
              </a:extLst>
            </a:blip>
            <a:stretch>
              <a:fillRect l="-331" r="-331"/>
            </a:stretch>
          </a:blipFill>
        </p:spPr>
        <p:txBody>
          <a:bodyPr/>
          <a:lstStyle/>
          <a:p>
            <a:endParaRPr lang="nn-NO" noProof="0" dirty="0"/>
          </a:p>
        </p:txBody>
      </p:sp>
      <p:sp>
        <p:nvSpPr>
          <p:cNvPr id="12" name="TextBox 12"/>
          <p:cNvSpPr txBox="1"/>
          <p:nvPr/>
        </p:nvSpPr>
        <p:spPr>
          <a:xfrm>
            <a:off x="4783241" y="704850"/>
            <a:ext cx="8721518" cy="1539874"/>
          </a:xfrm>
          <a:prstGeom prst="rect">
            <a:avLst/>
          </a:prstGeom>
        </p:spPr>
        <p:txBody>
          <a:bodyPr lIns="0" tIns="0" rIns="0" bIns="0" rtlCol="0" anchor="t">
            <a:spAutoFit/>
          </a:bodyPr>
          <a:lstStyle/>
          <a:p>
            <a:pPr algn="ctr">
              <a:lnSpc>
                <a:spcPts val="11200"/>
              </a:lnSpc>
            </a:pPr>
            <a:r>
              <a:rPr lang="nn-NO" sz="8000" noProof="0" dirty="0">
                <a:solidFill>
                  <a:srgbClr val="FFFFFF"/>
                </a:solidFill>
                <a:latin typeface="Alata"/>
                <a:ea typeface="Alata"/>
                <a:cs typeface="Alata"/>
                <a:sym typeface="Alata"/>
              </a:rPr>
              <a:t>Klipp og les</a:t>
            </a:r>
          </a:p>
        </p:txBody>
      </p:sp>
      <p:sp>
        <p:nvSpPr>
          <p:cNvPr id="13" name="TextBox 13"/>
          <p:cNvSpPr txBox="1"/>
          <p:nvPr/>
        </p:nvSpPr>
        <p:spPr>
          <a:xfrm>
            <a:off x="7643526" y="5516374"/>
            <a:ext cx="3000949" cy="1657350"/>
          </a:xfrm>
          <a:prstGeom prst="rect">
            <a:avLst/>
          </a:prstGeom>
        </p:spPr>
        <p:txBody>
          <a:bodyPr lIns="0" tIns="0" rIns="0" bIns="0" rtlCol="0" anchor="t">
            <a:spAutoFit/>
          </a:bodyPr>
          <a:lstStyle/>
          <a:p>
            <a:pPr algn="ctr">
              <a:lnSpc>
                <a:spcPts val="4200"/>
              </a:lnSpc>
            </a:pPr>
            <a:r>
              <a:rPr lang="nn-NO" sz="3000" noProof="0" dirty="0">
                <a:solidFill>
                  <a:srgbClr val="000000"/>
                </a:solidFill>
                <a:latin typeface="Alata"/>
                <a:ea typeface="Alata"/>
                <a:cs typeface="Alata"/>
                <a:sym typeface="Alata"/>
              </a:rPr>
              <a:t>Les utdraget høgt for kvarandre.  </a:t>
            </a:r>
          </a:p>
        </p:txBody>
      </p:sp>
      <p:sp>
        <p:nvSpPr>
          <p:cNvPr id="14" name="TextBox 14"/>
          <p:cNvSpPr txBox="1"/>
          <p:nvPr/>
        </p:nvSpPr>
        <p:spPr>
          <a:xfrm>
            <a:off x="7698177" y="7345174"/>
            <a:ext cx="2864961" cy="1352550"/>
          </a:xfrm>
          <a:prstGeom prst="rect">
            <a:avLst/>
          </a:prstGeom>
        </p:spPr>
        <p:txBody>
          <a:bodyPr lIns="0" tIns="0" rIns="0" bIns="0" rtlCol="0" anchor="t">
            <a:spAutoFit/>
          </a:bodyPr>
          <a:lstStyle/>
          <a:p>
            <a:pPr algn="ctr">
              <a:lnSpc>
                <a:spcPts val="2100"/>
              </a:lnSpc>
            </a:pPr>
            <a:r>
              <a:rPr lang="nn-NO" sz="1500" noProof="0" dirty="0">
                <a:solidFill>
                  <a:srgbClr val="000000"/>
                </a:solidFill>
                <a:latin typeface="Alata"/>
                <a:ea typeface="Alata"/>
                <a:cs typeface="Alata"/>
                <a:sym typeface="Alata"/>
              </a:rPr>
              <a:t>De skal tenkje over kva som skjer i utdraget. Kva kan du seie om karakterane, og korleis blir stemninga skapt gjennom språket?</a:t>
            </a:r>
          </a:p>
        </p:txBody>
      </p:sp>
      <p:sp>
        <p:nvSpPr>
          <p:cNvPr id="15" name="TextBox 15"/>
          <p:cNvSpPr txBox="1"/>
          <p:nvPr/>
        </p:nvSpPr>
        <p:spPr>
          <a:xfrm>
            <a:off x="4147093" y="2358659"/>
            <a:ext cx="9993814" cy="1121411"/>
          </a:xfrm>
          <a:prstGeom prst="rect">
            <a:avLst/>
          </a:prstGeom>
        </p:spPr>
        <p:txBody>
          <a:bodyPr lIns="0" tIns="0" rIns="0" bIns="0" rtlCol="0" anchor="t">
            <a:spAutoFit/>
          </a:bodyPr>
          <a:lstStyle/>
          <a:p>
            <a:pPr algn="ctr">
              <a:lnSpc>
                <a:spcPts val="4339"/>
              </a:lnSpc>
            </a:pPr>
            <a:r>
              <a:rPr lang="nn-NO" sz="3099" noProof="0" dirty="0">
                <a:solidFill>
                  <a:srgbClr val="FFFFFF"/>
                </a:solidFill>
                <a:latin typeface="Alata"/>
                <a:ea typeface="Alata"/>
                <a:cs typeface="Alata"/>
                <a:sym typeface="Alata"/>
              </a:rPr>
              <a:t>•Sjå nærmare på utdraget du har fått utdelt. </a:t>
            </a:r>
          </a:p>
          <a:p>
            <a:pPr algn="ctr">
              <a:lnSpc>
                <a:spcPts val="4339"/>
              </a:lnSpc>
            </a:pPr>
            <a:endParaRPr lang="nn-NO" sz="3099" noProof="0" dirty="0">
              <a:solidFill>
                <a:srgbClr val="FFFFFF"/>
              </a:solidFill>
              <a:latin typeface="Alata"/>
              <a:ea typeface="Alata"/>
              <a:cs typeface="Alata"/>
              <a:sym typeface="Alata"/>
            </a:endParaRPr>
          </a:p>
        </p:txBody>
      </p:sp>
      <p:sp>
        <p:nvSpPr>
          <p:cNvPr id="16" name="TextBox 16"/>
          <p:cNvSpPr txBox="1"/>
          <p:nvPr/>
        </p:nvSpPr>
        <p:spPr>
          <a:xfrm>
            <a:off x="2646619" y="5516374"/>
            <a:ext cx="3000949" cy="1657350"/>
          </a:xfrm>
          <a:prstGeom prst="rect">
            <a:avLst/>
          </a:prstGeom>
        </p:spPr>
        <p:txBody>
          <a:bodyPr lIns="0" tIns="0" rIns="0" bIns="0" rtlCol="0" anchor="t">
            <a:spAutoFit/>
          </a:bodyPr>
          <a:lstStyle/>
          <a:p>
            <a:pPr algn="ctr">
              <a:lnSpc>
                <a:spcPts val="4200"/>
              </a:lnSpc>
            </a:pPr>
            <a:r>
              <a:rPr lang="nn-NO" sz="3000" noProof="0" dirty="0">
                <a:solidFill>
                  <a:srgbClr val="000000"/>
                </a:solidFill>
                <a:latin typeface="Alata"/>
                <a:ea typeface="Alata"/>
                <a:cs typeface="Alata"/>
                <a:sym typeface="Alata"/>
              </a:rPr>
              <a:t>Sjå nærmare på utdraget du har fått utdelt.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Freeform 2"/>
          <p:cNvSpPr/>
          <p:nvPr/>
        </p:nvSpPr>
        <p:spPr>
          <a:xfrm>
            <a:off x="2019280" y="3839109"/>
            <a:ext cx="3799944" cy="4223463"/>
          </a:xfrm>
          <a:custGeom>
            <a:avLst/>
            <a:gdLst/>
            <a:ahLst/>
            <a:cxnLst/>
            <a:rect l="l" t="t" r="r" b="b"/>
            <a:pathLst>
              <a:path w="3799944" h="4223463">
                <a:moveTo>
                  <a:pt x="0" y="0"/>
                </a:moveTo>
                <a:lnTo>
                  <a:pt x="3799944" y="0"/>
                </a:lnTo>
                <a:lnTo>
                  <a:pt x="3799944" y="4223463"/>
                </a:lnTo>
                <a:lnTo>
                  <a:pt x="0" y="42234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3" name="Freeform 3"/>
          <p:cNvSpPr/>
          <p:nvPr/>
        </p:nvSpPr>
        <p:spPr>
          <a:xfrm>
            <a:off x="7630444" y="2086324"/>
            <a:ext cx="3078951" cy="1982075"/>
          </a:xfrm>
          <a:custGeom>
            <a:avLst/>
            <a:gdLst/>
            <a:ahLst/>
            <a:cxnLst/>
            <a:rect l="l" t="t" r="r" b="b"/>
            <a:pathLst>
              <a:path w="3078951" h="1982075">
                <a:moveTo>
                  <a:pt x="0" y="0"/>
                </a:moveTo>
                <a:lnTo>
                  <a:pt x="3078950" y="0"/>
                </a:lnTo>
                <a:lnTo>
                  <a:pt x="3078950" y="1982075"/>
                </a:lnTo>
                <a:lnTo>
                  <a:pt x="0" y="1982075"/>
                </a:lnTo>
                <a:lnTo>
                  <a:pt x="0" y="0"/>
                </a:lnTo>
                <a:close/>
              </a:path>
            </a:pathLst>
          </a:custGeom>
          <a:blipFill>
            <a:blip r:embed="rId4"/>
            <a:stretch>
              <a:fillRect/>
            </a:stretch>
          </a:blipFill>
        </p:spPr>
        <p:txBody>
          <a:bodyPr/>
          <a:lstStyle/>
          <a:p>
            <a:endParaRPr lang="nn-NO" noProof="0" dirty="0"/>
          </a:p>
        </p:txBody>
      </p:sp>
      <p:sp>
        <p:nvSpPr>
          <p:cNvPr id="4" name="Freeform 4"/>
          <p:cNvSpPr/>
          <p:nvPr/>
        </p:nvSpPr>
        <p:spPr>
          <a:xfrm>
            <a:off x="7269947" y="3839109"/>
            <a:ext cx="3799944" cy="4223463"/>
          </a:xfrm>
          <a:custGeom>
            <a:avLst/>
            <a:gdLst/>
            <a:ahLst/>
            <a:cxnLst/>
            <a:rect l="l" t="t" r="r" b="b"/>
            <a:pathLst>
              <a:path w="3799944" h="4223463">
                <a:moveTo>
                  <a:pt x="0" y="0"/>
                </a:moveTo>
                <a:lnTo>
                  <a:pt x="3799944" y="0"/>
                </a:lnTo>
                <a:lnTo>
                  <a:pt x="3799944" y="4223463"/>
                </a:lnTo>
                <a:lnTo>
                  <a:pt x="0" y="42234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5" name="Freeform 5"/>
          <p:cNvSpPr/>
          <p:nvPr/>
        </p:nvSpPr>
        <p:spPr>
          <a:xfrm>
            <a:off x="12266854" y="3839109"/>
            <a:ext cx="3799944" cy="4223463"/>
          </a:xfrm>
          <a:custGeom>
            <a:avLst/>
            <a:gdLst/>
            <a:ahLst/>
            <a:cxnLst/>
            <a:rect l="l" t="t" r="r" b="b"/>
            <a:pathLst>
              <a:path w="3799944" h="4223463">
                <a:moveTo>
                  <a:pt x="0" y="0"/>
                </a:moveTo>
                <a:lnTo>
                  <a:pt x="3799944" y="0"/>
                </a:lnTo>
                <a:lnTo>
                  <a:pt x="3799944" y="4223463"/>
                </a:lnTo>
                <a:lnTo>
                  <a:pt x="0" y="42234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6" name="Freeform 6"/>
          <p:cNvSpPr/>
          <p:nvPr/>
        </p:nvSpPr>
        <p:spPr>
          <a:xfrm>
            <a:off x="3379517" y="4296999"/>
            <a:ext cx="1053551" cy="1053551"/>
          </a:xfrm>
          <a:custGeom>
            <a:avLst/>
            <a:gdLst/>
            <a:ahLst/>
            <a:cxnLst/>
            <a:rect l="l" t="t" r="r" b="b"/>
            <a:pathLst>
              <a:path w="1053551" h="1053551">
                <a:moveTo>
                  <a:pt x="0" y="0"/>
                </a:moveTo>
                <a:lnTo>
                  <a:pt x="1053551" y="0"/>
                </a:lnTo>
                <a:lnTo>
                  <a:pt x="1053551" y="1053551"/>
                </a:lnTo>
                <a:lnTo>
                  <a:pt x="0" y="10535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n-NO" noProof="0" dirty="0"/>
          </a:p>
        </p:txBody>
      </p:sp>
      <p:sp>
        <p:nvSpPr>
          <p:cNvPr id="7" name="Freeform 7"/>
          <p:cNvSpPr/>
          <p:nvPr/>
        </p:nvSpPr>
        <p:spPr>
          <a:xfrm>
            <a:off x="8630184" y="4296999"/>
            <a:ext cx="1053551" cy="1053551"/>
          </a:xfrm>
          <a:custGeom>
            <a:avLst/>
            <a:gdLst/>
            <a:ahLst/>
            <a:cxnLst/>
            <a:rect l="l" t="t" r="r" b="b"/>
            <a:pathLst>
              <a:path w="1053551" h="1053551">
                <a:moveTo>
                  <a:pt x="0" y="0"/>
                </a:moveTo>
                <a:lnTo>
                  <a:pt x="1053551" y="0"/>
                </a:lnTo>
                <a:lnTo>
                  <a:pt x="1053551" y="1053551"/>
                </a:lnTo>
                <a:lnTo>
                  <a:pt x="0" y="10535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n-NO" noProof="0" dirty="0"/>
          </a:p>
        </p:txBody>
      </p:sp>
      <p:sp>
        <p:nvSpPr>
          <p:cNvPr id="8" name="Freeform 8"/>
          <p:cNvSpPr/>
          <p:nvPr/>
        </p:nvSpPr>
        <p:spPr>
          <a:xfrm>
            <a:off x="13627091" y="4367574"/>
            <a:ext cx="1053551" cy="1053551"/>
          </a:xfrm>
          <a:custGeom>
            <a:avLst/>
            <a:gdLst/>
            <a:ahLst/>
            <a:cxnLst/>
            <a:rect l="l" t="t" r="r" b="b"/>
            <a:pathLst>
              <a:path w="1053551" h="1053551">
                <a:moveTo>
                  <a:pt x="0" y="0"/>
                </a:moveTo>
                <a:lnTo>
                  <a:pt x="1053551" y="0"/>
                </a:lnTo>
                <a:lnTo>
                  <a:pt x="1053551" y="1053551"/>
                </a:lnTo>
                <a:lnTo>
                  <a:pt x="0" y="10535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n-NO" noProof="0" dirty="0"/>
          </a:p>
        </p:txBody>
      </p:sp>
      <p:sp>
        <p:nvSpPr>
          <p:cNvPr id="9" name="TextBox 9"/>
          <p:cNvSpPr txBox="1"/>
          <p:nvPr/>
        </p:nvSpPr>
        <p:spPr>
          <a:xfrm>
            <a:off x="3528140" y="637810"/>
            <a:ext cx="11283557" cy="1539874"/>
          </a:xfrm>
          <a:prstGeom prst="rect">
            <a:avLst/>
          </a:prstGeom>
        </p:spPr>
        <p:txBody>
          <a:bodyPr lIns="0" tIns="0" rIns="0" bIns="0" rtlCol="0" anchor="t">
            <a:spAutoFit/>
          </a:bodyPr>
          <a:lstStyle/>
          <a:p>
            <a:pPr algn="ctr">
              <a:lnSpc>
                <a:spcPts val="11200"/>
              </a:lnSpc>
            </a:pPr>
            <a:r>
              <a:rPr lang="nn-NO" sz="8000" noProof="0" dirty="0">
                <a:solidFill>
                  <a:srgbClr val="000000"/>
                </a:solidFill>
                <a:latin typeface="Alata"/>
                <a:ea typeface="Alata"/>
                <a:cs typeface="Alata"/>
                <a:sym typeface="Alata"/>
              </a:rPr>
              <a:t>Høgtlesing og samtale</a:t>
            </a:r>
          </a:p>
        </p:txBody>
      </p:sp>
      <p:sp>
        <p:nvSpPr>
          <p:cNvPr id="10" name="TextBox 10"/>
          <p:cNvSpPr txBox="1"/>
          <p:nvPr/>
        </p:nvSpPr>
        <p:spPr>
          <a:xfrm>
            <a:off x="2418777" y="5516374"/>
            <a:ext cx="3000949" cy="1123950"/>
          </a:xfrm>
          <a:prstGeom prst="rect">
            <a:avLst/>
          </a:prstGeom>
        </p:spPr>
        <p:txBody>
          <a:bodyPr lIns="0" tIns="0" rIns="0" bIns="0" rtlCol="0" anchor="t">
            <a:spAutoFit/>
          </a:bodyPr>
          <a:lstStyle/>
          <a:p>
            <a:pPr algn="ctr">
              <a:lnSpc>
                <a:spcPts val="4200"/>
              </a:lnSpc>
            </a:pPr>
            <a:r>
              <a:rPr lang="nn-NO" sz="3000" noProof="0" dirty="0">
                <a:solidFill>
                  <a:srgbClr val="000000"/>
                </a:solidFill>
                <a:latin typeface="Alata"/>
                <a:ea typeface="Alata"/>
                <a:cs typeface="Alata"/>
                <a:sym typeface="Alata"/>
              </a:rPr>
              <a:t>Kva funksjon har tilbakeblikka? </a:t>
            </a:r>
          </a:p>
        </p:txBody>
      </p:sp>
      <p:sp>
        <p:nvSpPr>
          <p:cNvPr id="11" name="TextBox 11"/>
          <p:cNvSpPr txBox="1"/>
          <p:nvPr/>
        </p:nvSpPr>
        <p:spPr>
          <a:xfrm>
            <a:off x="7469695" y="5516374"/>
            <a:ext cx="3400446" cy="2190750"/>
          </a:xfrm>
          <a:prstGeom prst="rect">
            <a:avLst/>
          </a:prstGeom>
        </p:spPr>
        <p:txBody>
          <a:bodyPr lIns="0" tIns="0" rIns="0" bIns="0" rtlCol="0" anchor="t">
            <a:spAutoFit/>
          </a:bodyPr>
          <a:lstStyle/>
          <a:p>
            <a:pPr algn="ctr">
              <a:lnSpc>
                <a:spcPts val="4200"/>
              </a:lnSpc>
            </a:pPr>
            <a:r>
              <a:rPr lang="nn-NO" sz="3000" noProof="0" dirty="0">
                <a:solidFill>
                  <a:srgbClr val="000000"/>
                </a:solidFill>
                <a:latin typeface="Alata"/>
                <a:ea typeface="Alata"/>
                <a:cs typeface="Alata"/>
                <a:sym typeface="Alata"/>
              </a:rPr>
              <a:t>Legg merke til korleis hovudpersonen endrar seg. </a:t>
            </a:r>
          </a:p>
        </p:txBody>
      </p:sp>
      <p:sp>
        <p:nvSpPr>
          <p:cNvPr id="12" name="TextBox 12"/>
          <p:cNvSpPr txBox="1"/>
          <p:nvPr/>
        </p:nvSpPr>
        <p:spPr>
          <a:xfrm>
            <a:off x="12466603" y="5516374"/>
            <a:ext cx="3400446" cy="1123950"/>
          </a:xfrm>
          <a:prstGeom prst="rect">
            <a:avLst/>
          </a:prstGeom>
        </p:spPr>
        <p:txBody>
          <a:bodyPr lIns="0" tIns="0" rIns="0" bIns="0" rtlCol="0" anchor="t">
            <a:spAutoFit/>
          </a:bodyPr>
          <a:lstStyle/>
          <a:p>
            <a:pPr algn="ctr">
              <a:lnSpc>
                <a:spcPts val="4200"/>
              </a:lnSpc>
            </a:pPr>
            <a:r>
              <a:rPr lang="nn-NO" sz="3000" noProof="0" dirty="0">
                <a:solidFill>
                  <a:srgbClr val="000000"/>
                </a:solidFill>
                <a:latin typeface="Alata"/>
                <a:ea typeface="Alata"/>
                <a:cs typeface="Alata"/>
                <a:sym typeface="Alata"/>
              </a:rPr>
              <a:t>Kva rolle spelar hunden?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FACCE"/>
        </a:solidFill>
        <a:effectLst/>
      </p:bgPr>
    </p:bg>
    <p:spTree>
      <p:nvGrpSpPr>
        <p:cNvPr id="1" name=""/>
        <p:cNvGrpSpPr/>
        <p:nvPr/>
      </p:nvGrpSpPr>
      <p:grpSpPr>
        <a:xfrm>
          <a:off x="0" y="0"/>
          <a:ext cx="0" cy="0"/>
          <a:chOff x="0" y="0"/>
          <a:chExt cx="0" cy="0"/>
        </a:xfrm>
      </p:grpSpPr>
      <p:sp>
        <p:nvSpPr>
          <p:cNvPr id="2" name="Freeform 2"/>
          <p:cNvSpPr/>
          <p:nvPr/>
        </p:nvSpPr>
        <p:spPr>
          <a:xfrm>
            <a:off x="0" y="-108496"/>
            <a:ext cx="9144000" cy="10395496"/>
          </a:xfrm>
          <a:custGeom>
            <a:avLst/>
            <a:gdLst/>
            <a:ahLst/>
            <a:cxnLst/>
            <a:rect l="l" t="t" r="r" b="b"/>
            <a:pathLst>
              <a:path w="9144000" h="10395496">
                <a:moveTo>
                  <a:pt x="0" y="0"/>
                </a:moveTo>
                <a:lnTo>
                  <a:pt x="9144000" y="0"/>
                </a:lnTo>
                <a:lnTo>
                  <a:pt x="9144000" y="10395496"/>
                </a:lnTo>
                <a:lnTo>
                  <a:pt x="0" y="103954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3" name="Freeform 3"/>
          <p:cNvSpPr/>
          <p:nvPr/>
        </p:nvSpPr>
        <p:spPr>
          <a:xfrm>
            <a:off x="12920946" y="2490198"/>
            <a:ext cx="1532839" cy="1532839"/>
          </a:xfrm>
          <a:custGeom>
            <a:avLst/>
            <a:gdLst/>
            <a:ahLst/>
            <a:cxnLst/>
            <a:rect l="l" t="t" r="r" b="b"/>
            <a:pathLst>
              <a:path w="1532839" h="1532839">
                <a:moveTo>
                  <a:pt x="0" y="0"/>
                </a:moveTo>
                <a:lnTo>
                  <a:pt x="1532839" y="0"/>
                </a:lnTo>
                <a:lnTo>
                  <a:pt x="1532839" y="1532839"/>
                </a:lnTo>
                <a:lnTo>
                  <a:pt x="0" y="1532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noProof="0" dirty="0"/>
          </a:p>
        </p:txBody>
      </p:sp>
      <p:sp>
        <p:nvSpPr>
          <p:cNvPr id="4" name="Freeform 4"/>
          <p:cNvSpPr/>
          <p:nvPr/>
        </p:nvSpPr>
        <p:spPr>
          <a:xfrm>
            <a:off x="13162954" y="2782026"/>
            <a:ext cx="1048823" cy="949185"/>
          </a:xfrm>
          <a:custGeom>
            <a:avLst/>
            <a:gdLst/>
            <a:ahLst/>
            <a:cxnLst/>
            <a:rect l="l" t="t" r="r" b="b"/>
            <a:pathLst>
              <a:path w="1048823" h="949185">
                <a:moveTo>
                  <a:pt x="0" y="0"/>
                </a:moveTo>
                <a:lnTo>
                  <a:pt x="1048823" y="0"/>
                </a:lnTo>
                <a:lnTo>
                  <a:pt x="1048823" y="949185"/>
                </a:lnTo>
                <a:lnTo>
                  <a:pt x="0" y="949185"/>
                </a:lnTo>
                <a:lnTo>
                  <a:pt x="0" y="0"/>
                </a:lnTo>
                <a:close/>
              </a:path>
            </a:pathLst>
          </a:custGeom>
          <a:blipFill>
            <a:blip r:embed="rId6">
              <a:extLst>
                <a:ext uri="{96DAC541-7B7A-43D3-8B79-37D633B846F1}">
                  <asvg:svgBlip xmlns:asvg="http://schemas.microsoft.com/office/drawing/2016/SVG/main" r:embed="rId7"/>
                </a:ext>
              </a:extLst>
            </a:blip>
            <a:stretch>
              <a:fillRect l="-227" r="-227"/>
            </a:stretch>
          </a:blipFill>
        </p:spPr>
        <p:txBody>
          <a:bodyPr/>
          <a:lstStyle/>
          <a:p>
            <a:endParaRPr lang="nn-NO" noProof="0" dirty="0"/>
          </a:p>
        </p:txBody>
      </p:sp>
      <p:sp>
        <p:nvSpPr>
          <p:cNvPr id="5" name="TextBox 5"/>
          <p:cNvSpPr txBox="1"/>
          <p:nvPr/>
        </p:nvSpPr>
        <p:spPr>
          <a:xfrm>
            <a:off x="2476243" y="407399"/>
            <a:ext cx="12769820" cy="1539874"/>
          </a:xfrm>
          <a:prstGeom prst="rect">
            <a:avLst/>
          </a:prstGeom>
        </p:spPr>
        <p:txBody>
          <a:bodyPr lIns="0" tIns="0" rIns="0" bIns="0" rtlCol="0" anchor="t">
            <a:spAutoFit/>
          </a:bodyPr>
          <a:lstStyle/>
          <a:p>
            <a:pPr algn="ctr">
              <a:lnSpc>
                <a:spcPts val="11200"/>
              </a:lnSpc>
            </a:pPr>
            <a:r>
              <a:rPr lang="nn-NO" sz="8000" noProof="0" dirty="0">
                <a:solidFill>
                  <a:srgbClr val="FFFFFF"/>
                </a:solidFill>
                <a:latin typeface="Alata"/>
                <a:ea typeface="Alata"/>
                <a:cs typeface="Alata"/>
                <a:sym typeface="Alata"/>
              </a:rPr>
              <a:t>Vidare arbeid med novella</a:t>
            </a:r>
          </a:p>
        </p:txBody>
      </p:sp>
      <p:sp>
        <p:nvSpPr>
          <p:cNvPr id="6" name="TextBox 6"/>
          <p:cNvSpPr txBox="1"/>
          <p:nvPr/>
        </p:nvSpPr>
        <p:spPr>
          <a:xfrm>
            <a:off x="651884" y="3494838"/>
            <a:ext cx="7840232" cy="5314113"/>
          </a:xfrm>
          <a:prstGeom prst="rect">
            <a:avLst/>
          </a:prstGeom>
        </p:spPr>
        <p:txBody>
          <a:bodyPr lIns="0" tIns="0" rIns="0" bIns="0" rtlCol="0" anchor="t">
            <a:spAutoFit/>
          </a:bodyPr>
          <a:lstStyle/>
          <a:p>
            <a:pPr algn="ctr">
              <a:lnSpc>
                <a:spcPts val="6205"/>
              </a:lnSpc>
            </a:pPr>
            <a:r>
              <a:rPr lang="nn-NO" sz="4432" noProof="0" dirty="0">
                <a:solidFill>
                  <a:srgbClr val="FFFFFF"/>
                </a:solidFill>
                <a:latin typeface="Alata"/>
                <a:ea typeface="Alata"/>
                <a:cs typeface="Alata"/>
                <a:sym typeface="Alata"/>
              </a:rPr>
              <a:t>Eg låg på golvteppet då kjærasten min kom heim frå kampen. Han strauk meg over ryggen og lurte på om eg ikkje hadde hatt godt av ein luftetur (s. 76)</a:t>
            </a:r>
          </a:p>
          <a:p>
            <a:pPr algn="ctr">
              <a:lnSpc>
                <a:spcPts val="4386"/>
              </a:lnSpc>
            </a:pPr>
            <a:endParaRPr lang="nn-NO" sz="4432" noProof="0" dirty="0">
              <a:solidFill>
                <a:srgbClr val="FFFFFF"/>
              </a:solidFill>
              <a:latin typeface="Alata"/>
              <a:ea typeface="Alata"/>
              <a:cs typeface="Alata"/>
              <a:sym typeface="Alata"/>
            </a:endParaRPr>
          </a:p>
        </p:txBody>
      </p:sp>
      <p:sp>
        <p:nvSpPr>
          <p:cNvPr id="7" name="TextBox 7"/>
          <p:cNvSpPr txBox="1"/>
          <p:nvPr/>
        </p:nvSpPr>
        <p:spPr>
          <a:xfrm>
            <a:off x="10668000" y="4135820"/>
            <a:ext cx="6115422" cy="1202050"/>
          </a:xfrm>
          <a:prstGeom prst="rect">
            <a:avLst/>
          </a:prstGeom>
        </p:spPr>
        <p:txBody>
          <a:bodyPr lIns="0" tIns="0" rIns="0" bIns="0" rtlCol="0" anchor="t">
            <a:spAutoFit/>
          </a:bodyPr>
          <a:lstStyle/>
          <a:p>
            <a:pPr algn="ctr">
              <a:lnSpc>
                <a:spcPts val="8819"/>
              </a:lnSpc>
            </a:pPr>
            <a:r>
              <a:rPr lang="nn-NO" sz="6300" noProof="0" dirty="0">
                <a:solidFill>
                  <a:srgbClr val="000000"/>
                </a:solidFill>
                <a:latin typeface="Alata"/>
                <a:ea typeface="Alata"/>
                <a:cs typeface="Alata"/>
                <a:sym typeface="Alata"/>
              </a:rPr>
              <a:t>Gruppeoppgåve</a:t>
            </a:r>
          </a:p>
        </p:txBody>
      </p:sp>
      <p:sp>
        <p:nvSpPr>
          <p:cNvPr id="8" name="TextBox 8"/>
          <p:cNvSpPr txBox="1"/>
          <p:nvPr/>
        </p:nvSpPr>
        <p:spPr>
          <a:xfrm>
            <a:off x="11078842" y="5886670"/>
            <a:ext cx="5004998" cy="3223896"/>
          </a:xfrm>
          <a:prstGeom prst="rect">
            <a:avLst/>
          </a:prstGeom>
        </p:spPr>
        <p:txBody>
          <a:bodyPr lIns="0" tIns="0" rIns="0" bIns="0" rtlCol="0" anchor="t">
            <a:spAutoFit/>
          </a:bodyPr>
          <a:lstStyle/>
          <a:p>
            <a:pPr algn="ctr">
              <a:lnSpc>
                <a:spcPts val="4759"/>
              </a:lnSpc>
            </a:pPr>
            <a:r>
              <a:rPr lang="nn-NO" sz="3399" noProof="0" dirty="0">
                <a:solidFill>
                  <a:srgbClr val="000000"/>
                </a:solidFill>
                <a:latin typeface="Alata"/>
                <a:ea typeface="Alata"/>
                <a:cs typeface="Alata"/>
                <a:sym typeface="Alata"/>
              </a:rPr>
              <a:t>Sit i gruppe på tre. Diskuter den opne slutten. Kva kan skje vidare? </a:t>
            </a:r>
          </a:p>
          <a:p>
            <a:pPr algn="ctr">
              <a:lnSpc>
                <a:spcPts val="6299"/>
              </a:lnSpc>
            </a:pPr>
            <a:endParaRPr lang="nn-NO" sz="3399" noProof="0" dirty="0">
              <a:solidFill>
                <a:srgbClr val="000000"/>
              </a:solidFill>
              <a:latin typeface="Alata"/>
              <a:ea typeface="Alata"/>
              <a:cs typeface="Alata"/>
              <a:sym typeface="Alat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3"/>
        </a:solidFill>
        <a:effectLst/>
      </p:bgPr>
    </p:bg>
    <p:spTree>
      <p:nvGrpSpPr>
        <p:cNvPr id="1" name=""/>
        <p:cNvGrpSpPr/>
        <p:nvPr/>
      </p:nvGrpSpPr>
      <p:grpSpPr>
        <a:xfrm>
          <a:off x="0" y="0"/>
          <a:ext cx="0" cy="0"/>
          <a:chOff x="0" y="0"/>
          <a:chExt cx="0" cy="0"/>
        </a:xfrm>
      </p:grpSpPr>
      <p:sp>
        <p:nvSpPr>
          <p:cNvPr id="2" name="TextBox 2"/>
          <p:cNvSpPr txBox="1"/>
          <p:nvPr/>
        </p:nvSpPr>
        <p:spPr>
          <a:xfrm>
            <a:off x="1419626" y="4118726"/>
            <a:ext cx="7007365" cy="2959099"/>
          </a:xfrm>
          <a:prstGeom prst="rect">
            <a:avLst/>
          </a:prstGeom>
        </p:spPr>
        <p:txBody>
          <a:bodyPr lIns="0" tIns="0" rIns="0" bIns="0" rtlCol="0" anchor="t">
            <a:spAutoFit/>
          </a:bodyPr>
          <a:lstStyle/>
          <a:p>
            <a:pPr algn="l">
              <a:lnSpc>
                <a:spcPts val="11200"/>
              </a:lnSpc>
            </a:pPr>
            <a:r>
              <a:rPr lang="nn-NO" sz="8000" noProof="0" dirty="0">
                <a:solidFill>
                  <a:srgbClr val="000000"/>
                </a:solidFill>
                <a:latin typeface="Alata"/>
                <a:ea typeface="Alata"/>
                <a:cs typeface="Alata"/>
                <a:sym typeface="Alata"/>
              </a:rPr>
              <a:t>Eksamen - langsvar </a:t>
            </a:r>
          </a:p>
        </p:txBody>
      </p:sp>
      <p:sp>
        <p:nvSpPr>
          <p:cNvPr id="3" name="TextBox 3"/>
          <p:cNvSpPr txBox="1"/>
          <p:nvPr/>
        </p:nvSpPr>
        <p:spPr>
          <a:xfrm>
            <a:off x="10861917" y="4442401"/>
            <a:ext cx="6397383" cy="3628299"/>
          </a:xfrm>
          <a:prstGeom prst="rect">
            <a:avLst/>
          </a:prstGeom>
        </p:spPr>
        <p:txBody>
          <a:bodyPr lIns="0" tIns="0" rIns="0" bIns="0" rtlCol="0" anchor="t">
            <a:spAutoFit/>
          </a:bodyPr>
          <a:lstStyle/>
          <a:p>
            <a:pPr algn="l">
              <a:lnSpc>
                <a:spcPts val="8844"/>
              </a:lnSpc>
            </a:pPr>
            <a:r>
              <a:rPr lang="nn-NO" sz="6316" noProof="0" dirty="0">
                <a:solidFill>
                  <a:srgbClr val="000000"/>
                </a:solidFill>
                <a:latin typeface="Alata"/>
                <a:ea typeface="Alata"/>
                <a:cs typeface="Alata"/>
                <a:sym typeface="Alata"/>
              </a:rPr>
              <a:t>Tolk novella</a:t>
            </a:r>
          </a:p>
          <a:p>
            <a:pPr algn="l">
              <a:lnSpc>
                <a:spcPts val="6292"/>
              </a:lnSpc>
            </a:pPr>
            <a:endParaRPr lang="nn-NO" sz="6316" noProof="0" dirty="0">
              <a:solidFill>
                <a:srgbClr val="000000"/>
              </a:solidFill>
              <a:latin typeface="Alata"/>
              <a:ea typeface="Alata"/>
              <a:cs typeface="Alata"/>
              <a:sym typeface="Alata"/>
            </a:endParaRPr>
          </a:p>
          <a:p>
            <a:pPr algn="l">
              <a:lnSpc>
                <a:spcPts val="6292"/>
              </a:lnSpc>
            </a:pPr>
            <a:endParaRPr lang="nn-NO" sz="6316" noProof="0" dirty="0">
              <a:solidFill>
                <a:srgbClr val="000000"/>
              </a:solidFill>
              <a:latin typeface="Alata"/>
              <a:ea typeface="Alata"/>
              <a:cs typeface="Alata"/>
              <a:sym typeface="Alata"/>
            </a:endParaRPr>
          </a:p>
          <a:p>
            <a:pPr algn="l">
              <a:lnSpc>
                <a:spcPts val="6292"/>
              </a:lnSpc>
            </a:pPr>
            <a:endParaRPr lang="nn-NO" sz="6316" noProof="0" dirty="0">
              <a:solidFill>
                <a:srgbClr val="000000"/>
              </a:solidFill>
              <a:latin typeface="Alata"/>
              <a:ea typeface="Alata"/>
              <a:cs typeface="Alata"/>
              <a:sym typeface="Alata"/>
            </a:endParaRPr>
          </a:p>
        </p:txBody>
      </p:sp>
      <p:sp>
        <p:nvSpPr>
          <p:cNvPr id="4" name="TextBox 4"/>
          <p:cNvSpPr txBox="1"/>
          <p:nvPr/>
        </p:nvSpPr>
        <p:spPr>
          <a:xfrm>
            <a:off x="10861916" y="6266077"/>
            <a:ext cx="6587884" cy="1536383"/>
          </a:xfrm>
          <a:prstGeom prst="rect">
            <a:avLst/>
          </a:prstGeom>
        </p:spPr>
        <p:txBody>
          <a:bodyPr wrap="square" lIns="0" tIns="0" rIns="0" bIns="0" rtlCol="0" anchor="t">
            <a:spAutoFit/>
          </a:bodyPr>
          <a:lstStyle/>
          <a:p>
            <a:pPr algn="l">
              <a:lnSpc>
                <a:spcPts val="4058"/>
              </a:lnSpc>
            </a:pPr>
            <a:r>
              <a:rPr lang="nn-NO" sz="2899" noProof="0" dirty="0">
                <a:solidFill>
                  <a:srgbClr val="000000"/>
                </a:solidFill>
                <a:latin typeface="Alata"/>
                <a:ea typeface="Alata"/>
                <a:cs typeface="Alata"/>
                <a:sym typeface="Alata"/>
              </a:rPr>
              <a:t>Vedlegg: «Jazz meg opp» av Monica Goksøyr. Frå novellesamlinga </a:t>
            </a:r>
            <a:r>
              <a:rPr lang="nn-NO" sz="2899" i="1" noProof="0" dirty="0">
                <a:solidFill>
                  <a:srgbClr val="000000"/>
                </a:solidFill>
                <a:latin typeface="Alata"/>
                <a:ea typeface="Alata"/>
                <a:cs typeface="Alata"/>
                <a:sym typeface="Alata"/>
              </a:rPr>
              <a:t>Slemme jenter </a:t>
            </a:r>
            <a:r>
              <a:rPr lang="nn-NO" sz="2899" noProof="0" dirty="0">
                <a:solidFill>
                  <a:srgbClr val="000000"/>
                </a:solidFill>
                <a:latin typeface="Alata"/>
                <a:ea typeface="Alata"/>
                <a:cs typeface="Alata"/>
                <a:sym typeface="Alata"/>
              </a:rPr>
              <a:t>(2023). </a:t>
            </a:r>
          </a:p>
        </p:txBody>
      </p:sp>
      <p:sp>
        <p:nvSpPr>
          <p:cNvPr id="5" name="Freeform 5"/>
          <p:cNvSpPr/>
          <p:nvPr/>
        </p:nvSpPr>
        <p:spPr>
          <a:xfrm>
            <a:off x="3225369" y="2547787"/>
            <a:ext cx="1532839" cy="1532839"/>
          </a:xfrm>
          <a:custGeom>
            <a:avLst/>
            <a:gdLst/>
            <a:ahLst/>
            <a:cxnLst/>
            <a:rect l="l" t="t" r="r" b="b"/>
            <a:pathLst>
              <a:path w="1532839" h="1532839">
                <a:moveTo>
                  <a:pt x="0" y="0"/>
                </a:moveTo>
                <a:lnTo>
                  <a:pt x="1532839" y="0"/>
                </a:lnTo>
                <a:lnTo>
                  <a:pt x="1532839" y="1532839"/>
                </a:lnTo>
                <a:lnTo>
                  <a:pt x="0" y="15328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noProof="0" dirty="0"/>
          </a:p>
        </p:txBody>
      </p:sp>
      <p:sp>
        <p:nvSpPr>
          <p:cNvPr id="6" name="Freeform 6"/>
          <p:cNvSpPr/>
          <p:nvPr/>
        </p:nvSpPr>
        <p:spPr>
          <a:xfrm>
            <a:off x="3556945" y="2826446"/>
            <a:ext cx="922603" cy="922603"/>
          </a:xfrm>
          <a:custGeom>
            <a:avLst/>
            <a:gdLst/>
            <a:ahLst/>
            <a:cxnLst/>
            <a:rect l="l" t="t" r="r" b="b"/>
            <a:pathLst>
              <a:path w="922603" h="922603">
                <a:moveTo>
                  <a:pt x="0" y="0"/>
                </a:moveTo>
                <a:lnTo>
                  <a:pt x="922603" y="0"/>
                </a:lnTo>
                <a:lnTo>
                  <a:pt x="922603" y="922603"/>
                </a:lnTo>
                <a:lnTo>
                  <a:pt x="0" y="9226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9" ma:contentTypeDescription="Opprett et nytt dokument." ma:contentTypeScope="" ma:versionID="a66ff10aec1f2fdb0d0e89cf7b7e94e0">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9249b9e9aa34bdfa5767e080c5cac7a6"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Fotol_x00f8_y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Fotol_x00f8_yve" ma:index="26" nillable="true" ma:displayName="Fotoløyve" ma:description="Gratis foto frå Unsplash, krediter fotograf" ma:format="Dropdown" ma:internalName="Fotol_x00f8_yv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Fotol_x00f8_yve xmlns="24b454b6-9e0d-47d6-a0fd-eade54d93da9" xsi:nil="true"/>
    <TaxCatchAll xmlns="f43e69bd-7608-4935-a81f-029f86b977d7" xsi:nil="true"/>
  </documentManagement>
</p:properties>
</file>

<file path=customXml/itemProps1.xml><?xml version="1.0" encoding="utf-8"?>
<ds:datastoreItem xmlns:ds="http://schemas.openxmlformats.org/officeDocument/2006/customXml" ds:itemID="{A6DBE100-9F41-4235-BAA0-87BB304CA912}">
  <ds:schemaRefs>
    <ds:schemaRef ds:uri="http://schemas.microsoft.com/sharepoint/v3/contenttype/forms"/>
  </ds:schemaRefs>
</ds:datastoreItem>
</file>

<file path=customXml/itemProps2.xml><?xml version="1.0" encoding="utf-8"?>
<ds:datastoreItem xmlns:ds="http://schemas.openxmlformats.org/officeDocument/2006/customXml" ds:itemID="{2DA8CADA-5DFC-4E69-A91A-34AC83E96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454b6-9e0d-47d6-a0fd-eade54d93da9"/>
    <ds:schemaRef ds:uri="f43e69bd-7608-4935-a81f-029f86b97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515A44-24E3-4CB7-94AA-46FC7A6107C3}">
  <ds:schemaRefs>
    <ds:schemaRef ds:uri="http://schemas.microsoft.com/office/infopath/2007/PartnerControls"/>
    <ds:schemaRef ds:uri="http://schemas.microsoft.com/office/2006/documentManagement/types"/>
    <ds:schemaRef ds:uri="http://schemas.microsoft.com/office/2006/metadata/properties"/>
    <ds:schemaRef ds:uri="f43e69bd-7608-4935-a81f-029f86b977d7"/>
    <ds:schemaRef ds:uri="http://purl.org/dc/terms/"/>
    <ds:schemaRef ds:uri="24b454b6-9e0d-47d6-a0fd-eade54d93da9"/>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133</TotalTime>
  <Words>2576</Words>
  <Application>Microsoft Office PowerPoint</Application>
  <PresentationFormat>Eigendefinert</PresentationFormat>
  <Paragraphs>136</Paragraphs>
  <Slides>18</Slides>
  <Notes>7</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Lysbilettitlar</vt:lpstr>
      </vt:variant>
      <vt:variant>
        <vt:i4>18</vt:i4>
      </vt:variant>
    </vt:vector>
  </HeadingPairs>
  <TitlesOfParts>
    <vt:vector size="26" baseType="lpstr">
      <vt:lpstr>Canva Sans Bold</vt:lpstr>
      <vt:lpstr>Bebas Neue</vt:lpstr>
      <vt:lpstr>Poppins Light</vt:lpstr>
      <vt:lpstr>Alata</vt:lpstr>
      <vt:lpstr>Calibri</vt:lpstr>
      <vt:lpstr>Arial</vt:lpstr>
      <vt:lpstr>Akzentica</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CANVA_Jazz_meg_opp_novellesamling_Goksøyr.pptx</dc:title>
  <dc:creator>Ida Lovise Bøe</dc:creator>
  <cp:lastModifiedBy>Arild Torvund Olsen</cp:lastModifiedBy>
  <cp:revision>2</cp:revision>
  <dcterms:created xsi:type="dcterms:W3CDTF">2006-08-16T00:00:00Z</dcterms:created>
  <dcterms:modified xsi:type="dcterms:W3CDTF">2025-09-17T08:11:32Z</dcterms:modified>
  <dc:identifier>DAGy8HL5Nms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